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51"/>
  </p:notesMasterIdLst>
  <p:sldIdLst>
    <p:sldId id="256" r:id="rId2"/>
    <p:sldId id="282" r:id="rId3"/>
    <p:sldId id="260" r:id="rId4"/>
    <p:sldId id="284" r:id="rId5"/>
    <p:sldId id="261" r:id="rId6"/>
    <p:sldId id="285" r:id="rId7"/>
    <p:sldId id="279" r:id="rId8"/>
    <p:sldId id="289" r:id="rId9"/>
    <p:sldId id="286" r:id="rId10"/>
    <p:sldId id="288" r:id="rId11"/>
    <p:sldId id="290" r:id="rId12"/>
    <p:sldId id="291" r:id="rId13"/>
    <p:sldId id="294" r:id="rId14"/>
    <p:sldId id="295" r:id="rId15"/>
    <p:sldId id="296" r:id="rId16"/>
    <p:sldId id="297" r:id="rId17"/>
    <p:sldId id="321" r:id="rId18"/>
    <p:sldId id="300" r:id="rId19"/>
    <p:sldId id="322" r:id="rId20"/>
    <p:sldId id="314" r:id="rId21"/>
    <p:sldId id="315" r:id="rId22"/>
    <p:sldId id="316" r:id="rId23"/>
    <p:sldId id="313" r:id="rId24"/>
    <p:sldId id="317" r:id="rId25"/>
    <p:sldId id="318" r:id="rId26"/>
    <p:sldId id="319" r:id="rId27"/>
    <p:sldId id="306" r:id="rId28"/>
    <p:sldId id="308" r:id="rId29"/>
    <p:sldId id="309" r:id="rId30"/>
    <p:sldId id="310" r:id="rId31"/>
    <p:sldId id="320" r:id="rId32"/>
    <p:sldId id="312" r:id="rId33"/>
    <p:sldId id="259" r:id="rId34"/>
    <p:sldId id="263" r:id="rId35"/>
    <p:sldId id="277" r:id="rId36"/>
    <p:sldId id="262" r:id="rId37"/>
    <p:sldId id="264" r:id="rId38"/>
    <p:sldId id="265" r:id="rId39"/>
    <p:sldId id="266" r:id="rId40"/>
    <p:sldId id="267" r:id="rId41"/>
    <p:sldId id="269" r:id="rId42"/>
    <p:sldId id="270" r:id="rId43"/>
    <p:sldId id="268" r:id="rId44"/>
    <p:sldId id="276" r:id="rId45"/>
    <p:sldId id="271" r:id="rId46"/>
    <p:sldId id="272" r:id="rId47"/>
    <p:sldId id="273" r:id="rId48"/>
    <p:sldId id="274" r:id="rId49"/>
    <p:sldId id="27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DA9C6-ED0E-4DE6-9F53-4650C1546FA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0C96A-66DC-4389-A3CB-5CF97335D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2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4B10-458F-4620-8B9B-727E4806FC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9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4B10-458F-4620-8B9B-727E4806FC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9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1FD9-90C0-1847-915A-24AC51C9FB8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47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1FD9-90C0-1847-915A-24AC51C9FB8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8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71FD9-90C0-1847-915A-24AC51C9FB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0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34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9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51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0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1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0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4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5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4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3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8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2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54.png"/><Relationship Id="rId15" Type="http://schemas.openxmlformats.org/officeDocument/2006/relationships/image" Target="../media/image160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1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8852" y="465512"/>
            <a:ext cx="9144000" cy="180709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Locally Testable Codes</a:t>
            </a:r>
            <a:r>
              <a:rPr lang="en-US" sz="3200" b="1" dirty="0"/>
              <a:t> </a:t>
            </a:r>
            <a:r>
              <a:rPr lang="en-US" sz="3200" b="1" dirty="0" smtClean="0"/>
              <a:t>and Locally </a:t>
            </a:r>
            <a:r>
              <a:rPr lang="en-US" sz="3200" b="1" dirty="0"/>
              <a:t>C</a:t>
            </a:r>
            <a:r>
              <a:rPr lang="en-US" sz="3200" b="1" dirty="0" smtClean="0"/>
              <a:t>orrectable Codes</a:t>
            </a:r>
            <a:br>
              <a:rPr lang="en-US" sz="3200" b="1" dirty="0" smtClean="0"/>
            </a:br>
            <a:r>
              <a:rPr lang="en-US" sz="2800" b="1" dirty="0" smtClean="0"/>
              <a:t>approaching</a:t>
            </a:r>
            <a:r>
              <a:rPr lang="en-US" sz="2800" b="1" dirty="0"/>
              <a:t> </a:t>
            </a:r>
            <a:r>
              <a:rPr lang="en-US" sz="2800" b="1" dirty="0" smtClean="0"/>
              <a:t>the Gilbert-</a:t>
            </a:r>
            <a:r>
              <a:rPr lang="en-US" sz="2800" b="1" dirty="0" err="1" smtClean="0"/>
              <a:t>Varshamov</a:t>
            </a:r>
            <a:r>
              <a:rPr lang="en-US" sz="2800" b="1" dirty="0" smtClean="0"/>
              <a:t> bound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6881" y="2759680"/>
            <a:ext cx="4451730" cy="1815459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Shubhangi</a:t>
            </a:r>
            <a:r>
              <a:rPr lang="en-US" sz="2800" dirty="0"/>
              <a:t> </a:t>
            </a:r>
            <a:r>
              <a:rPr lang="en-US" sz="2800" dirty="0" err="1" smtClean="0"/>
              <a:t>Saraf</a:t>
            </a:r>
            <a:endParaRPr lang="en-US" sz="2800" dirty="0"/>
          </a:p>
          <a:p>
            <a:pPr algn="just"/>
            <a:r>
              <a:rPr lang="en-US" sz="2800" dirty="0" smtClean="0"/>
              <a:t>Rutgers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60271" y="5062209"/>
            <a:ext cx="9144000" cy="7636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>
                <a:solidFill>
                  <a:schemeClr val="accent6"/>
                </a:solidFill>
              </a:rPr>
              <a:t>Joint work with     </a:t>
            </a:r>
          </a:p>
          <a:p>
            <a:pPr algn="just"/>
            <a:r>
              <a:rPr lang="en-US" dirty="0" err="1" smtClean="0">
                <a:solidFill>
                  <a:schemeClr val="accent6"/>
                </a:solidFill>
              </a:rPr>
              <a:t>Sivakanth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Gopi</a:t>
            </a:r>
            <a:r>
              <a:rPr lang="en-US" dirty="0" smtClean="0">
                <a:solidFill>
                  <a:schemeClr val="accent6"/>
                </a:solidFill>
              </a:rPr>
              <a:t>, </a:t>
            </a:r>
            <a:r>
              <a:rPr lang="en-US" dirty="0" err="1" smtClean="0">
                <a:solidFill>
                  <a:schemeClr val="accent6"/>
                </a:solidFill>
              </a:rPr>
              <a:t>Swastik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Kopparty</a:t>
            </a:r>
            <a:r>
              <a:rPr lang="en-US" dirty="0" smtClean="0">
                <a:solidFill>
                  <a:schemeClr val="accent6"/>
                </a:solidFill>
              </a:rPr>
              <a:t>, Rafael Oliveira, </a:t>
            </a:r>
            <a:r>
              <a:rPr lang="en-US" dirty="0" err="1" smtClean="0">
                <a:solidFill>
                  <a:schemeClr val="accent6"/>
                </a:solidFill>
              </a:rPr>
              <a:t>Noga</a:t>
            </a:r>
            <a:r>
              <a:rPr lang="en-US" dirty="0" smtClean="0">
                <a:solidFill>
                  <a:schemeClr val="accent6"/>
                </a:solidFill>
              </a:rPr>
              <a:t> Ron-</a:t>
            </a:r>
            <a:r>
              <a:rPr lang="en-US" dirty="0" err="1" smtClean="0">
                <a:solidFill>
                  <a:schemeClr val="accent6"/>
                </a:solidFill>
              </a:rPr>
              <a:t>Zewi</a:t>
            </a:r>
            <a:r>
              <a:rPr lang="en-US" dirty="0" smtClean="0">
                <a:solidFill>
                  <a:schemeClr val="accent6"/>
                </a:solidFill>
              </a:rPr>
              <a:t>	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Correctable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570038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u="sng" dirty="0"/>
                  <a:t>Given: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baseline="30000" dirty="0"/>
              </a:p>
              <a:p>
                <a:pPr>
                  <a:buNone/>
                </a:pPr>
                <a:endParaRPr lang="en-US" baseline="30000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u="sng" dirty="0"/>
              </a:p>
              <a:p>
                <a:pPr>
                  <a:buNone/>
                </a:pPr>
                <a:r>
                  <a:rPr lang="en-US" u="sng" dirty="0"/>
                  <a:t>Given: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∈[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 </a:t>
                </a:r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70037"/>
                <a:ext cx="8229600" cy="4525963"/>
              </a:xfrm>
              <a:blipFill rotWithShape="0">
                <a:blip r:embed="rId3"/>
                <a:stretch>
                  <a:fillRect l="-148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62200" y="2590800"/>
            <a:ext cx="7848600" cy="228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6" idx="0"/>
          </p:cNvCxnSpPr>
          <p:nvPr/>
        </p:nvCxnSpPr>
        <p:spPr>
          <a:xfrm rot="5400000" flipH="1" flipV="1">
            <a:off x="7162800" y="2209800"/>
            <a:ext cx="1447800" cy="281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6" idx="0"/>
          </p:cNvCxnSpPr>
          <p:nvPr/>
        </p:nvCxnSpPr>
        <p:spPr>
          <a:xfrm rot="16200000" flipV="1">
            <a:off x="4686300" y="2552700"/>
            <a:ext cx="144780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6" idx="0"/>
          </p:cNvCxnSpPr>
          <p:nvPr/>
        </p:nvCxnSpPr>
        <p:spPr>
          <a:xfrm rot="16200000" flipV="1">
            <a:off x="5334000" y="3200400"/>
            <a:ext cx="1447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7696200" y="4572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763000" y="452062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</a:t>
            </a:r>
            <a:r>
              <a:rPr lang="en-US" sz="3200" b="1" baseline="-25000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562600" y="4343400"/>
            <a:ext cx="18288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Local Corrector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724400" y="45720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38600" y="449580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</a:rPr>
              <a:t>i</a:t>
            </a:r>
            <a:endParaRPr lang="en-US" sz="3200" b="1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6" grpId="0" animBg="1"/>
      <p:bldP spid="11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nice local 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r>
                  <a:rPr lang="en-US" dirty="0"/>
                  <a:t>Reed-Muller codes (multivariate polynomial evaluation codes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constant </a:t>
                </a:r>
                <a:r>
                  <a:rPr lang="en-US" dirty="0"/>
                  <a:t>rate, constant distance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) query locally testable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) query locally </a:t>
                </a:r>
                <a:r>
                  <a:rPr lang="en-US" dirty="0" smtClean="0"/>
                  <a:t>decodable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Large finite field </a:t>
                </a:r>
                <a:r>
                  <a:rPr lang="en-US" sz="4000" b="1" dirty="0" err="1"/>
                  <a:t>F</a:t>
                </a:r>
                <a:r>
                  <a:rPr lang="en-US" sz="4000" b="1" baseline="-25000" dirty="0" err="1"/>
                  <a:t>q</a:t>
                </a:r>
                <a:r>
                  <a:rPr lang="en-US" dirty="0" smtClean="0"/>
                  <a:t> of size q</a:t>
                </a:r>
              </a:p>
              <a:p>
                <a:r>
                  <a:rPr lang="en-US" dirty="0" smtClean="0"/>
                  <a:t>Interpret original data as a polynomial P(X,Y)</a:t>
                </a:r>
              </a:p>
              <a:p>
                <a:pPr lvl="1"/>
                <a:r>
                  <a:rPr lang="en-US" dirty="0" smtClean="0"/>
                  <a:t> degree(P) </a:t>
                </a:r>
                <a:r>
                  <a:rPr lang="en-US" dirty="0" smtClean="0">
                    <a:latin typeface="cmsy10"/>
                  </a:rPr>
                  <a:t>= d =</a:t>
                </a:r>
                <a:r>
                  <a:rPr lang="en-US" dirty="0" smtClean="0"/>
                  <a:t> 0.1 q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Encoding:</a:t>
                </a:r>
              </a:p>
              <a:p>
                <a:pPr lvl="1"/>
                <a:r>
                  <a:rPr lang="en-US" dirty="0" smtClean="0"/>
                  <a:t>Evaluate P at each point of </a:t>
                </a:r>
                <a:r>
                  <a:rPr lang="en-US" sz="4000" b="1" dirty="0">
                    <a:latin typeface="Calibri"/>
                  </a:rPr>
                  <a:t>F</a:t>
                </a:r>
                <a:r>
                  <a:rPr lang="en-US" sz="4000" b="1" baseline="-25000" dirty="0">
                    <a:latin typeface="Calibri"/>
                  </a:rPr>
                  <a:t>q</a:t>
                </a:r>
                <a:r>
                  <a:rPr lang="en-US" baseline="30000" dirty="0" smtClean="0">
                    <a:latin typeface="Calibri"/>
                  </a:rPr>
                  <a:t>2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Rate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Distance = 0.9 </a:t>
                </a:r>
                <a:endParaRPr lang="en-US" dirty="0" smtClean="0">
                  <a:latin typeface="cmmi10"/>
                </a:endParaRPr>
              </a:p>
              <a:p>
                <a:pPr lvl="1"/>
                <a:r>
                  <a:rPr lang="en-US" dirty="0" smtClean="0"/>
                  <a:t>Two low degree polynomials cannot</a:t>
                </a:r>
                <a:br>
                  <a:rPr lang="en-US" dirty="0" smtClean="0"/>
                </a:br>
                <a:r>
                  <a:rPr lang="en-US" dirty="0" smtClean="0"/>
                  <a:t>agree on many points of </a:t>
                </a:r>
                <a:r>
                  <a:rPr lang="en-US" sz="4000" b="1" dirty="0">
                    <a:latin typeface="Calibri"/>
                  </a:rPr>
                  <a:t>F</a:t>
                </a:r>
                <a:r>
                  <a:rPr lang="en-US" sz="4000" b="1" baseline="-25000" dirty="0">
                    <a:latin typeface="Calibri"/>
                  </a:rPr>
                  <a:t>q</a:t>
                </a:r>
                <a:r>
                  <a:rPr lang="en-US" b="1" baseline="30000" dirty="0" smtClean="0">
                    <a:latin typeface="Calibri"/>
                  </a:rPr>
                  <a:t>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4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315200" y="3606225"/>
            <a:ext cx="2743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29800" y="6197026"/>
            <a:ext cx="653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/>
              </a:rPr>
              <a:t>F</a:t>
            </a:r>
            <a:r>
              <a:rPr lang="en-US" sz="3200" b="1" baseline="-25000" dirty="0">
                <a:latin typeface="Calibri"/>
              </a:rPr>
              <a:t>q</a:t>
            </a:r>
            <a:r>
              <a:rPr lang="en-US" sz="3200" b="1" baseline="30000" dirty="0">
                <a:latin typeface="Calibri"/>
              </a:rPr>
              <a:t>2</a:t>
            </a:r>
            <a:endParaRPr lang="en-US" b="1" baseline="30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50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testing/correcting RM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u="sng" dirty="0" smtClean="0"/>
                  <a:t>Main idea:</a:t>
                </a:r>
              </a:p>
              <a:p>
                <a:pPr lvl="1"/>
                <a:r>
                  <a:rPr lang="en-US" dirty="0" smtClean="0"/>
                  <a:t>Restricting a low-degree multivariate polynomial to a line gives a low-degree </a:t>
                </a:r>
                <a:r>
                  <a:rPr lang="en-US" dirty="0" err="1" smtClean="0"/>
                  <a:t>univariate</a:t>
                </a:r>
                <a:r>
                  <a:rPr lang="en-US" dirty="0" smtClean="0"/>
                  <a:t> polynomial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Local testing:</a:t>
                </a:r>
              </a:p>
              <a:p>
                <a:pPr lvl="1"/>
                <a:r>
                  <a:rPr lang="en-US" dirty="0" smtClean="0"/>
                  <a:t>Check that restriction to a random line is a low-degree univariate polynomial</a:t>
                </a:r>
              </a:p>
              <a:p>
                <a:pPr lvl="1"/>
                <a:r>
                  <a:rPr lang="en-US" dirty="0" smtClean="0"/>
                  <a:t>Analysis highly nontrivial [RS + others]</a:t>
                </a:r>
              </a:p>
              <a:p>
                <a:endParaRPr lang="en-US" dirty="0"/>
              </a:p>
              <a:p>
                <a:r>
                  <a:rPr lang="en-US" dirty="0" smtClean="0"/>
                  <a:t>Local correcting:</a:t>
                </a:r>
              </a:p>
              <a:p>
                <a:pPr lvl="1"/>
                <a:r>
                  <a:rPr lang="en-US" dirty="0" smtClean="0"/>
                  <a:t>To recover P(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):</a:t>
                </a:r>
              </a:p>
              <a:p>
                <a:pPr lvl="2"/>
                <a:r>
                  <a:rPr lang="en-US" dirty="0" smtClean="0"/>
                  <a:t>Pick random line L through (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Fit univariate polynomial through 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Use it to recover value at (</a:t>
                </a:r>
                <a:r>
                  <a:rPr lang="en-US" dirty="0" err="1" smtClean="0"/>
                  <a:t>a,b</a:t>
                </a:r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Query complexity</a:t>
                </a:r>
              </a:p>
              <a:p>
                <a:pPr lvl="1"/>
                <a:r>
                  <a:rPr lang="en-US" dirty="0" smtClean="0"/>
                  <a:t># points on a line = q = O(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 smtClean="0">
                    <a:latin typeface="Calibri"/>
                  </a:rPr>
                  <a:t>)</a:t>
                </a:r>
                <a:endParaRPr lang="en-US" baseline="30000" dirty="0">
                  <a:latin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315200" y="3606225"/>
            <a:ext cx="2743200" cy="251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829800" y="6197026"/>
            <a:ext cx="653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/>
              </a:rPr>
              <a:t>F</a:t>
            </a:r>
            <a:r>
              <a:rPr lang="en-US" sz="3200" b="1" baseline="-25000" dirty="0">
                <a:latin typeface="Calibri"/>
              </a:rPr>
              <a:t>q</a:t>
            </a:r>
            <a:r>
              <a:rPr lang="en-US" sz="3200" b="1" baseline="30000" dirty="0">
                <a:latin typeface="Calibri"/>
              </a:rPr>
              <a:t>2</a:t>
            </a:r>
            <a:endParaRPr lang="en-US" b="1" baseline="30000" dirty="0">
              <a:latin typeface="Calibri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875373" y="4077731"/>
            <a:ext cx="1235676" cy="766119"/>
          </a:xfrm>
          <a:custGeom>
            <a:avLst/>
            <a:gdLst>
              <a:gd name="connsiteX0" fmla="*/ 593124 w 1235676"/>
              <a:gd name="connsiteY0" fmla="*/ 0 h 766119"/>
              <a:gd name="connsiteX1" fmla="*/ 593124 w 1235676"/>
              <a:gd name="connsiteY1" fmla="*/ 0 h 766119"/>
              <a:gd name="connsiteX2" fmla="*/ 1087395 w 1235676"/>
              <a:gd name="connsiteY2" fmla="*/ 172994 h 766119"/>
              <a:gd name="connsiteX3" fmla="*/ 1235676 w 1235676"/>
              <a:gd name="connsiteY3" fmla="*/ 222421 h 766119"/>
              <a:gd name="connsiteX4" fmla="*/ 1210962 w 1235676"/>
              <a:gd name="connsiteY4" fmla="*/ 345989 h 766119"/>
              <a:gd name="connsiteX5" fmla="*/ 939113 w 1235676"/>
              <a:gd name="connsiteY5" fmla="*/ 741405 h 766119"/>
              <a:gd name="connsiteX6" fmla="*/ 321276 w 1235676"/>
              <a:gd name="connsiteY6" fmla="*/ 518984 h 766119"/>
              <a:gd name="connsiteX7" fmla="*/ 0 w 1235676"/>
              <a:gd name="connsiteY7" fmla="*/ 766119 h 766119"/>
              <a:gd name="connsiteX8" fmla="*/ 24713 w 1235676"/>
              <a:gd name="connsiteY8" fmla="*/ 321275 h 766119"/>
              <a:gd name="connsiteX9" fmla="*/ 593124 w 1235676"/>
              <a:gd name="connsiteY9" fmla="*/ 0 h 76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676" h="766119">
                <a:moveTo>
                  <a:pt x="593124" y="0"/>
                </a:moveTo>
                <a:lnTo>
                  <a:pt x="593124" y="0"/>
                </a:lnTo>
                <a:cubicBezTo>
                  <a:pt x="952891" y="239844"/>
                  <a:pt x="663866" y="98254"/>
                  <a:pt x="1087395" y="172994"/>
                </a:cubicBezTo>
                <a:cubicBezTo>
                  <a:pt x="1138703" y="182048"/>
                  <a:pt x="1235676" y="222421"/>
                  <a:pt x="1235676" y="222421"/>
                </a:cubicBezTo>
                <a:lnTo>
                  <a:pt x="1210962" y="345989"/>
                </a:lnTo>
                <a:lnTo>
                  <a:pt x="939113" y="741405"/>
                </a:lnTo>
                <a:lnTo>
                  <a:pt x="321276" y="518984"/>
                </a:lnTo>
                <a:lnTo>
                  <a:pt x="0" y="766119"/>
                </a:lnTo>
                <a:lnTo>
                  <a:pt x="24713" y="321275"/>
                </a:lnTo>
                <a:lnTo>
                  <a:pt x="593124" y="0"/>
                </a:lnTo>
                <a:close/>
              </a:path>
            </a:pathLst>
          </a:cu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59330" y="3904736"/>
            <a:ext cx="691978" cy="1779373"/>
          </a:xfrm>
          <a:custGeom>
            <a:avLst/>
            <a:gdLst>
              <a:gd name="connsiteX0" fmla="*/ 345989 w 691978"/>
              <a:gd name="connsiteY0" fmla="*/ 0 h 1779373"/>
              <a:gd name="connsiteX1" fmla="*/ 345989 w 691978"/>
              <a:gd name="connsiteY1" fmla="*/ 0 h 1779373"/>
              <a:gd name="connsiteX2" fmla="*/ 296562 w 691978"/>
              <a:gd name="connsiteY2" fmla="*/ 222422 h 1779373"/>
              <a:gd name="connsiteX3" fmla="*/ 271848 w 691978"/>
              <a:gd name="connsiteY3" fmla="*/ 296562 h 1779373"/>
              <a:gd name="connsiteX4" fmla="*/ 271848 w 691978"/>
              <a:gd name="connsiteY4" fmla="*/ 518984 h 1779373"/>
              <a:gd name="connsiteX5" fmla="*/ 370702 w 691978"/>
              <a:gd name="connsiteY5" fmla="*/ 1186249 h 1779373"/>
              <a:gd name="connsiteX6" fmla="*/ 0 w 691978"/>
              <a:gd name="connsiteY6" fmla="*/ 1705233 h 1779373"/>
              <a:gd name="connsiteX7" fmla="*/ 247135 w 691978"/>
              <a:gd name="connsiteY7" fmla="*/ 1779373 h 1779373"/>
              <a:gd name="connsiteX8" fmla="*/ 691978 w 691978"/>
              <a:gd name="connsiteY8" fmla="*/ 864973 h 1779373"/>
              <a:gd name="connsiteX9" fmla="*/ 345989 w 691978"/>
              <a:gd name="connsiteY9" fmla="*/ 0 h 177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1978" h="1779373">
                <a:moveTo>
                  <a:pt x="345989" y="0"/>
                </a:moveTo>
                <a:lnTo>
                  <a:pt x="345989" y="0"/>
                </a:lnTo>
                <a:cubicBezTo>
                  <a:pt x="329513" y="74141"/>
                  <a:pt x="314983" y="148740"/>
                  <a:pt x="296562" y="222422"/>
                </a:cubicBezTo>
                <a:cubicBezTo>
                  <a:pt x="290244" y="247694"/>
                  <a:pt x="274011" y="270602"/>
                  <a:pt x="271848" y="296562"/>
                </a:cubicBezTo>
                <a:cubicBezTo>
                  <a:pt x="265691" y="370447"/>
                  <a:pt x="271848" y="444843"/>
                  <a:pt x="271848" y="518984"/>
                </a:cubicBezTo>
                <a:lnTo>
                  <a:pt x="370702" y="1186249"/>
                </a:lnTo>
                <a:lnTo>
                  <a:pt x="0" y="1705233"/>
                </a:lnTo>
                <a:lnTo>
                  <a:pt x="247135" y="1779373"/>
                </a:lnTo>
                <a:lnTo>
                  <a:pt x="691978" y="864973"/>
                </a:lnTo>
                <a:lnTo>
                  <a:pt x="345989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29600" y="5334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543800" y="51816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(</a:t>
            </a:r>
            <a:r>
              <a:rPr lang="en-US" sz="2400" b="1" dirty="0" err="1"/>
              <a:t>a,b</a:t>
            </a:r>
            <a:r>
              <a:rPr lang="en-US" sz="2400" b="1" dirty="0"/>
              <a:t>)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7277100" y="4229100"/>
            <a:ext cx="2590800" cy="1295400"/>
          </a:xfrm>
          <a:prstGeom prst="line">
            <a:avLst/>
          </a:prstGeom>
          <a:ln w="76200" cap="rnd" cmpd="sng">
            <a:solidFill>
              <a:srgbClr val="002060">
                <a:alpha val="52000"/>
              </a:srgb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96200" y="60960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52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codes of constant rate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Reed-Muller codes (multivariate polynomial evaluation codes)</a:t>
                </a:r>
              </a:p>
              <a:p>
                <a:pPr lvl="1"/>
                <a:r>
                  <a:rPr lang="en-US" dirty="0" smtClean="0"/>
                  <a:t>constant rate, constant distance</a:t>
                </a:r>
              </a:p>
              <a:p>
                <a:pPr lvl="1"/>
                <a:r>
                  <a:rPr lang="en-US" dirty="0" smtClean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 smtClean="0"/>
                  <a:t>) query locally testable</a:t>
                </a:r>
              </a:p>
              <a:p>
                <a:pPr lvl="1"/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r>
                  <a:rPr lang="en-US" dirty="0"/>
                  <a:t>) query locally </a:t>
                </a:r>
                <a:r>
                  <a:rPr lang="en-US" dirty="0" smtClean="0"/>
                  <a:t>decodable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Since the 2010s, several improved codes:</a:t>
                </a:r>
              </a:p>
              <a:p>
                <a:pPr lvl="1"/>
                <a:r>
                  <a:rPr lang="en-US" dirty="0" smtClean="0"/>
                  <a:t>Local testing:</a:t>
                </a:r>
              </a:p>
              <a:p>
                <a:pPr lvl="2"/>
                <a:r>
                  <a:rPr lang="en-US" dirty="0" smtClean="0"/>
                  <a:t>tensor codes [BS, V], lifted codes [GKS]</a:t>
                </a:r>
              </a:p>
              <a:p>
                <a:pPr lvl="1"/>
                <a:r>
                  <a:rPr lang="en-US" dirty="0" smtClean="0"/>
                  <a:t>Local decoding:</a:t>
                </a:r>
              </a:p>
              <a:p>
                <a:pPr lvl="2"/>
                <a:r>
                  <a:rPr lang="en-US" dirty="0" smtClean="0"/>
                  <a:t>multiplicity codes [KSY], lifted codes [GKS], expander codes [HOW]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US" dirty="0" smtClean="0"/>
                  <a:t>, better </a:t>
                </a:r>
                <a:r>
                  <a:rPr lang="en-US" dirty="0"/>
                  <a:t>rate vs. distance vs. </a:t>
                </a:r>
                <a:r>
                  <a:rPr lang="en-US" dirty="0" smtClean="0"/>
                  <a:t>queries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36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of some of the recent results on LTCs, LDCs, LCCs</a:t>
            </a:r>
          </a:p>
          <a:p>
            <a:endParaRPr lang="en-US" dirty="0" smtClean="0"/>
          </a:p>
          <a:p>
            <a:r>
              <a:rPr lang="en-US" dirty="0" smtClean="0"/>
              <a:t>This work: </a:t>
            </a:r>
          </a:p>
          <a:p>
            <a:pPr lvl="1"/>
            <a:r>
              <a:rPr lang="en-US" dirty="0" smtClean="0"/>
              <a:t>Codes over the {0,1} alphabet. </a:t>
            </a:r>
          </a:p>
          <a:p>
            <a:pPr lvl="1"/>
            <a:r>
              <a:rPr lang="en-US" dirty="0" smtClean="0"/>
              <a:t>What is the best possible rate/distance tradeoff achievable for LTCs/LCCs?</a:t>
            </a:r>
          </a:p>
          <a:p>
            <a:pPr lvl="1"/>
            <a:r>
              <a:rPr lang="en-US" dirty="0" smtClean="0"/>
              <a:t> New result: LTCs </a:t>
            </a:r>
            <a:r>
              <a:rPr lang="en-US" dirty="0"/>
              <a:t>and LCCs approaching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Gilbert-</a:t>
            </a:r>
            <a:r>
              <a:rPr lang="en-US" dirty="0" err="1"/>
              <a:t>Varshamov</a:t>
            </a:r>
            <a:r>
              <a:rPr lang="en-US" dirty="0"/>
              <a:t> bound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7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query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LCCs, LDCs, LTCs extensively studied in constant query setting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deep and amazing results</a:t>
            </a:r>
          </a:p>
          <a:p>
            <a:pPr lvl="1"/>
            <a:r>
              <a:rPr lang="en-US" dirty="0" smtClean="0"/>
              <a:t>Both upper and lower bounds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Many basic open problems unanswered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about </a:t>
            </a:r>
            <a:r>
              <a:rPr lang="en-US" i="1" dirty="0" smtClean="0">
                <a:solidFill>
                  <a:srgbClr val="00B050"/>
                </a:solidFill>
              </a:rPr>
              <a:t>constant rate </a:t>
            </a:r>
            <a:r>
              <a:rPr lang="en-US" dirty="0" smtClean="0"/>
              <a:t>LCCs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[Katz-</a:t>
                </a:r>
                <a:r>
                  <a:rPr lang="en-US" dirty="0" err="1" smtClean="0"/>
                  <a:t>Trevisan</a:t>
                </a:r>
                <a:r>
                  <a:rPr lang="en-US" dirty="0" smtClean="0"/>
                  <a:t>]:</a:t>
                </a:r>
              </a:p>
              <a:p>
                <a:pPr lvl="1"/>
                <a:r>
                  <a:rPr lang="en-US" dirty="0" smtClean="0"/>
                  <a:t>Constant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must have query complexity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RM codes achieve:</a:t>
                </a:r>
              </a:p>
              <a:p>
                <a:pPr lvl="1"/>
                <a:r>
                  <a:rPr lang="en-US" dirty="0" smtClean="0"/>
                  <a:t>For all R &lt;  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Query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Recent progress beyond Reed-Muller codes:</a:t>
                </a:r>
              </a:p>
              <a:p>
                <a:pPr lvl="1"/>
                <a:r>
                  <a:rPr lang="en-US" dirty="0" smtClean="0"/>
                  <a:t>For all R &lt; 1</a:t>
                </a:r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Query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Three </a:t>
                </a:r>
                <a:r>
                  <a:rPr lang="en-US" dirty="0" err="1" smtClean="0"/>
                  <a:t>familes</a:t>
                </a:r>
                <a:r>
                  <a:rPr lang="en-US" dirty="0" smtClean="0"/>
                  <a:t> of codes achieving this!</a:t>
                </a:r>
              </a:p>
              <a:p>
                <a:pPr lvl="2"/>
                <a:r>
                  <a:rPr lang="en-US" dirty="0" smtClean="0"/>
                  <a:t>Multiplicity codes [</a:t>
                </a:r>
                <a:r>
                  <a:rPr lang="en-US" dirty="0" err="1" smtClean="0"/>
                  <a:t>Kopparty</a:t>
                </a:r>
                <a:r>
                  <a:rPr lang="en-US" dirty="0" smtClean="0"/>
                  <a:t>-S-</a:t>
                </a:r>
                <a:r>
                  <a:rPr lang="en-US" dirty="0" err="1" smtClean="0"/>
                  <a:t>Yekhanin</a:t>
                </a:r>
                <a:r>
                  <a:rPr lang="en-US" dirty="0" smtClean="0"/>
                  <a:t>]</a:t>
                </a:r>
              </a:p>
              <a:p>
                <a:pPr lvl="2"/>
                <a:r>
                  <a:rPr lang="en-US" dirty="0" smtClean="0"/>
                  <a:t>Lifted Reed-Solomon codes [</a:t>
                </a:r>
                <a:r>
                  <a:rPr lang="en-US" dirty="0" err="1" smtClean="0"/>
                  <a:t>Guo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Kopparty</a:t>
                </a:r>
                <a:r>
                  <a:rPr lang="en-US" dirty="0" smtClean="0"/>
                  <a:t>-Sudan]</a:t>
                </a:r>
              </a:p>
              <a:p>
                <a:pPr lvl="2"/>
                <a:r>
                  <a:rPr lang="en-US" dirty="0" smtClean="0"/>
                  <a:t>Expander codes [</a:t>
                </a:r>
                <a:r>
                  <a:rPr lang="en-US" dirty="0" err="1" smtClean="0"/>
                  <a:t>Hemenway-Ostrovsky-Wootters</a:t>
                </a:r>
                <a:r>
                  <a:rPr lang="en-US" dirty="0"/>
                  <a:t>]</a:t>
                </a:r>
                <a:endParaRPr lang="en-US" dirty="0" smtClean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95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/>
                  <a:t>[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Kopparty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-Meir-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RonZewi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-S `16</a:t>
                </a:r>
                <a:r>
                  <a:rPr lang="en-US" dirty="0" smtClean="0"/>
                  <a:t>]</a:t>
                </a:r>
                <a:r>
                  <a:rPr lang="en-US" b="1" u="sng" dirty="0" smtClean="0"/>
                  <a:t>:</a:t>
                </a:r>
                <a:r>
                  <a:rPr lang="en-US" dirty="0" smtClean="0"/>
                  <a:t> There exists a family of codes of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that is locally decodable and locally correctable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queries from a constant fraction of errors. 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recently: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7972425" y="4383167"/>
                <a:ext cx="2057400" cy="685800"/>
              </a:xfrm>
              <a:prstGeom prst="wedgeRectCallout">
                <a:avLst>
                  <a:gd name="adj1" fmla="val 20212"/>
                  <a:gd name="adj2" fmla="val -222569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b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fName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  <m:func>
                                        <m:funcPr>
                                          <m:ctrlP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b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𝐥𝐨𝐠</m:t>
                                          </m:r>
                                        </m:fName>
                                        <m:e>
                                          <m:func>
                                            <m:funcPr>
                                              <m:ctrlPr>
                                                <a:rPr lang="en-US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en-US" b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𝐥𝐨𝐠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 </m:t>
                                              </m:r>
                                            </m:e>
                                          </m:func>
                                          <m:r>
                                            <a:rPr lang="en-US" b="1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  <m:r>
                                            <a:rPr lang="en-US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 </m:t>
                                          </m:r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</m:e>
                          </m:ra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425" y="4383167"/>
                <a:ext cx="2057400" cy="685800"/>
              </a:xfrm>
              <a:prstGeom prst="wedgeRectCallout">
                <a:avLst>
                  <a:gd name="adj1" fmla="val 20212"/>
                  <a:gd name="adj2" fmla="val -222569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6063" y="5608540"/>
                <a:ext cx="7243762" cy="110799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sz="2400" dirty="0" smtClean="0">
                    <a:latin typeface="Comic Sans MS" panose="030F0702030302020204" pitchFamily="66" charset="0"/>
                  </a:rPr>
                  <a:t>Over large alphabets, the codes approach the Singleton bound   :     R</a:t>
                </a:r>
                <a:r>
                  <a:rPr lang="en-US" sz="2400" dirty="0">
                    <a:latin typeface="Comic Sans MS" panose="030F0702030302020204" pitchFamily="66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63" y="5608540"/>
                <a:ext cx="7243762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1263"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87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about constant rate LTCs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As far as we know,</a:t>
                </a:r>
              </a:p>
              <a:p>
                <a:pPr lvl="1"/>
                <a:r>
                  <a:rPr lang="en-US" dirty="0" smtClean="0"/>
                  <a:t>there could be 3-query LTCs of constant rate</a:t>
                </a:r>
              </a:p>
              <a:p>
                <a:pPr marL="3429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RM codes achieve:</a:t>
                </a:r>
              </a:p>
              <a:p>
                <a:pPr lvl="1"/>
                <a:r>
                  <a:rPr lang="en-US" dirty="0" smtClean="0"/>
                  <a:t>For all R &lt; 1/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Query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Recent progress beyond Reed-Muller codes:</a:t>
                </a:r>
              </a:p>
              <a:p>
                <a:pPr lvl="1"/>
                <a:r>
                  <a:rPr lang="en-US" dirty="0" smtClean="0"/>
                  <a:t>For all R &lt; 1</a:t>
                </a:r>
              </a:p>
              <a:p>
                <a:pPr lvl="1"/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Query complexity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Two </a:t>
                </a:r>
                <a:r>
                  <a:rPr lang="en-US" dirty="0" err="1" smtClean="0"/>
                  <a:t>familes</a:t>
                </a:r>
                <a:r>
                  <a:rPr lang="en-US" dirty="0" smtClean="0"/>
                  <a:t> of codes achieving this!</a:t>
                </a:r>
              </a:p>
              <a:p>
                <a:pPr lvl="2"/>
                <a:r>
                  <a:rPr lang="en-US" dirty="0" smtClean="0"/>
                  <a:t>Tensor codes [</a:t>
                </a:r>
                <a:r>
                  <a:rPr lang="en-US" dirty="0" err="1" smtClean="0"/>
                  <a:t>BenSasson</a:t>
                </a:r>
                <a:r>
                  <a:rPr lang="en-US" dirty="0" smtClean="0"/>
                  <a:t>-Sudan], [</a:t>
                </a:r>
                <a:r>
                  <a:rPr lang="en-US" dirty="0" err="1" smtClean="0"/>
                  <a:t>Viderman</a:t>
                </a:r>
                <a:r>
                  <a:rPr lang="en-US" dirty="0" smtClean="0"/>
                  <a:t>]</a:t>
                </a:r>
              </a:p>
              <a:p>
                <a:pPr lvl="2"/>
                <a:r>
                  <a:rPr lang="en-US" dirty="0" smtClean="0"/>
                  <a:t>Lifted Reed-Solomon codes [</a:t>
                </a:r>
                <a:r>
                  <a:rPr lang="en-US" dirty="0" err="1" smtClean="0"/>
                  <a:t>Guo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Kopparty</a:t>
                </a:r>
                <a:r>
                  <a:rPr lang="en-US" dirty="0" smtClean="0"/>
                  <a:t>-Sudan]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81800" y="1447800"/>
                <a:ext cx="3200400" cy="13516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Constructions known with 3-queries and Rate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𝑝𝑜𝑙𝑦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/>
                  <a:t>   [</a:t>
                </a:r>
                <a:r>
                  <a:rPr lang="en-US" dirty="0">
                    <a:solidFill>
                      <a:srgbClr val="C00000"/>
                    </a:solidFill>
                  </a:rPr>
                  <a:t>BenSasson-Sudan`05, Dinur`06</a:t>
                </a:r>
                <a:r>
                  <a:rPr lang="en-US" dirty="0"/>
                  <a:t>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447800"/>
                <a:ext cx="3200400" cy="1351652"/>
              </a:xfrm>
              <a:prstGeom prst="rect">
                <a:avLst/>
              </a:prstGeom>
              <a:blipFill rotWithShape="0">
                <a:blip r:embed="rId3"/>
                <a:stretch>
                  <a:fillRect l="-1518" t="-2242" r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5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r>
                  <a:rPr lang="en-US" dirty="0"/>
                  <a:t>[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Kopparty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-Meir-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RonZewi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-S `16</a:t>
                </a:r>
                <a:r>
                  <a:rPr lang="en-US" dirty="0" smtClean="0"/>
                  <a:t>]</a:t>
                </a:r>
                <a:r>
                  <a:rPr lang="en-US" b="1" u="sng" dirty="0" smtClean="0"/>
                  <a:t>:</a:t>
                </a:r>
                <a:r>
                  <a:rPr lang="en-US" dirty="0" smtClean="0"/>
                  <a:t> There exists a family of codes of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that are locally testable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query complexity.</a:t>
                </a: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recently: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ular Callout 3"/>
              <p:cNvSpPr/>
              <p:nvPr/>
            </p:nvSpPr>
            <p:spPr>
              <a:xfrm>
                <a:off x="6866025" y="4001294"/>
                <a:ext cx="2057400" cy="685800"/>
              </a:xfrm>
              <a:prstGeom prst="wedgeRectCallout">
                <a:avLst>
                  <a:gd name="adj1" fmla="val -76592"/>
                  <a:gd name="adj2" fmla="val -164121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𝑶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𝒍𝒐𝒈𝒍𝒐𝒈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025" y="4001294"/>
                <a:ext cx="2057400" cy="685800"/>
              </a:xfrm>
              <a:prstGeom prst="wedgeRectCallout">
                <a:avLst>
                  <a:gd name="adj1" fmla="val -76592"/>
                  <a:gd name="adj2" fmla="val -164121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86063" y="5608540"/>
                <a:ext cx="7243762" cy="110799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sz="2400" dirty="0" smtClean="0">
                    <a:latin typeface="Comic Sans MS" panose="030F0702030302020204" pitchFamily="66" charset="0"/>
                  </a:rPr>
                  <a:t>Over large alphabets, the codes approach the Singleton bound   :     R</a:t>
                </a:r>
                <a:r>
                  <a:rPr lang="en-US" sz="2400" dirty="0">
                    <a:latin typeface="Comic Sans MS" panose="030F0702030302020204" pitchFamily="66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63" y="5608540"/>
                <a:ext cx="7243762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1263"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1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Error-correcting codes with:</a:t>
            </a:r>
          </a:p>
          <a:p>
            <a:pPr lvl="1"/>
            <a:r>
              <a:rPr lang="en-US" dirty="0" smtClean="0"/>
              <a:t>low redundancy</a:t>
            </a:r>
          </a:p>
          <a:p>
            <a:pPr lvl="1"/>
            <a:r>
              <a:rPr lang="en-US" dirty="0" smtClean="0"/>
              <a:t>robust to large fraction of errors</a:t>
            </a:r>
          </a:p>
          <a:p>
            <a:pPr lvl="1"/>
            <a:r>
              <a:rPr lang="en-US" i="1" dirty="0" smtClean="0"/>
              <a:t>sublinear time </a:t>
            </a:r>
            <a:r>
              <a:rPr lang="en-US" dirty="0" smtClean="0"/>
              <a:t>error-detection and error-correction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2610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11246"/>
                <a:ext cx="10515600" cy="4351338"/>
              </a:xfrm>
            </p:spPr>
            <p:txBody>
              <a:bodyPr/>
              <a:lstStyle/>
              <a:p>
                <a:pPr marL="109728" indent="0"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r>
                  <a:rPr lang="en-US" b="1" u="sng" dirty="0" smtClean="0"/>
                  <a:t>KMRS Theorem for LCCs:</a:t>
                </a:r>
                <a:r>
                  <a:rPr lang="en-US" dirty="0" smtClean="0"/>
                  <a:t> There exists a family of codes of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that is locally decodable and locally correctable with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func>
                                      <m:funcPr>
                                        <m:ctrlP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1"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b="1"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fName>
                                          <m:e>
                                            <m:r>
                                              <a:rPr lang="en-US" b="1" i="1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func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  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</m:ra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smtClean="0"/>
                  <a:t> queries from a constant fraction of errors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11246"/>
                <a:ext cx="10515600" cy="4351338"/>
              </a:xfrm>
              <a:blipFill rotWithShape="0">
                <a:blip r:embed="rId3"/>
                <a:stretch>
                  <a:fillRect l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1"/>
              <p:cNvSpPr txBox="1">
                <a:spLocks/>
              </p:cNvSpPr>
              <p:nvPr/>
            </p:nvSpPr>
            <p:spPr>
              <a:xfrm>
                <a:off x="838200" y="3214689"/>
                <a:ext cx="10515600" cy="21431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09728" indent="0">
                  <a:buFont typeface="Arial" panose="020B0604020202020204" pitchFamily="34" charset="0"/>
                  <a:buNone/>
                </a:pPr>
                <a:endParaRPr lang="en-US" dirty="0" smtClean="0"/>
              </a:p>
              <a:p>
                <a:pPr marL="109728" indent="0">
                  <a:buNone/>
                </a:pPr>
                <a:r>
                  <a:rPr lang="en-US" b="1" u="sng" dirty="0" smtClean="0"/>
                  <a:t>KMRS Theorem for LTCs:</a:t>
                </a:r>
                <a:r>
                  <a:rPr lang="en-US" dirty="0" smtClean="0"/>
                  <a:t> There exists a family of codes of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that is locally testable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𝒍𝒐𝒈𝒍𝒐𝒈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 queries from a constant fraction of errors. 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14689"/>
                <a:ext cx="10515600" cy="2143142"/>
              </a:xfrm>
              <a:prstGeom prst="rect">
                <a:avLst/>
              </a:prstGeom>
              <a:blipFill rotWithShape="0">
                <a:blip r:embed="rId4"/>
                <a:stretch>
                  <a:fillRect l="-174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86063" y="5608540"/>
                <a:ext cx="7243762" cy="110799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sz="2400" dirty="0" smtClean="0">
                    <a:latin typeface="Comic Sans MS" panose="030F0702030302020204" pitchFamily="66" charset="0"/>
                  </a:rPr>
                  <a:t>Over large alphabets, the codes approach the Singleton bound   :     R</a:t>
                </a:r>
                <a:r>
                  <a:rPr lang="en-US" sz="2400" dirty="0">
                    <a:latin typeface="Comic Sans MS" panose="030F0702030302020204" pitchFamily="66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sz="2400" dirty="0">
                    <a:latin typeface="Comic Sans MS" panose="030F0702030302020204" pitchFamily="66" charset="0"/>
                  </a:rPr>
                  <a:t>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063" y="5608540"/>
                <a:ext cx="7243762" cy="1107996"/>
              </a:xfrm>
              <a:prstGeom prst="rect">
                <a:avLst/>
              </a:prstGeom>
              <a:blipFill rotWithShape="0">
                <a:blip r:embed="rId5"/>
                <a:stretch>
                  <a:fillRect l="-1263"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Component 1:</a:t>
            </a:r>
            <a:r>
              <a:rPr lang="en-US" dirty="0" smtClean="0"/>
              <a:t>  High rate codes with </a:t>
            </a:r>
            <a:r>
              <a:rPr lang="en-US" i="1" dirty="0" smtClean="0">
                <a:solidFill>
                  <a:srgbClr val="0070C0"/>
                </a:solidFill>
              </a:rPr>
              <a:t>sub-polynomial query complexity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but only tolerating a tiny </a:t>
            </a:r>
            <a:r>
              <a:rPr lang="en-US" i="1" dirty="0" smtClean="0">
                <a:solidFill>
                  <a:srgbClr val="0070C0"/>
                </a:solidFill>
              </a:rPr>
              <a:t>sub-constant fraction of errors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Component 2: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>
                <a:solidFill>
                  <a:srgbClr val="0070C0"/>
                </a:solidFill>
              </a:rPr>
              <a:t>“Distance Amplification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Takes code as above and transforms it to a code that can tolerate many more errors</a:t>
            </a:r>
          </a:p>
          <a:p>
            <a:pPr marL="393192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KMRS result: </a:t>
            </a:r>
            <a:r>
              <a:rPr lang="en-US" i="1" dirty="0" smtClean="0"/>
              <a:t>2 components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01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rate codes with </a:t>
            </a:r>
            <a:r>
              <a:rPr lang="en-US" i="1" dirty="0" smtClean="0">
                <a:solidFill>
                  <a:srgbClr val="0070C0"/>
                </a:solidFill>
              </a:rPr>
              <a:t>sub-polynomial </a:t>
            </a:r>
            <a:r>
              <a:rPr lang="en-US" i="1" dirty="0">
                <a:solidFill>
                  <a:srgbClr val="0070C0"/>
                </a:solidFill>
              </a:rPr>
              <a:t>query complexity</a:t>
            </a:r>
            <a:r>
              <a:rPr lang="en-US" dirty="0"/>
              <a:t> but only tolerating a tiny </a:t>
            </a:r>
            <a:r>
              <a:rPr lang="en-US" i="1" dirty="0" smtClean="0">
                <a:solidFill>
                  <a:srgbClr val="0070C0"/>
                </a:solidFill>
              </a:rPr>
              <a:t>sub-constant </a:t>
            </a:r>
            <a:r>
              <a:rPr lang="en-US" i="1" dirty="0">
                <a:solidFill>
                  <a:srgbClr val="0070C0"/>
                </a:solidFill>
              </a:rPr>
              <a:t>fraction of errors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Can be achieved by Multiplicity Codes!</a:t>
            </a:r>
          </a:p>
          <a:p>
            <a:pPr marL="109728" indent="0">
              <a:buNone/>
            </a:pPr>
            <a:r>
              <a:rPr lang="en-US" dirty="0" smtClean="0"/>
              <a:t>(In a regime of parameters not studied before)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1  (for LCCs)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12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Multiplicity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Generalizing Reed-Muller codes</a:t>
            </a:r>
          </a:p>
          <a:p>
            <a:pPr lvl="1"/>
            <a:r>
              <a:rPr lang="en-US" dirty="0" smtClean="0"/>
              <a:t>Instead of taking values of polynomials,</a:t>
            </a:r>
          </a:p>
          <a:p>
            <a:pPr lvl="1"/>
            <a:r>
              <a:rPr lang="en-US" dirty="0" smtClean="0"/>
              <a:t>evaluate polynomials along with partial derivatives</a:t>
            </a:r>
          </a:p>
          <a:p>
            <a:pPr lvl="1"/>
            <a:endParaRPr lang="en-US" dirty="0"/>
          </a:p>
          <a:p>
            <a:r>
              <a:rPr lang="en-US" dirty="0" smtClean="0"/>
              <a:t>Apparently reduces the rate:</a:t>
            </a:r>
          </a:p>
          <a:p>
            <a:pPr lvl="1"/>
            <a:r>
              <a:rPr lang="en-US" dirty="0" smtClean="0"/>
              <a:t>since each polynomial is encoded into a longer string</a:t>
            </a:r>
          </a:p>
          <a:p>
            <a:endParaRPr lang="en-US" dirty="0"/>
          </a:p>
          <a:p>
            <a:r>
              <a:rPr lang="en-US" dirty="0" smtClean="0"/>
              <a:t>But the distance improves:</a:t>
            </a:r>
          </a:p>
          <a:p>
            <a:pPr lvl="1"/>
            <a:r>
              <a:rPr lang="en-US" dirty="0" smtClean="0"/>
              <a:t>and we can now take much higher degree polynomials</a:t>
            </a:r>
          </a:p>
          <a:p>
            <a:pPr lvl="1"/>
            <a:endParaRPr lang="en-US" dirty="0"/>
          </a:p>
          <a:p>
            <a:r>
              <a:rPr lang="en-US" dirty="0" smtClean="0"/>
              <a:t>Overall tradeoff for Rate v Distance is better</a:t>
            </a:r>
          </a:p>
          <a:p>
            <a:pPr lvl="1"/>
            <a:r>
              <a:rPr lang="en-US" dirty="0" smtClean="0"/>
              <a:t>Allows rates -&gt; 1</a:t>
            </a:r>
          </a:p>
          <a:p>
            <a:endParaRPr lang="en-US" dirty="0"/>
          </a:p>
          <a:p>
            <a:r>
              <a:rPr lang="en-US" dirty="0" smtClean="0"/>
              <a:t>Allows for local decoding</a:t>
            </a:r>
          </a:p>
          <a:p>
            <a:pPr lvl="1"/>
            <a:r>
              <a:rPr lang="en-US" dirty="0" smtClean="0"/>
              <a:t>by restricting to multiple generic lines through a point.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Multiplicity Codes 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[Kopparty-S-Yekhanin`11]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65664" y="1543993"/>
                <a:ext cx="6858000" cy="22467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u="sng" dirty="0">
                    <a:solidFill>
                      <a:prstClr val="black"/>
                    </a:solidFill>
                    <a:latin typeface="Lucida Sans Unicode"/>
                  </a:rPr>
                  <a:t>Theorem (original)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&gt; 0,   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inf. many k, there are codes encoding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 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k bits -&gt; (1+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) k     bits (symbols)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decodable in </a:t>
                </a:r>
                <a:r>
                  <a:rPr lang="en-US" sz="2000" b="1" dirty="0">
                    <a:solidFill>
                      <a:srgbClr val="0070C0"/>
                    </a:solidFill>
                    <a:latin typeface="Lucida Sans Unicode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Lucida Sans Unicode"/>
                  </a:rPr>
                  <a:t>) </a:t>
                </a:r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time   (+queries)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070C0"/>
                    </a:solidFill>
                    <a:latin typeface="Lucida Sans Unicode"/>
                  </a:rPr>
                  <a:t>&gt; 0 </a:t>
                </a:r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fraction errors.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664" y="1543992"/>
                <a:ext cx="6858000" cy="2246769"/>
              </a:xfrm>
              <a:prstGeom prst="rect">
                <a:avLst/>
              </a:prstGeom>
              <a:blipFill rotWithShape="0">
                <a:blip r:embed="rId2"/>
                <a:stretch>
                  <a:fillRect l="-529" t="-265" b="-2646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62200" y="4021624"/>
                <a:ext cx="6858000" cy="23791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u="sng" dirty="0">
                    <a:solidFill>
                      <a:prstClr val="black"/>
                    </a:solidFill>
                    <a:latin typeface="Lucida Sans Unicode"/>
                  </a:rPr>
                  <a:t>Theorem (sub-constant distance)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&gt; 0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inf. many k, there are codes encoding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 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k bits -&gt; (1+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) k     bits (symbols)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decodable in </a:t>
                </a:r>
                <a:r>
                  <a:rPr lang="en-US" sz="2000" dirty="0">
                    <a:solidFill>
                      <a:srgbClr val="C00000"/>
                    </a:solidFill>
                    <a:latin typeface="Lucida Sans Unicode"/>
                  </a:rPr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000" dirty="0">
                    <a:solidFill>
                      <a:srgbClr val="C00000"/>
                    </a:solidFill>
                    <a:latin typeface="Lucida Sans Unicode"/>
                  </a:rPr>
                  <a:t>) </a:t>
                </a:r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time   (+queries)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rad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fraction errors.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21623"/>
                <a:ext cx="6858000" cy="2379177"/>
              </a:xfrm>
              <a:prstGeom prst="rect">
                <a:avLst/>
              </a:prstGeom>
              <a:blipFill rotWithShape="0">
                <a:blip r:embed="rId3"/>
                <a:stretch>
                  <a:fillRect l="-617" t="-501" b="-2256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7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Distance amplification</a:t>
            </a:r>
          </a:p>
          <a:p>
            <a:pPr lvl="1"/>
            <a:r>
              <a:rPr lang="en-US" dirty="0" smtClean="0"/>
              <a:t>Similar technique used by [Alon-Edmonds-Luby’96] and then by others [GI’05, GR’08]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0" y="2954824"/>
                <a:ext cx="7620000" cy="23791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u="sng" dirty="0">
                    <a:solidFill>
                      <a:prstClr val="black"/>
                    </a:solidFill>
                    <a:latin typeface="Lucida Sans Unicode"/>
                  </a:rPr>
                  <a:t>Theorem (sub-constant distance)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&gt; 0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inf. many k, there are codes encoding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 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k bits -&gt; (1+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) k     bits (symbols)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decodable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) time   (+queries)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rad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fraction errors.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954823"/>
                <a:ext cx="7620000" cy="2379177"/>
              </a:xfrm>
              <a:prstGeom prst="rect">
                <a:avLst/>
              </a:prstGeom>
              <a:blipFill rotWithShape="0">
                <a:blip r:embed="rId2"/>
                <a:stretch>
                  <a:fillRect l="-477" t="-501" b="-2256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99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Distance amplification</a:t>
            </a:r>
          </a:p>
          <a:p>
            <a:pPr lvl="1"/>
            <a:r>
              <a:rPr lang="en-US" dirty="0"/>
              <a:t>Similar technique used by [</a:t>
            </a:r>
            <a:r>
              <a:rPr lang="en-US" dirty="0" smtClean="0"/>
              <a:t>Alon-Edmonds-Luby’96</a:t>
            </a:r>
            <a:r>
              <a:rPr lang="en-US" dirty="0"/>
              <a:t>] and then by others [GI’05, GR’08]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0" y="2819401"/>
                <a:ext cx="7620000" cy="237917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2000" b="1" u="sng" dirty="0">
                    <a:solidFill>
                      <a:prstClr val="black"/>
                    </a:solidFill>
                    <a:latin typeface="Lucida Sans Unicode"/>
                  </a:rPr>
                  <a:t>Theorem (sub-constant distance)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&gt; 0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for inf. many k, there are codes encoding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 </a:t>
                </a:r>
              </a:p>
              <a:p>
                <a:pPr marL="914400" lvl="1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k bits -&gt; (1+</a:t>
                </a:r>
                <a:r>
                  <a:rPr lang="en-US" sz="2000" dirty="0">
                    <a:solidFill>
                      <a:srgbClr val="FF0000"/>
                    </a:solidFill>
                    <a:latin typeface="Lucida Sans Unicode"/>
                  </a:rPr>
                  <a:t>2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) k     bits (symbols)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decodable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) time   (+queries)</a:t>
                </a:r>
              </a:p>
              <a:p>
                <a:pPr lvl="2" indent="-620713"/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)/</m:t>
                            </m:r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func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</m:e>
                    </m:rad>
                    <m:r>
                      <a:rPr lang="en-US" sz="20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Lucida Sans Unicode"/>
                  </a:rPr>
                  <a:t> fraction errors.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819400"/>
                <a:ext cx="7620000" cy="2379177"/>
              </a:xfrm>
              <a:prstGeom prst="rect">
                <a:avLst/>
              </a:prstGeom>
              <a:blipFill rotWithShape="0">
                <a:blip r:embed="rId2"/>
                <a:stretch>
                  <a:fillRect l="-477" t="-501" b="-2005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657600" y="49530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91000" y="5181601"/>
                <a:ext cx="99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𝛀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181600"/>
                <a:ext cx="99060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3581400" y="2971800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72200" y="5226105"/>
                <a:ext cx="3200400" cy="461665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𝝐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226105"/>
                <a:ext cx="32004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47" t="-4706" b="-20000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2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850710"/>
            <a:ext cx="304800" cy="555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8507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8967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5990" y="3020292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0627" y="40663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23309" y="51123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0627" y="61029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850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18413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991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0580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5041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6039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86800" y="8507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86800" y="18413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86800" y="29912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10600" y="40580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10600" y="50417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10600" y="60392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43600" y="1003110"/>
            <a:ext cx="2667000" cy="34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81700" y="1006573"/>
            <a:ext cx="2552700" cy="9836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43600" y="1003110"/>
            <a:ext cx="2590800" cy="30943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867400" y="1006572"/>
            <a:ext cx="2743200" cy="9746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05502" y="1981201"/>
            <a:ext cx="2628899" cy="218690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70864" y="1999290"/>
            <a:ext cx="2663536" cy="41750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87736" y="4186192"/>
            <a:ext cx="2746664" cy="198639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 flipV="1">
            <a:off x="5805054" y="5190647"/>
            <a:ext cx="2805546" cy="99271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67400" y="6168738"/>
            <a:ext cx="2667000" cy="34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65468" y="481377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68" y="481377"/>
                <a:ext cx="175606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63736" y="1459468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36" y="1459468"/>
                <a:ext cx="17560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87536" y="5715000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36" y="5715000"/>
                <a:ext cx="175606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9400" y="666043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66043"/>
                <a:ext cx="22860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6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81800" y="1078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078468"/>
                <a:ext cx="22860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34200" y="19928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992868"/>
                <a:ext cx="22860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81800" y="4888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88468"/>
                <a:ext cx="2286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108" r="-4594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34200" y="5334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334000"/>
                <a:ext cx="22860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108" r="-4864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086600" y="57912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791200"/>
                <a:ext cx="2286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108" r="-4864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96000" y="1447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2286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48400" y="20690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069068"/>
                <a:ext cx="2286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5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00800" y="27548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54868"/>
                <a:ext cx="228600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5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378536" y="3733800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536" y="3733800"/>
                <a:ext cx="1756064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loud Callout 64"/>
          <p:cNvSpPr/>
          <p:nvPr/>
        </p:nvSpPr>
        <p:spPr>
          <a:xfrm>
            <a:off x="8839200" y="1003110"/>
            <a:ext cx="1600200" cy="1663891"/>
          </a:xfrm>
          <a:prstGeom prst="cloudCallout">
            <a:avLst>
              <a:gd name="adj1" fmla="val -31223"/>
              <a:gd name="adj2" fmla="val 5938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Each block is symbol in final alphabet 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886200" y="1003109"/>
            <a:ext cx="533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ular Callout 68"/>
          <p:cNvSpPr/>
          <p:nvPr/>
        </p:nvSpPr>
        <p:spPr>
          <a:xfrm>
            <a:off x="3228110" y="1681209"/>
            <a:ext cx="1188027" cy="767582"/>
          </a:xfrm>
          <a:prstGeom prst="wedgeRectCallout">
            <a:avLst>
              <a:gd name="adj1" fmla="val 31645"/>
              <a:gd name="adj2" fmla="val -12972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Reed Solomon encoding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62700" y="3140172"/>
            <a:ext cx="1409700" cy="15842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Good expander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1596737" y="3311623"/>
            <a:ext cx="1267691" cy="767582"/>
          </a:xfrm>
          <a:prstGeom prst="wedgeRectCallout">
            <a:avLst>
              <a:gd name="adj1" fmla="val -2466"/>
              <a:gd name="adj2" fmla="val -20012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Multiplicity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codeword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9" grpId="0" animBg="1"/>
      <p:bldP spid="70" grpId="0" animBg="1"/>
      <p:bldP spid="7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850710"/>
            <a:ext cx="304800" cy="555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8507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8967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5990" y="3020292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0627" y="40663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23309" y="51123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0627" y="61029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850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18413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991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0580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5041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6039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86800" y="8507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86800" y="18413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86800" y="29912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10600" y="40580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10600" y="50417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10600" y="60392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43600" y="1003110"/>
            <a:ext cx="2667000" cy="34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81700" y="1006573"/>
            <a:ext cx="2552700" cy="9836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43600" y="1003110"/>
            <a:ext cx="2590800" cy="30943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867400" y="1006572"/>
            <a:ext cx="2743200" cy="9746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05502" y="1981201"/>
            <a:ext cx="2628899" cy="218690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70864" y="1999290"/>
            <a:ext cx="2663536" cy="41750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87736" y="4186192"/>
            <a:ext cx="2746664" cy="198639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 flipV="1">
            <a:off x="5805054" y="5190647"/>
            <a:ext cx="2805546" cy="99271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67400" y="6168738"/>
            <a:ext cx="2667000" cy="34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65468" y="481377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68" y="481377"/>
                <a:ext cx="175606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63736" y="1459468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36" y="1459468"/>
                <a:ext cx="17560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87536" y="5715000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36" y="5715000"/>
                <a:ext cx="175606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9400" y="666043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66043"/>
                <a:ext cx="22860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6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81800" y="1078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078468"/>
                <a:ext cx="22860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34200" y="19928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992868"/>
                <a:ext cx="22860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81800" y="4888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88468"/>
                <a:ext cx="2286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108" r="-4594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34200" y="5334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334000"/>
                <a:ext cx="22860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108" r="-4864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086600" y="57912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791200"/>
                <a:ext cx="2286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108" r="-4864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96000" y="1447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2286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48400" y="20690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069068"/>
                <a:ext cx="2286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5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00800" y="27548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54868"/>
                <a:ext cx="228600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5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378536" y="3733800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536" y="3733800"/>
                <a:ext cx="1756064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loud Callout 64"/>
          <p:cNvSpPr/>
          <p:nvPr/>
        </p:nvSpPr>
        <p:spPr>
          <a:xfrm>
            <a:off x="8839200" y="1003110"/>
            <a:ext cx="1600200" cy="1663891"/>
          </a:xfrm>
          <a:prstGeom prst="cloudCallout">
            <a:avLst>
              <a:gd name="adj1" fmla="val -31223"/>
              <a:gd name="adj2" fmla="val 59384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Each block is symbol in final alphabet 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3886200" y="1003109"/>
            <a:ext cx="533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ular Callout 68"/>
          <p:cNvSpPr/>
          <p:nvPr/>
        </p:nvSpPr>
        <p:spPr>
          <a:xfrm>
            <a:off x="3228110" y="1681209"/>
            <a:ext cx="1188027" cy="767582"/>
          </a:xfrm>
          <a:prstGeom prst="wedgeRectCallout">
            <a:avLst>
              <a:gd name="adj1" fmla="val 31645"/>
              <a:gd name="adj2" fmla="val -12972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Reed Solomon encoding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362700" y="3140172"/>
            <a:ext cx="1409700" cy="15842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Good expander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1596737" y="3311623"/>
            <a:ext cx="1267691" cy="767582"/>
          </a:xfrm>
          <a:prstGeom prst="wedgeRectCallout">
            <a:avLst>
              <a:gd name="adj1" fmla="val -2466"/>
              <a:gd name="adj2" fmla="val -20012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Multiplicity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codeword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3045402" y="2638584"/>
                <a:ext cx="2682586" cy="122138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ReedSolomon</a:t>
                </a:r>
                <a:r>
                  <a:rPr 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code: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Message length b</a:t>
                </a:r>
              </a:p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Codeword</a:t>
                </a:r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length d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02" y="2638584"/>
                <a:ext cx="2682586" cy="1221386"/>
              </a:xfrm>
              <a:prstGeom prst="roundRect">
                <a:avLst/>
              </a:prstGeom>
              <a:blipFill rotWithShape="0">
                <a:blip r:embed="rId15"/>
                <a:stretch>
                  <a:fillRect b="-478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2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850710"/>
            <a:ext cx="304800" cy="555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8507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8967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5990" y="3020292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0627" y="40663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23309" y="51123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0627" y="61029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850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18413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991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0580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5041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6039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65468" y="481377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68" y="481377"/>
                <a:ext cx="175606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63736" y="1459468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36" y="1459468"/>
                <a:ext cx="17560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87536" y="5715000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36" y="5715000"/>
                <a:ext cx="175606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>
            <a:off x="3886200" y="1003109"/>
            <a:ext cx="5334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ular Callout 68"/>
          <p:cNvSpPr/>
          <p:nvPr/>
        </p:nvSpPr>
        <p:spPr>
          <a:xfrm>
            <a:off x="3228110" y="1681209"/>
            <a:ext cx="1188027" cy="767582"/>
          </a:xfrm>
          <a:prstGeom prst="wedgeRectCallout">
            <a:avLst>
              <a:gd name="adj1" fmla="val 31645"/>
              <a:gd name="adj2" fmla="val -12972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Reed Solomon encoding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1596737" y="3311623"/>
            <a:ext cx="1267691" cy="767582"/>
          </a:xfrm>
          <a:prstGeom prst="wedgeRectCallout">
            <a:avLst>
              <a:gd name="adj1" fmla="val -2466"/>
              <a:gd name="adj2" fmla="val -20012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Multiplicity </a:t>
            </a:r>
            <a:r>
              <a:rPr lang="en-US" sz="16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codeword</a:t>
            </a:r>
            <a:endParaRPr lang="en-US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>
              <a:xfrm>
                <a:off x="3045402" y="2638584"/>
                <a:ext cx="2682586" cy="1221386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ReedSolomon</a:t>
                </a:r>
                <a:r>
                  <a:rPr 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code: 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Message length b</a:t>
                </a:r>
              </a:p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Codeword</a:t>
                </a:r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length d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Distance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02" y="2638584"/>
                <a:ext cx="2682586" cy="1221386"/>
              </a:xfrm>
              <a:prstGeom prst="roundRect">
                <a:avLst/>
              </a:prstGeom>
              <a:blipFill rotWithShape="0">
                <a:blip r:embed="rId5"/>
                <a:stretch>
                  <a:fillRect b="-478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>
              <a:xfrm>
                <a:off x="6573116" y="520570"/>
                <a:ext cx="3889664" cy="5518666"/>
              </a:xfrm>
              <a:prstGeom prst="roundRect">
                <a:avLst/>
              </a:prstGeom>
              <a:solidFill>
                <a:srgbClr val="FAC09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Decoding from random errors: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Suppose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fraction of random errors 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Most (1-o(1)) 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grey </a:t>
                </a:r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blocks have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corruptions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Those Reed-Solomon </a:t>
                </a:r>
                <a:r>
                  <a:rPr lang="en-US" sz="16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codewords</a:t>
                </a:r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can be correctly decoded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Thus 1-o(1) fraction of the blue blocks can be correctly recovered. This is low enough error for multiplicity codes to handle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Everything can be done locally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116" y="520570"/>
                <a:ext cx="3889664" cy="5518666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49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Error-correcting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100" dirty="0" smtClean="0"/>
                  <a:t>(with Hamming metric)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Rate R:</a:t>
                </a:r>
              </a:p>
              <a:p>
                <a:pPr lvl="1"/>
                <a:r>
                  <a:rPr lang="en-US" dirty="0" smtClean="0"/>
                  <a:t>|C|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for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C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-fraction errors can be corrected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1" name="Content Placeholder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6168886" y="1792361"/>
            <a:ext cx="5029200" cy="3886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7921486" y="33163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9445486" y="51451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8073886" y="52213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8912086" y="27829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10283686" y="38497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7235686" y="36211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8759686" y="39259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9750286" y="24019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7921486" y="20209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9064486" y="3621161"/>
            <a:ext cx="152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531086" y="3163961"/>
            <a:ext cx="1143000" cy="1066800"/>
          </a:xfrm>
          <a:prstGeom prst="ellipse">
            <a:avLst/>
          </a:prstGeom>
          <a:solidFill>
            <a:schemeClr val="accent6">
              <a:lumMod val="75000"/>
              <a:alpha val="2588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V="1">
            <a:off x="7845286" y="4306961"/>
            <a:ext cx="152400" cy="15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597886" y="5526161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Codewords</a:t>
            </a:r>
            <a:endParaRPr lang="en-US" sz="2800" b="1" baseline="30000" dirty="0"/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9674086" y="4611761"/>
            <a:ext cx="1524000" cy="30480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283686" y="1944761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{0,1}</a:t>
            </a:r>
            <a:r>
              <a:rPr lang="en-US" sz="4000" b="1" baseline="30000" dirty="0"/>
              <a:t>n</a:t>
            </a:r>
            <a:endParaRPr lang="en-US" sz="2800" b="1" baseline="30000" dirty="0"/>
          </a:p>
        </p:txBody>
      </p:sp>
      <p:cxnSp>
        <p:nvCxnSpPr>
          <p:cNvPr id="34" name="Straight Arrow Connector 33"/>
          <p:cNvCxnSpPr>
            <a:endCxn id="29" idx="1"/>
          </p:cNvCxnSpPr>
          <p:nvPr/>
        </p:nvCxnSpPr>
        <p:spPr>
          <a:xfrm>
            <a:off x="8226286" y="5275243"/>
            <a:ext cx="1371600" cy="51252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8835888" y="3697362"/>
            <a:ext cx="304801" cy="28056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83486" y="400216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endParaRPr lang="en-US" sz="2800" b="1" baseline="30000" dirty="0"/>
          </a:p>
        </p:txBody>
      </p:sp>
      <p:sp>
        <p:nvSpPr>
          <p:cNvPr id="37" name="TextBox 36"/>
          <p:cNvSpPr txBox="1"/>
          <p:nvPr/>
        </p:nvSpPr>
        <p:spPr>
          <a:xfrm>
            <a:off x="9293086" y="339256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endParaRPr lang="en-US" sz="2800" b="1" baseline="30000" dirty="0"/>
          </a:p>
        </p:txBody>
      </p:sp>
    </p:spTree>
    <p:extLst>
      <p:ext uri="{BB962C8B-B14F-4D97-AF65-F5344CB8AC3E}">
        <p14:creationId xmlns:p14="http://schemas.microsoft.com/office/powerpoint/2010/main" val="427672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2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850710"/>
            <a:ext cx="304800" cy="5550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8507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95600" y="18967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05990" y="3020292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0627" y="4066310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23309" y="51123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0627" y="6102928"/>
            <a:ext cx="838200" cy="2978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5800" y="850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18413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2991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19600" y="40580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19600" y="5041710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6039237"/>
            <a:ext cx="1295400" cy="29787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86800" y="8507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86800" y="18413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686800" y="29912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610600" y="40580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10600" y="5041710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610600" y="6039237"/>
            <a:ext cx="1295400" cy="2978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5943600" y="1003110"/>
            <a:ext cx="2667000" cy="34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981700" y="1006573"/>
            <a:ext cx="2552700" cy="9836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943600" y="1003110"/>
            <a:ext cx="2590800" cy="309437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867400" y="1006572"/>
            <a:ext cx="2743200" cy="9746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905502" y="1981201"/>
            <a:ext cx="2628899" cy="2186901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870864" y="1999290"/>
            <a:ext cx="2663536" cy="4175028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787736" y="4186192"/>
            <a:ext cx="2746664" cy="1986395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3" idx="1"/>
          </p:cNvCxnSpPr>
          <p:nvPr/>
        </p:nvCxnSpPr>
        <p:spPr>
          <a:xfrm flipV="1">
            <a:off x="5805054" y="5190647"/>
            <a:ext cx="2805546" cy="99271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867400" y="6168738"/>
            <a:ext cx="2667000" cy="3463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65468" y="481377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468" y="481377"/>
                <a:ext cx="1756064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63736" y="1459468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36" y="1459468"/>
                <a:ext cx="17560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187536" y="5715000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536" y="5715000"/>
                <a:ext cx="175606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29400" y="685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685800"/>
                <a:ext cx="228600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6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781800" y="1078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078468"/>
                <a:ext cx="228600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934200" y="19928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992868"/>
                <a:ext cx="228600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6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781800" y="48884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888468"/>
                <a:ext cx="22860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8108" r="-4594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934200" y="53340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334000"/>
                <a:ext cx="22860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8108" r="-4864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086600" y="57912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5791200"/>
                <a:ext cx="228600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8108" r="-4864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096000" y="1447800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47800"/>
                <a:ext cx="228600" cy="369332"/>
              </a:xfrm>
              <a:prstGeom prst="rect">
                <a:avLst/>
              </a:prstGeom>
              <a:blipFill rotWithShape="0">
                <a:blip r:embed="rId11"/>
                <a:stretch>
                  <a:fillRect r="-5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248400" y="20690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2069068"/>
                <a:ext cx="228600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5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400800" y="2754868"/>
                <a:ext cx="228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754868"/>
                <a:ext cx="228600" cy="369332"/>
              </a:xfrm>
              <a:prstGeom prst="rect">
                <a:avLst/>
              </a:prstGeom>
              <a:blipFill rotWithShape="0">
                <a:blip r:embed="rId13"/>
                <a:stretch>
                  <a:fillRect r="-5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378536" y="3733800"/>
                <a:ext cx="175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536" y="3733800"/>
                <a:ext cx="1756064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1403450" y="537091"/>
                <a:ext cx="3889664" cy="5518666"/>
              </a:xfrm>
              <a:prstGeom prst="roundRect">
                <a:avLst/>
              </a:prstGeom>
              <a:solidFill>
                <a:srgbClr val="FAC09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Decoding from adversarial errors:</a:t>
                </a:r>
              </a:p>
              <a:p>
                <a:pPr algn="ctr"/>
                <a:endParaRPr lang="en-US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Suppose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 fraction of green blocks get corrupted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Most (1-o(1)) 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grey blocks </a:t>
                </a:r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have at most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corrupt neighbors (expander mixing lemma).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Those Reed-Solomon </a:t>
                </a:r>
                <a:r>
                  <a:rPr lang="en-US" sz="1600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codewords</a:t>
                </a:r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have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errors and can be correctly decoded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Thus 1-o(1) fraction of the blue blocks can be correctly recovered. This is low enough error for multiplicity codes to handle</a:t>
                </a:r>
              </a:p>
              <a:p>
                <a:pPr algn="ctr"/>
                <a:endParaRPr lang="en-US" sz="1600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Everything can be done locally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450" y="537091"/>
                <a:ext cx="3889664" cy="5518666"/>
              </a:xfrm>
              <a:prstGeom prst="roundRect">
                <a:avLst/>
              </a:prstGeom>
              <a:blipFill rotWithShape="0">
                <a:blip r:embed="rId15"/>
                <a:stretch>
                  <a:fillRect t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ounded Rectangle 43"/>
          <p:cNvSpPr/>
          <p:nvPr/>
        </p:nvSpPr>
        <p:spPr>
          <a:xfrm>
            <a:off x="6762750" y="3718120"/>
            <a:ext cx="2971800" cy="159305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omic Sans MS" panose="030F0702030302020204" pitchFamily="66" charset="0"/>
              </a:rPr>
              <a:t>Expander + blocking makes the errors look pseudorandom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3912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Very similar  argument works for </a:t>
            </a:r>
            <a:r>
              <a:rPr lang="en-US" dirty="0" smtClean="0"/>
              <a:t>testability! </a:t>
            </a:r>
            <a:r>
              <a:rPr lang="en-US" dirty="0"/>
              <a:t> </a:t>
            </a:r>
            <a:r>
              <a:rPr lang="en-US" dirty="0" smtClean="0"/>
              <a:t>Only component 1 changes</a:t>
            </a:r>
          </a:p>
          <a:p>
            <a:endParaRPr lang="en-US" dirty="0"/>
          </a:p>
          <a:p>
            <a:r>
              <a:rPr lang="en-US" dirty="0" smtClean="0"/>
              <a:t>Component 1: High </a:t>
            </a:r>
            <a:r>
              <a:rPr lang="en-US" dirty="0"/>
              <a:t>rate codes testable with </a:t>
            </a:r>
            <a:r>
              <a:rPr lang="en-US" i="1" dirty="0">
                <a:solidFill>
                  <a:srgbClr val="0070C0"/>
                </a:solidFill>
              </a:rPr>
              <a:t>sub-polynomial query complexity </a:t>
            </a:r>
            <a:r>
              <a:rPr lang="en-US" dirty="0"/>
              <a:t>but with </a:t>
            </a:r>
            <a:r>
              <a:rPr lang="en-US" i="1" dirty="0">
                <a:solidFill>
                  <a:srgbClr val="0070C0"/>
                </a:solidFill>
              </a:rPr>
              <a:t>sub-constant distance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Can be achieved by tensor codes</a:t>
            </a:r>
            <a:r>
              <a:rPr lang="en-US" dirty="0"/>
              <a:t> </a:t>
            </a:r>
            <a:r>
              <a:rPr lang="en-US" dirty="0" smtClean="0"/>
              <a:t>(in a regime of parameters not studied before)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BenSasson-Sudan`06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Viderman`12</a:t>
            </a:r>
            <a:r>
              <a:rPr lang="en-US" dirty="0" smtClean="0"/>
              <a:t>]: Tensor codes are locally testable </a:t>
            </a:r>
          </a:p>
          <a:p>
            <a:pPr>
              <a:buFontTx/>
              <a:buChar char="-"/>
            </a:pPr>
            <a:r>
              <a:rPr lang="en-US" dirty="0" smtClean="0"/>
              <a:t>Instantiate in regime of </a:t>
            </a:r>
            <a:r>
              <a:rPr lang="en-US" dirty="0" err="1" smtClean="0"/>
              <a:t>superconstant</a:t>
            </a:r>
            <a:r>
              <a:rPr lang="en-US" dirty="0" smtClean="0"/>
              <a:t> dimension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[</a:t>
            </a:r>
            <a:r>
              <a:rPr lang="en-US" dirty="0" smtClean="0">
                <a:solidFill>
                  <a:srgbClr val="C00000"/>
                </a:solidFill>
              </a:rPr>
              <a:t>KMRS `16</a:t>
            </a:r>
            <a:r>
              <a:rPr lang="en-US" dirty="0" smtClean="0"/>
              <a:t>]: Improved parameters – build codes by alternating </a:t>
            </a:r>
            <a:r>
              <a:rPr lang="en-US" dirty="0" err="1" smtClean="0"/>
              <a:t>tensoring</a:t>
            </a:r>
            <a:r>
              <a:rPr lang="en-US" dirty="0" smtClean="0"/>
              <a:t> and distance amplification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LTCs with </a:t>
            </a:r>
            <a:r>
              <a:rPr lang="en-US" dirty="0" err="1"/>
              <a:t>subpolynomial</a:t>
            </a:r>
            <a:r>
              <a:rPr lang="en-US" dirty="0"/>
              <a:t> query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7924800" y="2934494"/>
                <a:ext cx="3429000" cy="1066800"/>
              </a:xfrm>
              <a:prstGeom prst="wedgeRectCallout">
                <a:avLst>
                  <a:gd name="adj1" fmla="val -67794"/>
                  <a:gd name="adj2" fmla="val 74466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Queries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func>
                                      <m:func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b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fName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func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</m:ra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Distance:</a:t>
                </a:r>
                <a:r>
                  <a:rPr lang="en-US" b="1" dirty="0"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fName>
                                  <m:e>
                                    <m: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  <m:func>
                                      <m:func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𝐥𝐨𝐠</m:t>
                                        </m:r>
                                      </m:fName>
                                      <m:e>
                                        <m:func>
                                          <m:funcPr>
                                            <m:ctrlP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b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𝐥𝐨𝐠</m:t>
                                            </m:r>
                                          </m:fName>
                                          <m:e>
                                            <m:r>
                                              <a:rPr lang="en-US" b="1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func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 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</m:rad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Comic Sans MS" panose="030F0702030302020204" pitchFamily="66" charset="0"/>
                </a:endParaRPr>
              </a:p>
              <a:p>
                <a:pPr algn="ctr"/>
                <a:endParaRPr 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2934494"/>
                <a:ext cx="3429000" cy="1066800"/>
              </a:xfrm>
              <a:prstGeom prst="wedgeRectCallout">
                <a:avLst>
                  <a:gd name="adj1" fmla="val -67794"/>
                  <a:gd name="adj2" fmla="val 74466"/>
                </a:avLst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910512" y="4335463"/>
                <a:ext cx="3429000" cy="1066800"/>
              </a:xfrm>
              <a:prstGeom prst="wedgeRectCallout">
                <a:avLst>
                  <a:gd name="adj1" fmla="val -65939"/>
                  <a:gd name="adj2" fmla="val 53838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Queries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𝒍𝒐𝒈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𝑶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𝒍𝒐𝒈𝒍𝒐𝒈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Distance:</a:t>
                </a:r>
                <a:r>
                  <a:rPr lang="en-US" b="1" dirty="0">
                    <a:latin typeface="Comic Sans MS" panose="030F0702030302020204" pitchFamily="66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: 1/</a:t>
                </a:r>
                <a:r>
                  <a:rPr lang="en-US" dirty="0" err="1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polylog</a:t>
                </a:r>
                <a:r>
                  <a:rPr lang="en-US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(k)</a:t>
                </a:r>
                <a:endParaRPr lang="en-US" b="1" dirty="0">
                  <a:latin typeface="Comic Sans MS" panose="030F0702030302020204" pitchFamily="66" charset="0"/>
                </a:endParaRPr>
              </a:p>
              <a:p>
                <a:pPr algn="ctr"/>
                <a:endParaRPr lang="en-US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512" y="4335463"/>
                <a:ext cx="3429000" cy="1066800"/>
              </a:xfrm>
              <a:prstGeom prst="wedgeRectCallout">
                <a:avLst>
                  <a:gd name="adj1" fmla="val -65939"/>
                  <a:gd name="adj2" fmla="val 53838"/>
                </a:avLst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5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accent2"/>
                </a:solidFill>
              </a:rPr>
              <a:t>Survey of some of the recent results on LTCs, LDCs, LCCs</a:t>
            </a:r>
          </a:p>
          <a:p>
            <a:endParaRPr lang="en-US" i="1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This work: </a:t>
            </a:r>
          </a:p>
          <a:p>
            <a:pPr lvl="1"/>
            <a:r>
              <a:rPr lang="en-US" dirty="0" smtClean="0"/>
              <a:t>Codes over the {0,1} alphabet. </a:t>
            </a:r>
          </a:p>
          <a:p>
            <a:pPr lvl="1"/>
            <a:r>
              <a:rPr lang="en-US" dirty="0" smtClean="0"/>
              <a:t>What is the best possible rate/distance tradeoff achievable for LTCs/LCCs?</a:t>
            </a:r>
          </a:p>
          <a:p>
            <a:pPr lvl="1"/>
            <a:r>
              <a:rPr lang="en-US" dirty="0" smtClean="0"/>
              <a:t> New result: LTCs </a:t>
            </a:r>
            <a:r>
              <a:rPr lang="en-US" dirty="0"/>
              <a:t>and LCCs approaching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 Gilbert-</a:t>
            </a:r>
            <a:r>
              <a:rPr lang="en-US" dirty="0" err="1"/>
              <a:t>Varshamov</a:t>
            </a:r>
            <a:r>
              <a:rPr lang="en-US" dirty="0"/>
              <a:t> bound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</a:t>
            </a:r>
            <a:r>
              <a:rPr lang="en-US" dirty="0" smtClean="0"/>
              <a:t>LTCs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200" dirty="0" smtClean="0"/>
              <a:t>[</a:t>
            </a:r>
            <a:r>
              <a:rPr lang="en-US" sz="3200" dirty="0" err="1" smtClean="0"/>
              <a:t>Gopi</a:t>
            </a:r>
            <a:r>
              <a:rPr lang="en-US" sz="3200" dirty="0" smtClean="0"/>
              <a:t>-</a:t>
            </a:r>
            <a:r>
              <a:rPr lang="en-US" sz="3200" dirty="0" err="1" smtClean="0"/>
              <a:t>Kopparty</a:t>
            </a:r>
            <a:r>
              <a:rPr lang="en-US" sz="3200" dirty="0" smtClean="0"/>
              <a:t>-Oliveira-</a:t>
            </a:r>
            <a:r>
              <a:rPr lang="en-US" sz="3200" dirty="0" err="1" smtClean="0"/>
              <a:t>RonZewi</a:t>
            </a:r>
            <a:r>
              <a:rPr lang="en-US" sz="3200" dirty="0" smtClean="0"/>
              <a:t>-S `17]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Theorem: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all 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with: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 &lt; 1 – 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here exists an infinite family of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such that:</a:t>
                </a:r>
              </a:p>
              <a:p>
                <a:pPr lvl="1" algn="just"/>
                <a:r>
                  <a:rPr lang="en-US" dirty="0" smtClean="0"/>
                  <a:t>length(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 = n</a:t>
                </a:r>
              </a:p>
              <a:p>
                <a:pPr lvl="1" algn="just"/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R</a:t>
                </a:r>
              </a:p>
              <a:p>
                <a:pPr lvl="1" algn="just"/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lvl="1" algn="just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locally testable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queries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7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</a:t>
            </a:r>
            <a:r>
              <a:rPr lang="en-US" dirty="0"/>
              <a:t>LCCs</a:t>
            </a:r>
            <a:br>
              <a:rPr lang="en-US" dirty="0"/>
            </a:br>
            <a:r>
              <a:rPr lang="en-US" dirty="0"/>
              <a:t> </a:t>
            </a:r>
            <a:r>
              <a:rPr lang="en-US" sz="3200" dirty="0"/>
              <a:t>[</a:t>
            </a:r>
            <a:r>
              <a:rPr lang="en-US" sz="3200" dirty="0" err="1"/>
              <a:t>Gopi</a:t>
            </a:r>
            <a:r>
              <a:rPr lang="en-US" sz="3200" dirty="0"/>
              <a:t>-</a:t>
            </a:r>
            <a:r>
              <a:rPr lang="en-US" sz="3200" dirty="0" err="1"/>
              <a:t>Kopparty</a:t>
            </a:r>
            <a:r>
              <a:rPr lang="en-US" sz="3200" dirty="0"/>
              <a:t>-Oliveira-</a:t>
            </a:r>
            <a:r>
              <a:rPr lang="en-US" sz="3200" dirty="0" err="1"/>
              <a:t>RonZewi</a:t>
            </a:r>
            <a:r>
              <a:rPr lang="en-US" sz="3200" dirty="0"/>
              <a:t>-S `17]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Theorem:</a:t>
                </a:r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with: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0.4999, 0.5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all R with: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 &lt; (0.99)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(1 – 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here exists an infinite family of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such that:</a:t>
                </a:r>
              </a:p>
              <a:p>
                <a:pPr lvl="1" algn="just"/>
                <a:r>
                  <a:rPr lang="en-US" dirty="0" smtClean="0"/>
                  <a:t>length(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 = n</a:t>
                </a:r>
              </a:p>
              <a:p>
                <a:pPr lvl="1" algn="just"/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R</a:t>
                </a:r>
              </a:p>
              <a:p>
                <a:pPr lvl="1" algn="just"/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lvl="1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locally correctable from 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–o(1))-fraction errors</a:t>
                </a:r>
                <a:br>
                  <a:rPr lang="en-US" dirty="0" smtClean="0"/>
                </a:b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queries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22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00150" y="1763952"/>
            <a:ext cx="4254230" cy="3229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893667" y="1763950"/>
            <a:ext cx="2230876" cy="3229583"/>
          </a:xfrm>
          <a:custGeom>
            <a:avLst/>
            <a:gdLst>
              <a:gd name="connsiteX0" fmla="*/ 0 w 2230876"/>
              <a:gd name="connsiteY0" fmla="*/ 0 h 3229583"/>
              <a:gd name="connsiteX1" fmla="*/ 116732 w 2230876"/>
              <a:gd name="connsiteY1" fmla="*/ 1063557 h 3229583"/>
              <a:gd name="connsiteX2" fmla="*/ 233464 w 2230876"/>
              <a:gd name="connsiteY2" fmla="*/ 1569395 h 3229583"/>
              <a:gd name="connsiteX3" fmla="*/ 499353 w 2230876"/>
              <a:gd name="connsiteY3" fmla="*/ 2166025 h 3229583"/>
              <a:gd name="connsiteX4" fmla="*/ 765242 w 2230876"/>
              <a:gd name="connsiteY4" fmla="*/ 2529191 h 3229583"/>
              <a:gd name="connsiteX5" fmla="*/ 1024646 w 2230876"/>
              <a:gd name="connsiteY5" fmla="*/ 2762655 h 3229583"/>
              <a:gd name="connsiteX6" fmla="*/ 1485089 w 2230876"/>
              <a:gd name="connsiteY6" fmla="*/ 3067455 h 3229583"/>
              <a:gd name="connsiteX7" fmla="*/ 2230876 w 2230876"/>
              <a:gd name="connsiteY7" fmla="*/ 3229583 h 32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0876" h="3229583">
                <a:moveTo>
                  <a:pt x="0" y="0"/>
                </a:moveTo>
                <a:cubicBezTo>
                  <a:pt x="38910" y="400995"/>
                  <a:pt x="77821" y="801991"/>
                  <a:pt x="116732" y="1063557"/>
                </a:cubicBezTo>
                <a:cubicBezTo>
                  <a:pt x="155643" y="1325123"/>
                  <a:pt x="169694" y="1385650"/>
                  <a:pt x="233464" y="1569395"/>
                </a:cubicBezTo>
                <a:cubicBezTo>
                  <a:pt x="297234" y="1753140"/>
                  <a:pt x="410723" y="2006059"/>
                  <a:pt x="499353" y="2166025"/>
                </a:cubicBezTo>
                <a:cubicBezTo>
                  <a:pt x="587983" y="2325991"/>
                  <a:pt x="677693" y="2429753"/>
                  <a:pt x="765242" y="2529191"/>
                </a:cubicBezTo>
                <a:cubicBezTo>
                  <a:pt x="852791" y="2628629"/>
                  <a:pt x="904672" y="2672944"/>
                  <a:pt x="1024646" y="2762655"/>
                </a:cubicBezTo>
                <a:cubicBezTo>
                  <a:pt x="1144621" y="2852366"/>
                  <a:pt x="1284051" y="2989634"/>
                  <a:pt x="1485089" y="3067455"/>
                </a:cubicBezTo>
                <a:cubicBezTo>
                  <a:pt x="1686127" y="3145276"/>
                  <a:pt x="2065506" y="3225260"/>
                  <a:pt x="2230876" y="32295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13122" y="1770435"/>
            <a:ext cx="2211421" cy="3216612"/>
          </a:xfrm>
          <a:custGeom>
            <a:avLst/>
            <a:gdLst>
              <a:gd name="connsiteX0" fmla="*/ 0 w 2211421"/>
              <a:gd name="connsiteY0" fmla="*/ 0 h 3216612"/>
              <a:gd name="connsiteX1" fmla="*/ 110247 w 2211421"/>
              <a:gd name="connsiteY1" fmla="*/ 479898 h 3216612"/>
              <a:gd name="connsiteX2" fmla="*/ 343711 w 2211421"/>
              <a:gd name="connsiteY2" fmla="*/ 1212715 h 3216612"/>
              <a:gd name="connsiteX3" fmla="*/ 856034 w 2211421"/>
              <a:gd name="connsiteY3" fmla="*/ 2068749 h 3216612"/>
              <a:gd name="connsiteX4" fmla="*/ 1413753 w 2211421"/>
              <a:gd name="connsiteY4" fmla="*/ 2762655 h 3216612"/>
              <a:gd name="connsiteX5" fmla="*/ 1861226 w 2211421"/>
              <a:gd name="connsiteY5" fmla="*/ 3099881 h 3216612"/>
              <a:gd name="connsiteX6" fmla="*/ 2211421 w 2211421"/>
              <a:gd name="connsiteY6" fmla="*/ 3216612 h 32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21" h="3216612">
                <a:moveTo>
                  <a:pt x="0" y="0"/>
                </a:moveTo>
                <a:cubicBezTo>
                  <a:pt x="26481" y="138889"/>
                  <a:pt x="52962" y="277779"/>
                  <a:pt x="110247" y="479898"/>
                </a:cubicBezTo>
                <a:cubicBezTo>
                  <a:pt x="167532" y="682017"/>
                  <a:pt x="219413" y="947907"/>
                  <a:pt x="343711" y="1212715"/>
                </a:cubicBezTo>
                <a:cubicBezTo>
                  <a:pt x="468009" y="1477523"/>
                  <a:pt x="677694" y="1810426"/>
                  <a:pt x="856034" y="2068749"/>
                </a:cubicBezTo>
                <a:cubicBezTo>
                  <a:pt x="1034374" y="2327072"/>
                  <a:pt x="1246221" y="2590800"/>
                  <a:pt x="1413753" y="2762655"/>
                </a:cubicBezTo>
                <a:cubicBezTo>
                  <a:pt x="1581285" y="2934510"/>
                  <a:pt x="1728281" y="3024222"/>
                  <a:pt x="1861226" y="3099881"/>
                </a:cubicBezTo>
                <a:cubicBezTo>
                  <a:pt x="1994171" y="3175540"/>
                  <a:pt x="2102796" y="3196076"/>
                  <a:pt x="2211421" y="32166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74817" y="5216726"/>
            <a:ext cx="258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Gilbert </a:t>
            </a:r>
            <a:r>
              <a:rPr lang="en-US" dirty="0" err="1" smtClean="0"/>
              <a:t>Varshamov</a:t>
            </a:r>
            <a:r>
              <a:rPr lang="en-US" dirty="0" smtClean="0"/>
              <a:t>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3367" y="2743200"/>
            <a:ext cx="296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“Linear-Programming” bound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8009106" y="3112532"/>
            <a:ext cx="1005244" cy="78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5"/>
          </p:cNvCxnSpPr>
          <p:nvPr/>
        </p:nvCxnSpPr>
        <p:spPr>
          <a:xfrm flipV="1">
            <a:off x="7166100" y="4526605"/>
            <a:ext cx="752213" cy="69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514945" y="4863830"/>
            <a:ext cx="557719" cy="123217"/>
          </a:xfrm>
          <a:custGeom>
            <a:avLst/>
            <a:gdLst>
              <a:gd name="connsiteX0" fmla="*/ 0 w 557719"/>
              <a:gd name="connsiteY0" fmla="*/ 0 h 123217"/>
              <a:gd name="connsiteX1" fmla="*/ 168612 w 557719"/>
              <a:gd name="connsiteY1" fmla="*/ 58366 h 123217"/>
              <a:gd name="connsiteX2" fmla="*/ 557719 w 557719"/>
              <a:gd name="connsiteY2" fmla="*/ 123217 h 1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719" h="123217">
                <a:moveTo>
                  <a:pt x="0" y="0"/>
                </a:moveTo>
                <a:cubicBezTo>
                  <a:pt x="37829" y="18915"/>
                  <a:pt x="75659" y="37830"/>
                  <a:pt x="168612" y="58366"/>
                </a:cubicBezTo>
                <a:cubicBezTo>
                  <a:pt x="261565" y="78902"/>
                  <a:pt x="409642" y="101059"/>
                  <a:pt x="557719" y="123217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33362" y="4364477"/>
            <a:ext cx="1005191" cy="933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48571" y="26910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28622" y="5073284"/>
                <a:ext cx="370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22" y="5073284"/>
                <a:ext cx="37003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832201" y="50946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7867" y="4943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80047" y="16068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8161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Result: LCCs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u="sng" dirty="0" smtClean="0">
                    <a:solidFill>
                      <a:srgbClr val="00B050"/>
                    </a:solidFill>
                  </a:rPr>
                  <a:t>Theorem: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,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with: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all R with: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R &lt;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(1 – H(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here exists an infinite family of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such that:</a:t>
                </a:r>
              </a:p>
              <a:p>
                <a:pPr lvl="1" algn="just"/>
                <a:r>
                  <a:rPr lang="en-US" dirty="0" smtClean="0"/>
                  <a:t>length(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) = n</a:t>
                </a:r>
              </a:p>
              <a:p>
                <a:pPr lvl="1" algn="just"/>
                <a:r>
                  <a:rPr lang="en-US" dirty="0" smtClean="0"/>
                  <a:t>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 smtClean="0"/>
                  <a:t> R</a:t>
                </a:r>
              </a:p>
              <a:p>
                <a:pPr lvl="1" algn="just"/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is locally correctable from (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–o(1))-fraction errors</a:t>
                </a:r>
                <a:br>
                  <a:rPr lang="en-US" dirty="0" smtClean="0"/>
                </a:b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queries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28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900150" y="1763952"/>
            <a:ext cx="4254230" cy="3229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893667" y="1763950"/>
            <a:ext cx="2230876" cy="3229583"/>
          </a:xfrm>
          <a:custGeom>
            <a:avLst/>
            <a:gdLst>
              <a:gd name="connsiteX0" fmla="*/ 0 w 2230876"/>
              <a:gd name="connsiteY0" fmla="*/ 0 h 3229583"/>
              <a:gd name="connsiteX1" fmla="*/ 116732 w 2230876"/>
              <a:gd name="connsiteY1" fmla="*/ 1063557 h 3229583"/>
              <a:gd name="connsiteX2" fmla="*/ 233464 w 2230876"/>
              <a:gd name="connsiteY2" fmla="*/ 1569395 h 3229583"/>
              <a:gd name="connsiteX3" fmla="*/ 499353 w 2230876"/>
              <a:gd name="connsiteY3" fmla="*/ 2166025 h 3229583"/>
              <a:gd name="connsiteX4" fmla="*/ 765242 w 2230876"/>
              <a:gd name="connsiteY4" fmla="*/ 2529191 h 3229583"/>
              <a:gd name="connsiteX5" fmla="*/ 1024646 w 2230876"/>
              <a:gd name="connsiteY5" fmla="*/ 2762655 h 3229583"/>
              <a:gd name="connsiteX6" fmla="*/ 1485089 w 2230876"/>
              <a:gd name="connsiteY6" fmla="*/ 3067455 h 3229583"/>
              <a:gd name="connsiteX7" fmla="*/ 2230876 w 2230876"/>
              <a:gd name="connsiteY7" fmla="*/ 3229583 h 32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0876" h="3229583">
                <a:moveTo>
                  <a:pt x="0" y="0"/>
                </a:moveTo>
                <a:cubicBezTo>
                  <a:pt x="38910" y="400995"/>
                  <a:pt x="77821" y="801991"/>
                  <a:pt x="116732" y="1063557"/>
                </a:cubicBezTo>
                <a:cubicBezTo>
                  <a:pt x="155643" y="1325123"/>
                  <a:pt x="169694" y="1385650"/>
                  <a:pt x="233464" y="1569395"/>
                </a:cubicBezTo>
                <a:cubicBezTo>
                  <a:pt x="297234" y="1753140"/>
                  <a:pt x="410723" y="2006059"/>
                  <a:pt x="499353" y="2166025"/>
                </a:cubicBezTo>
                <a:cubicBezTo>
                  <a:pt x="587983" y="2325991"/>
                  <a:pt x="677693" y="2429753"/>
                  <a:pt x="765242" y="2529191"/>
                </a:cubicBezTo>
                <a:cubicBezTo>
                  <a:pt x="852791" y="2628629"/>
                  <a:pt x="904672" y="2672944"/>
                  <a:pt x="1024646" y="2762655"/>
                </a:cubicBezTo>
                <a:cubicBezTo>
                  <a:pt x="1144621" y="2852366"/>
                  <a:pt x="1284051" y="2989634"/>
                  <a:pt x="1485089" y="3067455"/>
                </a:cubicBezTo>
                <a:cubicBezTo>
                  <a:pt x="1686127" y="3145276"/>
                  <a:pt x="2065506" y="3225260"/>
                  <a:pt x="2230876" y="32295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6913122" y="1770435"/>
            <a:ext cx="2211421" cy="3216612"/>
          </a:xfrm>
          <a:custGeom>
            <a:avLst/>
            <a:gdLst>
              <a:gd name="connsiteX0" fmla="*/ 0 w 2211421"/>
              <a:gd name="connsiteY0" fmla="*/ 0 h 3216612"/>
              <a:gd name="connsiteX1" fmla="*/ 110247 w 2211421"/>
              <a:gd name="connsiteY1" fmla="*/ 479898 h 3216612"/>
              <a:gd name="connsiteX2" fmla="*/ 343711 w 2211421"/>
              <a:gd name="connsiteY2" fmla="*/ 1212715 h 3216612"/>
              <a:gd name="connsiteX3" fmla="*/ 856034 w 2211421"/>
              <a:gd name="connsiteY3" fmla="*/ 2068749 h 3216612"/>
              <a:gd name="connsiteX4" fmla="*/ 1413753 w 2211421"/>
              <a:gd name="connsiteY4" fmla="*/ 2762655 h 3216612"/>
              <a:gd name="connsiteX5" fmla="*/ 1861226 w 2211421"/>
              <a:gd name="connsiteY5" fmla="*/ 3099881 h 3216612"/>
              <a:gd name="connsiteX6" fmla="*/ 2211421 w 2211421"/>
              <a:gd name="connsiteY6" fmla="*/ 3216612 h 32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21" h="3216612">
                <a:moveTo>
                  <a:pt x="0" y="0"/>
                </a:moveTo>
                <a:cubicBezTo>
                  <a:pt x="26481" y="138889"/>
                  <a:pt x="52962" y="277779"/>
                  <a:pt x="110247" y="479898"/>
                </a:cubicBezTo>
                <a:cubicBezTo>
                  <a:pt x="167532" y="682017"/>
                  <a:pt x="219413" y="947907"/>
                  <a:pt x="343711" y="1212715"/>
                </a:cubicBezTo>
                <a:cubicBezTo>
                  <a:pt x="468009" y="1477523"/>
                  <a:pt x="677694" y="1810426"/>
                  <a:pt x="856034" y="2068749"/>
                </a:cubicBezTo>
                <a:cubicBezTo>
                  <a:pt x="1034374" y="2327072"/>
                  <a:pt x="1246221" y="2590800"/>
                  <a:pt x="1413753" y="2762655"/>
                </a:cubicBezTo>
                <a:cubicBezTo>
                  <a:pt x="1581285" y="2934510"/>
                  <a:pt x="1728281" y="3024222"/>
                  <a:pt x="1861226" y="3099881"/>
                </a:cubicBezTo>
                <a:cubicBezTo>
                  <a:pt x="1994171" y="3175540"/>
                  <a:pt x="2102796" y="3196076"/>
                  <a:pt x="2211421" y="32166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74817" y="5216726"/>
            <a:ext cx="258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Gilbert </a:t>
            </a:r>
            <a:r>
              <a:rPr lang="en-US" dirty="0" err="1" smtClean="0"/>
              <a:t>Varshamov</a:t>
            </a:r>
            <a:r>
              <a:rPr lang="en-US" dirty="0" smtClean="0"/>
              <a:t> bound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3367" y="2743200"/>
            <a:ext cx="2961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“Linear-Programming” bound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8009106" y="3112532"/>
            <a:ext cx="1005244" cy="78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5"/>
          </p:cNvCxnSpPr>
          <p:nvPr/>
        </p:nvCxnSpPr>
        <p:spPr>
          <a:xfrm flipV="1">
            <a:off x="7166100" y="4526605"/>
            <a:ext cx="752213" cy="69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514945" y="4863830"/>
            <a:ext cx="557719" cy="123217"/>
          </a:xfrm>
          <a:custGeom>
            <a:avLst/>
            <a:gdLst>
              <a:gd name="connsiteX0" fmla="*/ 0 w 557719"/>
              <a:gd name="connsiteY0" fmla="*/ 0 h 123217"/>
              <a:gd name="connsiteX1" fmla="*/ 168612 w 557719"/>
              <a:gd name="connsiteY1" fmla="*/ 58366 h 123217"/>
              <a:gd name="connsiteX2" fmla="*/ 557719 w 557719"/>
              <a:gd name="connsiteY2" fmla="*/ 123217 h 123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719" h="123217">
                <a:moveTo>
                  <a:pt x="0" y="0"/>
                </a:moveTo>
                <a:cubicBezTo>
                  <a:pt x="37829" y="18915"/>
                  <a:pt x="75659" y="37830"/>
                  <a:pt x="168612" y="58366"/>
                </a:cubicBezTo>
                <a:cubicBezTo>
                  <a:pt x="261565" y="78902"/>
                  <a:pt x="409642" y="101059"/>
                  <a:pt x="557719" y="123217"/>
                </a:cubicBezTo>
              </a:path>
            </a:pathLst>
          </a:cu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33362" y="4364477"/>
            <a:ext cx="1005191" cy="933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48571" y="26910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28622" y="5073284"/>
                <a:ext cx="370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8622" y="5073284"/>
                <a:ext cx="370037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8832201" y="509462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7867" y="49438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80047" y="160687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48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LTCs on the GV bound: a general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Suppose there exist LTCs rate 1-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 and query complexity q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Then there exist LTCs on the GV bound with query complexity O(q)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/>
                  <a:t>C</a:t>
                </a:r>
                <a:r>
                  <a:rPr lang="en-US" dirty="0" smtClean="0"/>
                  <a:t>onstant query LTCs of high rate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Constant query LTCs on the GV bound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0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Thommesen’s</a:t>
            </a:r>
            <a:r>
              <a:rPr lang="en-US" dirty="0" smtClean="0"/>
              <a:t> theorem</a:t>
            </a:r>
          </a:p>
          <a:p>
            <a:pPr lvl="1"/>
            <a:r>
              <a:rPr lang="en-US" dirty="0" smtClean="0"/>
              <a:t>Randomly concatenated codes meet the GV bound</a:t>
            </a:r>
          </a:p>
          <a:p>
            <a:endParaRPr lang="en-US" dirty="0"/>
          </a:p>
          <a:p>
            <a:r>
              <a:rPr lang="en-US" dirty="0" smtClean="0"/>
              <a:t>LTCs on the GV bound</a:t>
            </a:r>
          </a:p>
          <a:p>
            <a:endParaRPr lang="en-US" dirty="0"/>
          </a:p>
          <a:p>
            <a:r>
              <a:rPr lang="en-US" dirty="0" err="1" smtClean="0"/>
              <a:t>Guruswami</a:t>
            </a:r>
            <a:r>
              <a:rPr lang="en-US" dirty="0" smtClean="0"/>
              <a:t>-</a:t>
            </a:r>
            <a:r>
              <a:rPr lang="en-US" dirty="0" err="1" smtClean="0"/>
              <a:t>Indyk</a:t>
            </a:r>
            <a:r>
              <a:rPr lang="en-US" dirty="0" smtClean="0"/>
              <a:t>-Sudan decoding strategy</a:t>
            </a:r>
          </a:p>
          <a:p>
            <a:pPr lvl="1"/>
            <a:r>
              <a:rPr lang="en-US" dirty="0" smtClean="0"/>
              <a:t>Unique-decoding </a:t>
            </a:r>
            <a:r>
              <a:rPr lang="en-US" dirty="0" err="1" smtClean="0"/>
              <a:t>Thommesen’s</a:t>
            </a:r>
            <a:r>
              <a:rPr lang="en-US" dirty="0" smtClean="0"/>
              <a:t> codes via list-decoding</a:t>
            </a:r>
          </a:p>
          <a:p>
            <a:endParaRPr lang="en-US" dirty="0"/>
          </a:p>
          <a:p>
            <a:r>
              <a:rPr lang="en-US" dirty="0" smtClean="0"/>
              <a:t>LCCs on the GV bound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Thommesen’s</a:t>
            </a:r>
            <a:r>
              <a:rPr lang="en-US" dirty="0" smtClean="0"/>
              <a:t> theorem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Randomly concatenated codes meet the GV bound</a:t>
                </a:r>
              </a:p>
              <a:p>
                <a:endParaRPr lang="en-US" dirty="0"/>
              </a:p>
              <a:p>
                <a:r>
                  <a:rPr lang="en-US" dirty="0" smtClean="0"/>
                  <a:t>More precisely:</a:t>
                </a:r>
              </a:p>
              <a:p>
                <a:pPr lvl="1"/>
                <a:r>
                  <a:rPr lang="en-US" dirty="0" smtClean="0"/>
                  <a:t>Take outer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 smtClean="0"/>
                  <a:t> over large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r>
                  <a:rPr lang="en-US" dirty="0" smtClean="0"/>
                  <a:t>With R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= 1   (meeting Singleton bound)</a:t>
                </a:r>
              </a:p>
              <a:p>
                <a:pPr lvl="1"/>
                <a:r>
                  <a:rPr lang="en-US" dirty="0" smtClean="0"/>
                  <a:t>Convert each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 symbol to binary via a random linear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INDEPENDENT linear map for each coordinate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99881" y="4902740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06366" y="4902740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28936" y="4902740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83676" y="4902740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67591" y="4902740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51506" y="4902740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65651" y="5525310"/>
            <a:ext cx="6485" cy="42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1543" y="6189966"/>
            <a:ext cx="10924163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1543" y="6189966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010…1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58111" y="6189966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101…1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9483" y="6189966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40772" y="6189966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49400" y="6189966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81974" y="5324272"/>
            <a:ext cx="2477311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880130" y="5325859"/>
            <a:ext cx="2156849" cy="815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674900" y="5324272"/>
            <a:ext cx="1929525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639662" y="5324272"/>
            <a:ext cx="1580849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448783" y="5324272"/>
            <a:ext cx="1426996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967608" y="4902740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382108" y="6189966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275650" y="5319358"/>
            <a:ext cx="570554" cy="82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6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LTCs meeting the GV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[KMRS] LTCs over large alphabets approaching the Singleton bound </a:t>
            </a:r>
          </a:p>
          <a:p>
            <a:endParaRPr lang="en-US" dirty="0"/>
          </a:p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Concatenate with random linear codes in each position</a:t>
            </a:r>
          </a:p>
          <a:p>
            <a:endParaRPr lang="en-US" dirty="0" smtClean="0"/>
          </a:p>
          <a:p>
            <a:r>
              <a:rPr lang="en-US" dirty="0" smtClean="0"/>
              <a:t>Approaches the GV bound by </a:t>
            </a:r>
            <a:r>
              <a:rPr lang="en-US" dirty="0" err="1" smtClean="0"/>
              <a:t>Thommesen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Locally testability:</a:t>
            </a:r>
          </a:p>
          <a:p>
            <a:pPr lvl="1"/>
            <a:r>
              <a:rPr lang="en-US" dirty="0" smtClean="0"/>
              <a:t>Run the tester for large-alphabet code</a:t>
            </a:r>
          </a:p>
          <a:p>
            <a:pPr lvl="1"/>
            <a:r>
              <a:rPr lang="en-US" dirty="0" smtClean="0"/>
              <a:t>For each large-alphabet query, read the whole binary block</a:t>
            </a:r>
          </a:p>
          <a:p>
            <a:pPr lvl="2"/>
            <a:r>
              <a:rPr lang="en-US" dirty="0" smtClean="0"/>
              <a:t>If legal inner </a:t>
            </a:r>
            <a:r>
              <a:rPr lang="en-US" dirty="0" err="1" smtClean="0"/>
              <a:t>codeword</a:t>
            </a:r>
            <a:r>
              <a:rPr lang="en-US" dirty="0" smtClean="0"/>
              <a:t>, pass the symbol up to the tester</a:t>
            </a:r>
          </a:p>
          <a:p>
            <a:pPr lvl="2"/>
            <a:r>
              <a:rPr lang="en-US" dirty="0" smtClean="0"/>
              <a:t>Else reject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Error-correcting codes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30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sz="2100" dirty="0">
                    <a:solidFill>
                      <a:prstClr val="black"/>
                    </a:solidFill>
                  </a:rPr>
                  <a:t>(with Hamming metric)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Rate R:</a:t>
                </a:r>
              </a:p>
              <a:p>
                <a:pPr lvl="1"/>
                <a:r>
                  <a:rPr lang="en-US" dirty="0" smtClean="0"/>
                  <a:t>|C|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for distinct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 smtClean="0"/>
                  <a:t> C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 smtClean="0"/>
                  <a:t>-fraction errors can be corrected</a:t>
                </a:r>
              </a:p>
              <a:p>
                <a:endParaRPr lang="en-US" dirty="0"/>
              </a:p>
              <a:p>
                <a:r>
                  <a:rPr lang="en-US" dirty="0" smtClean="0"/>
                  <a:t>Rate vs. Distance?</a:t>
                </a:r>
              </a:p>
              <a:p>
                <a:pPr lvl="1"/>
                <a:r>
                  <a:rPr lang="en-US" dirty="0" smtClean="0"/>
                  <a:t>OPEN</a:t>
                </a:r>
                <a:endParaRPr lang="en-US" dirty="0"/>
              </a:p>
            </p:txBody>
          </p:sp>
        </mc:Choice>
        <mc:Fallback xmlns="">
          <p:sp>
            <p:nvSpPr>
              <p:cNvPr id="31" name="Content Placeholder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87828" y="1770437"/>
            <a:ext cx="4254230" cy="3229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6381345" y="1770435"/>
            <a:ext cx="2230876" cy="3229583"/>
          </a:xfrm>
          <a:custGeom>
            <a:avLst/>
            <a:gdLst>
              <a:gd name="connsiteX0" fmla="*/ 0 w 2230876"/>
              <a:gd name="connsiteY0" fmla="*/ 0 h 3229583"/>
              <a:gd name="connsiteX1" fmla="*/ 116732 w 2230876"/>
              <a:gd name="connsiteY1" fmla="*/ 1063557 h 3229583"/>
              <a:gd name="connsiteX2" fmla="*/ 233464 w 2230876"/>
              <a:gd name="connsiteY2" fmla="*/ 1569395 h 3229583"/>
              <a:gd name="connsiteX3" fmla="*/ 499353 w 2230876"/>
              <a:gd name="connsiteY3" fmla="*/ 2166025 h 3229583"/>
              <a:gd name="connsiteX4" fmla="*/ 765242 w 2230876"/>
              <a:gd name="connsiteY4" fmla="*/ 2529191 h 3229583"/>
              <a:gd name="connsiteX5" fmla="*/ 1024646 w 2230876"/>
              <a:gd name="connsiteY5" fmla="*/ 2762655 h 3229583"/>
              <a:gd name="connsiteX6" fmla="*/ 1485089 w 2230876"/>
              <a:gd name="connsiteY6" fmla="*/ 3067455 h 3229583"/>
              <a:gd name="connsiteX7" fmla="*/ 2230876 w 2230876"/>
              <a:gd name="connsiteY7" fmla="*/ 3229583 h 32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0876" h="3229583">
                <a:moveTo>
                  <a:pt x="0" y="0"/>
                </a:moveTo>
                <a:cubicBezTo>
                  <a:pt x="38910" y="400995"/>
                  <a:pt x="77821" y="801991"/>
                  <a:pt x="116732" y="1063557"/>
                </a:cubicBezTo>
                <a:cubicBezTo>
                  <a:pt x="155643" y="1325123"/>
                  <a:pt x="169694" y="1385650"/>
                  <a:pt x="233464" y="1569395"/>
                </a:cubicBezTo>
                <a:cubicBezTo>
                  <a:pt x="297234" y="1753140"/>
                  <a:pt x="410723" y="2006059"/>
                  <a:pt x="499353" y="2166025"/>
                </a:cubicBezTo>
                <a:cubicBezTo>
                  <a:pt x="587983" y="2325991"/>
                  <a:pt x="677693" y="2429753"/>
                  <a:pt x="765242" y="2529191"/>
                </a:cubicBezTo>
                <a:cubicBezTo>
                  <a:pt x="852791" y="2628629"/>
                  <a:pt x="904672" y="2672944"/>
                  <a:pt x="1024646" y="2762655"/>
                </a:cubicBezTo>
                <a:cubicBezTo>
                  <a:pt x="1144621" y="2852366"/>
                  <a:pt x="1284051" y="2989634"/>
                  <a:pt x="1485089" y="3067455"/>
                </a:cubicBezTo>
                <a:cubicBezTo>
                  <a:pt x="1686127" y="3145276"/>
                  <a:pt x="2065506" y="3225260"/>
                  <a:pt x="2230876" y="32295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00800" y="1776920"/>
            <a:ext cx="2211421" cy="3216612"/>
          </a:xfrm>
          <a:custGeom>
            <a:avLst/>
            <a:gdLst>
              <a:gd name="connsiteX0" fmla="*/ 0 w 2211421"/>
              <a:gd name="connsiteY0" fmla="*/ 0 h 3216612"/>
              <a:gd name="connsiteX1" fmla="*/ 110247 w 2211421"/>
              <a:gd name="connsiteY1" fmla="*/ 479898 h 3216612"/>
              <a:gd name="connsiteX2" fmla="*/ 343711 w 2211421"/>
              <a:gd name="connsiteY2" fmla="*/ 1212715 h 3216612"/>
              <a:gd name="connsiteX3" fmla="*/ 856034 w 2211421"/>
              <a:gd name="connsiteY3" fmla="*/ 2068749 h 3216612"/>
              <a:gd name="connsiteX4" fmla="*/ 1413753 w 2211421"/>
              <a:gd name="connsiteY4" fmla="*/ 2762655 h 3216612"/>
              <a:gd name="connsiteX5" fmla="*/ 1861226 w 2211421"/>
              <a:gd name="connsiteY5" fmla="*/ 3099881 h 3216612"/>
              <a:gd name="connsiteX6" fmla="*/ 2211421 w 2211421"/>
              <a:gd name="connsiteY6" fmla="*/ 3216612 h 32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21" h="3216612">
                <a:moveTo>
                  <a:pt x="0" y="0"/>
                </a:moveTo>
                <a:cubicBezTo>
                  <a:pt x="26481" y="138889"/>
                  <a:pt x="52962" y="277779"/>
                  <a:pt x="110247" y="479898"/>
                </a:cubicBezTo>
                <a:cubicBezTo>
                  <a:pt x="167532" y="682017"/>
                  <a:pt x="219413" y="947907"/>
                  <a:pt x="343711" y="1212715"/>
                </a:cubicBezTo>
                <a:cubicBezTo>
                  <a:pt x="468009" y="1477523"/>
                  <a:pt x="677694" y="1810426"/>
                  <a:pt x="856034" y="2068749"/>
                </a:cubicBezTo>
                <a:cubicBezTo>
                  <a:pt x="1034374" y="2327072"/>
                  <a:pt x="1246221" y="2590800"/>
                  <a:pt x="1413753" y="2762655"/>
                </a:cubicBezTo>
                <a:cubicBezTo>
                  <a:pt x="1581285" y="2934510"/>
                  <a:pt x="1728281" y="3024222"/>
                  <a:pt x="1861226" y="3099881"/>
                </a:cubicBezTo>
                <a:cubicBezTo>
                  <a:pt x="1994171" y="3175540"/>
                  <a:pt x="2102796" y="3196076"/>
                  <a:pt x="2211421" y="32166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362495" y="5223211"/>
                <a:ext cx="25825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Gilbert </a:t>
                </a:r>
                <a:r>
                  <a:rPr lang="en-US" dirty="0" err="1" smtClean="0"/>
                  <a:t>Varshamov</a:t>
                </a:r>
                <a:r>
                  <a:rPr lang="en-US" dirty="0" smtClean="0"/>
                  <a:t> bound</a:t>
                </a:r>
              </a:p>
              <a:p>
                <a:pPr algn="ctr"/>
                <a:r>
                  <a:rPr lang="en-US" dirty="0" smtClean="0"/>
                  <a:t>R can equal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2495" y="5223211"/>
                <a:ext cx="258256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91" t="-5660" r="-165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021045" y="2749685"/>
                <a:ext cx="2961965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“Linear-Programming” bound</a:t>
                </a:r>
              </a:p>
              <a:p>
                <a:pPr algn="ctr"/>
                <a:r>
                  <a:rPr lang="en-US" dirty="0" smtClean="0"/>
                  <a:t>R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045" y="2749685"/>
                <a:ext cx="2961965" cy="704745"/>
              </a:xfrm>
              <a:prstGeom prst="rect">
                <a:avLst/>
              </a:prstGeom>
              <a:blipFill rotWithShape="0">
                <a:blip r:embed="rId4"/>
                <a:stretch>
                  <a:fillRect l="-1440" t="-4310" r="-1235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stCxn id="48" idx="2"/>
          </p:cNvCxnSpPr>
          <p:nvPr/>
        </p:nvCxnSpPr>
        <p:spPr>
          <a:xfrm flipH="1">
            <a:off x="7496783" y="3454430"/>
            <a:ext cx="1005245" cy="44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7" idx="0"/>
            <a:endCxn id="44" idx="5"/>
          </p:cNvCxnSpPr>
          <p:nvPr/>
        </p:nvCxnSpPr>
        <p:spPr>
          <a:xfrm flipV="1">
            <a:off x="6653778" y="4533090"/>
            <a:ext cx="752213" cy="69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910309" y="26974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90360" y="5079769"/>
                <a:ext cx="370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0360" y="5079769"/>
                <a:ext cx="370037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8293939" y="510111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079605" y="4950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941785" y="16133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32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4" grpId="0" animBg="1"/>
      <p:bldP spid="46" grpId="0" animBg="1"/>
      <p:bldP spid="47" grpId="0"/>
      <p:bldP spid="48" grpId="0"/>
      <p:bldP spid="56" grpId="0"/>
      <p:bldP spid="57" grpId="0"/>
      <p:bldP spid="58" grpId="0"/>
      <p:bldP spid="59" grpId="0"/>
      <p:bldP spid="6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strategy for LCCs?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Can apply the same idea to LCCs</a:t>
                </a:r>
              </a:p>
              <a:p>
                <a:pPr lvl="1"/>
                <a:r>
                  <a:rPr lang="en-US" dirty="0" smtClean="0"/>
                  <a:t>[KMRS] also constructs LCCs approaching Singleton bound</a:t>
                </a:r>
              </a:p>
              <a:p>
                <a:pPr lvl="1"/>
                <a:r>
                  <a:rPr lang="en-US" dirty="0" smtClean="0"/>
                  <a:t>Randomly concatenate to binary alphabet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Resulting code has (R,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) on GV bound</a:t>
                </a:r>
              </a:p>
              <a:p>
                <a:endParaRPr lang="en-US" dirty="0"/>
              </a:p>
              <a:p>
                <a:r>
                  <a:rPr lang="en-US" dirty="0" smtClean="0"/>
                  <a:t>Resulting code also is LCC</a:t>
                </a:r>
              </a:p>
              <a:p>
                <a:endParaRPr lang="en-US" dirty="0"/>
              </a:p>
              <a:p>
                <a:r>
                  <a:rPr lang="en-US" dirty="0" smtClean="0"/>
                  <a:t>BUT … natural 2-stage local correction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“Half the </a:t>
                </a:r>
                <a:r>
                  <a:rPr lang="en-US" dirty="0" err="1" smtClean="0"/>
                  <a:t>Zyablov</a:t>
                </a:r>
                <a:r>
                  <a:rPr lang="en-US" dirty="0" smtClean="0"/>
                  <a:t> bound”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1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list-decoding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List-Decoding code C</a:t>
                </a:r>
              </a:p>
              <a:p>
                <a:pPr lvl="1"/>
                <a:r>
                  <a:rPr lang="en-US" dirty="0" smtClean="0"/>
                  <a:t>Given received word r</a:t>
                </a:r>
              </a:p>
              <a:p>
                <a:pPr lvl="1"/>
                <a:r>
                  <a:rPr lang="en-US" dirty="0" smtClean="0"/>
                  <a:t>Find LIST of all </a:t>
                </a:r>
                <a:r>
                  <a:rPr lang="en-US" dirty="0" err="1" smtClean="0"/>
                  <a:t>codewords</a:t>
                </a:r>
                <a:r>
                  <a:rPr lang="en-US" dirty="0" smtClean="0"/>
                  <a:t> c in C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Hopefully there are not too many</a:t>
                </a:r>
              </a:p>
              <a:p>
                <a:pPr lvl="1"/>
                <a:r>
                  <a:rPr lang="en-US" dirty="0" smtClean="0"/>
                  <a:t>Theorem (Johnson bound): If C has distance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, then list decoding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rad>
                  </m:oMath>
                </a14:m>
                <a:r>
                  <a:rPr lang="en-US" dirty="0" smtClean="0"/>
                  <a:t> fraction errors has small LIST size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For codes on GV bound,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close to ½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Johnson radius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2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Interlude: list-recovering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List Recovering code 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Given for each coordinate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,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≤ℓ</m:t>
                    </m:r>
                  </m:oMath>
                </a14:m>
                <a:r>
                  <a:rPr lang="en-US" dirty="0" smtClean="0"/>
                  <a:t>		   </a:t>
                </a:r>
                <a:r>
                  <a:rPr lang="en-US" i="1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i="1" dirty="0" smtClean="0"/>
                  <a:t> is the “inner list size”)</a:t>
                </a:r>
              </a:p>
              <a:p>
                <a:pPr lvl="1"/>
                <a:r>
                  <a:rPr lang="en-US" dirty="0" smtClean="0"/>
                  <a:t>Find all </a:t>
                </a:r>
                <a:r>
                  <a:rPr lang="en-US" dirty="0" err="1" smtClean="0"/>
                  <a:t>codewords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∉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 smtClean="0"/>
                  <a:t> is the “fraction of errors”</a:t>
                </a:r>
              </a:p>
              <a:p>
                <a:pPr lvl="1"/>
                <a:r>
                  <a:rPr lang="en-US" dirty="0" smtClean="0"/>
                  <a:t>Hopefully not too many such c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575442" y="5359945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81927" y="535994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04497" y="535994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59237" y="535994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43152" y="535994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27067" y="535994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43169" y="535994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ultidocument 10"/>
          <p:cNvSpPr/>
          <p:nvPr/>
        </p:nvSpPr>
        <p:spPr>
          <a:xfrm>
            <a:off x="2742051" y="4623227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ultidocument 11"/>
          <p:cNvSpPr/>
          <p:nvPr/>
        </p:nvSpPr>
        <p:spPr>
          <a:xfrm>
            <a:off x="3364621" y="4623227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ultidocument 12"/>
          <p:cNvSpPr/>
          <p:nvPr/>
        </p:nvSpPr>
        <p:spPr>
          <a:xfrm>
            <a:off x="3989962" y="4623227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ultidocument 13"/>
          <p:cNvSpPr/>
          <p:nvPr/>
        </p:nvSpPr>
        <p:spPr>
          <a:xfrm>
            <a:off x="4603276" y="4623227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ultidocument 14"/>
          <p:cNvSpPr/>
          <p:nvPr/>
        </p:nvSpPr>
        <p:spPr>
          <a:xfrm>
            <a:off x="5224937" y="4623226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ultidocument 15"/>
          <p:cNvSpPr/>
          <p:nvPr/>
        </p:nvSpPr>
        <p:spPr>
          <a:xfrm>
            <a:off x="9611674" y="4623225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Decoding of concatenated </a:t>
            </a:r>
            <a:r>
              <a:rPr lang="en-US" dirty="0" smtClean="0"/>
              <a:t>codes (nonlocal)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Decoding concatenated codes (non-locally):</a:t>
                </a:r>
              </a:p>
              <a:p>
                <a:pPr lvl="1"/>
                <a:r>
                  <a:rPr lang="en-US" dirty="0" smtClean="0"/>
                  <a:t>Given received word:</a:t>
                </a:r>
              </a:p>
              <a:p>
                <a:pPr lvl="2"/>
                <a:r>
                  <a:rPr lang="en-US" dirty="0" smtClean="0"/>
                  <a:t>Decode each inner </a:t>
                </a:r>
                <a:r>
                  <a:rPr lang="en-US" dirty="0" err="1" smtClean="0"/>
                  <a:t>codeword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Pass decoded symbol up to the outer code</a:t>
                </a:r>
              </a:p>
              <a:p>
                <a:pPr lvl="2"/>
                <a:r>
                  <a:rPr lang="en-US" dirty="0" smtClean="0"/>
                  <a:t>Decode outer </a:t>
                </a:r>
                <a:r>
                  <a:rPr lang="en-US" dirty="0" err="1" smtClean="0"/>
                  <a:t>codeword</a:t>
                </a:r>
                <a:endParaRPr lang="en-US" dirty="0" smtClean="0"/>
              </a:p>
              <a:p>
                <a:pPr lvl="2"/>
                <a:endParaRPr lang="en-US" dirty="0"/>
              </a:p>
              <a:p>
                <a:r>
                  <a:rPr lang="en-US" dirty="0" err="1" smtClean="0"/>
                  <a:t>Guruswami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Indyk</a:t>
                </a:r>
                <a:r>
                  <a:rPr lang="en-US" dirty="0" smtClean="0"/>
                  <a:t>-Sudan:</a:t>
                </a:r>
              </a:p>
              <a:p>
                <a:pPr lvl="1"/>
                <a:r>
                  <a:rPr lang="en-US" dirty="0" smtClean="0"/>
                  <a:t>Can improve decoding radius using list-decoding</a:t>
                </a:r>
              </a:p>
              <a:p>
                <a:pPr lvl="2"/>
                <a:r>
                  <a:rPr lang="en-US" dirty="0" smtClean="0"/>
                  <a:t>List-decode each inner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fraction errors</a:t>
                </a:r>
              </a:p>
              <a:p>
                <a:pPr lvl="2"/>
                <a:r>
                  <a:rPr lang="en-US" dirty="0" smtClean="0"/>
                  <a:t>Pass the list of decoded symbols up to the outer code</a:t>
                </a:r>
              </a:p>
              <a:p>
                <a:pPr lvl="2"/>
                <a:r>
                  <a:rPr lang="en-US" dirty="0" smtClean="0"/>
                  <a:t>List-recover outer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from 1 -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 smtClean="0"/>
                  <a:t> fraction errors</a:t>
                </a:r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This can decode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fraction errors!</a:t>
                </a:r>
              </a:p>
              <a:p>
                <a:pPr lvl="2"/>
                <a:r>
                  <a:rPr lang="en-US" dirty="0" smtClean="0"/>
                  <a:t>Inner codes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Outer code should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</m:d>
                  </m:oMath>
                </a14:m>
                <a:r>
                  <a:rPr lang="en-US" dirty="0" smtClean="0"/>
                  <a:t>-list-recoverable when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ℓ=</m:t>
                    </m:r>
                  </m:oMath>
                </a14:m>
                <a:r>
                  <a:rPr lang="en-US" dirty="0" smtClean="0"/>
                  <a:t> big constant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2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1" y="-973215"/>
            <a:ext cx="10515600" cy="1325563"/>
          </a:xfrm>
        </p:spPr>
        <p:txBody>
          <a:bodyPr/>
          <a:lstStyle/>
          <a:p>
            <a:r>
              <a:rPr lang="en-US" dirty="0" smtClean="0"/>
              <a:t>In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71" y="487285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42044" y="128685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48529" y="12868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71099" y="12868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25839" y="12868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09754" y="12868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93669" y="12868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07814" y="751255"/>
            <a:ext cx="6485" cy="42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93706" y="1415911"/>
            <a:ext cx="10924163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706" y="1415911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010…1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00274" y="1415911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101…1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91646" y="1415911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82935" y="1415911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91563" y="1415911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424137" y="550217"/>
            <a:ext cx="2477311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422293" y="551804"/>
            <a:ext cx="2156849" cy="815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217063" y="550217"/>
            <a:ext cx="1929525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181825" y="550217"/>
            <a:ext cx="1580849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990946" y="550217"/>
            <a:ext cx="1426996" cy="817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509771" y="128685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924271" y="1415911"/>
            <a:ext cx="900083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10817813" y="545303"/>
            <a:ext cx="570554" cy="822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904910" y="2549946"/>
            <a:ext cx="10924163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904910" y="2549946"/>
            <a:ext cx="900083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010…1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811478" y="2549946"/>
            <a:ext cx="900083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101…1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602850" y="2549946"/>
            <a:ext cx="900083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494139" y="2549946"/>
            <a:ext cx="900083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02767" y="2549946"/>
            <a:ext cx="900083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935475" y="2549946"/>
            <a:ext cx="900083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61650" y="173891"/>
                <a:ext cx="22617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Outer </a:t>
                </a:r>
                <a:r>
                  <a:rPr lang="en-US" dirty="0" err="1" smtClean="0"/>
                  <a:t>Codeword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650" y="173891"/>
                <a:ext cx="226177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15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139748" y="815152"/>
                <a:ext cx="22364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Concatenated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748" y="815152"/>
                <a:ext cx="2236481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180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-20600" y="2987543"/>
                <a:ext cx="32376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Corrupted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𝑛𝑡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600" y="2987543"/>
                <a:ext cx="32376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6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2608691" y="4129674"/>
            <a:ext cx="7477327" cy="3761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615176" y="4129674"/>
            <a:ext cx="616085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237746" y="4129674"/>
            <a:ext cx="616085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92486" y="4129674"/>
            <a:ext cx="616085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476401" y="4129674"/>
            <a:ext cx="616085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60316" y="4129674"/>
            <a:ext cx="616085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476418" y="4129674"/>
            <a:ext cx="616085" cy="37613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Multidocument 42"/>
          <p:cNvSpPr/>
          <p:nvPr/>
        </p:nvSpPr>
        <p:spPr>
          <a:xfrm>
            <a:off x="2777980" y="3981847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Multidocument 43"/>
          <p:cNvSpPr/>
          <p:nvPr/>
        </p:nvSpPr>
        <p:spPr>
          <a:xfrm>
            <a:off x="3399641" y="3975402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Multidocument 44"/>
          <p:cNvSpPr/>
          <p:nvPr/>
        </p:nvSpPr>
        <p:spPr>
          <a:xfrm>
            <a:off x="4024123" y="3995086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Multidocument 45"/>
          <p:cNvSpPr/>
          <p:nvPr/>
        </p:nvSpPr>
        <p:spPr>
          <a:xfrm>
            <a:off x="4656220" y="3995086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Multidocument 46"/>
          <p:cNvSpPr/>
          <p:nvPr/>
        </p:nvSpPr>
        <p:spPr>
          <a:xfrm>
            <a:off x="5277881" y="3995085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Multidocument 47"/>
          <p:cNvSpPr/>
          <p:nvPr/>
        </p:nvSpPr>
        <p:spPr>
          <a:xfrm>
            <a:off x="9664618" y="3995084"/>
            <a:ext cx="295836" cy="591671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647284" y="5484848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653769" y="54848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276339" y="54848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31079" y="54848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514994" y="54848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898909" y="54848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515011" y="54848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-46630" y="5524088"/>
                <a:ext cx="2758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Candidate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6630" y="5524088"/>
                <a:ext cx="2758191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76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2799684" y="5637248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806169" y="56372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428739" y="56372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283479" y="56372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667394" y="56372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051309" y="56372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9667411" y="56372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952084" y="5789648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958569" y="57896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581139" y="57896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5435879" y="57896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19794" y="57896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203709" y="57896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9819811" y="57896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104484" y="5942048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110969" y="59420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733539" y="59420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5588279" y="59420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4972194" y="59420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4356109" y="59420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9972211" y="59420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256884" y="6094448"/>
            <a:ext cx="7477327" cy="376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3263369" y="60944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885939" y="60944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5740679" y="60944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5124594" y="60944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4508509" y="60944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0124611" y="6094448"/>
            <a:ext cx="616085" cy="3761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>
            <a:stCxn id="35" idx="0"/>
          </p:cNvCxnSpPr>
          <p:nvPr/>
        </p:nvCxnSpPr>
        <p:spPr>
          <a:xfrm>
            <a:off x="1598232" y="2987543"/>
            <a:ext cx="1254211" cy="91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422293" y="3060670"/>
            <a:ext cx="1006446" cy="79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3399641" y="3007146"/>
            <a:ext cx="712241" cy="82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4197224" y="3039591"/>
            <a:ext cx="470170" cy="748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9960454" y="3111338"/>
            <a:ext cx="1310217" cy="771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5993476" y="3356875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decoding inner codes</a:t>
            </a:r>
            <a:endParaRPr lang="en-US" dirty="0"/>
          </a:p>
        </p:txBody>
      </p:sp>
      <p:sp>
        <p:nvSpPr>
          <p:cNvPr id="96" name="TextBox 95"/>
          <p:cNvSpPr txBox="1"/>
          <p:nvPr/>
        </p:nvSpPr>
        <p:spPr>
          <a:xfrm>
            <a:off x="6204364" y="4836337"/>
            <a:ext cx="2684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recovery of outer code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051964" y="4713316"/>
            <a:ext cx="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4" grpId="0"/>
      <p:bldP spid="35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95" grpId="0"/>
      <p:bldP spid="9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LCCs meeting the GV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Take outer code over large alphabet: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Approaching Singleton bound</a:t>
                </a:r>
              </a:p>
              <a:p>
                <a:pPr lvl="2"/>
                <a:r>
                  <a:rPr lang="en-US" dirty="0" smtClean="0"/>
                  <a:t>So that random concatenation approaches GV bound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u="sng" dirty="0" smtClean="0"/>
                  <a:t>Locally</a:t>
                </a:r>
                <a:r>
                  <a:rPr lang="en-US" dirty="0" smtClean="0"/>
                  <a:t> list-recoverable</a:t>
                </a:r>
              </a:p>
              <a:p>
                <a:pPr lvl="2"/>
                <a:r>
                  <a:rPr lang="en-US" dirty="0" smtClean="0"/>
                  <a:t>So that we can list decode the concatenated code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fraction errors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Locally testable</a:t>
                </a:r>
              </a:p>
              <a:p>
                <a:pPr lvl="2"/>
                <a:r>
                  <a:rPr lang="en-US" b="1" i="1" dirty="0" smtClean="0"/>
                  <a:t>To identify the elements of the list which are actually </a:t>
                </a:r>
                <a:r>
                  <a:rPr lang="en-US" b="1" i="1" dirty="0" err="1" smtClean="0"/>
                  <a:t>codewords</a:t>
                </a:r>
                <a:r>
                  <a:rPr lang="en-US" b="1" i="1" dirty="0" smtClean="0"/>
                  <a:t>!</a:t>
                </a:r>
              </a:p>
              <a:p>
                <a:pPr lvl="2"/>
                <a:endParaRPr lang="en-US" b="1" i="1" dirty="0"/>
              </a:p>
              <a:p>
                <a:r>
                  <a:rPr lang="en-US" dirty="0" smtClean="0"/>
                  <a:t>Very tiny technical issue:</a:t>
                </a:r>
              </a:p>
              <a:p>
                <a:pPr lvl="1"/>
                <a:r>
                  <a:rPr lang="en-US" sz="1200" dirty="0" smtClean="0"/>
                  <a:t>We don’t know such outer codes</a:t>
                </a:r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989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LCCs meeting the GV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Take outer code over large alphabet: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en-US" strike="sngStrike" dirty="0" smtClean="0"/>
                  <a:t>Approaching Singleton bound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with “decent” rate-distance tradeoff</a:t>
                </a:r>
              </a:p>
              <a:p>
                <a:pPr lvl="2"/>
                <a:r>
                  <a:rPr lang="en-US" dirty="0" smtClean="0"/>
                  <a:t>So that random concatenation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(1-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) </a:t>
                </a:r>
                <a:r>
                  <a:rPr lang="en-US" dirty="0" smtClean="0"/>
                  <a:t>approaches GV bound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u="sng" dirty="0" smtClean="0"/>
                  <a:t>Locally</a:t>
                </a:r>
                <a:r>
                  <a:rPr lang="en-US" dirty="0" smtClean="0"/>
                  <a:t> list-recoverable</a:t>
                </a:r>
              </a:p>
              <a:p>
                <a:pPr lvl="2"/>
                <a:r>
                  <a:rPr lang="en-US" dirty="0" smtClean="0"/>
                  <a:t>So that we can list decode the concatenated code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fraction errors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Locally testable</a:t>
                </a:r>
              </a:p>
              <a:p>
                <a:pPr lvl="2"/>
                <a:r>
                  <a:rPr lang="en-US" b="1" i="1" dirty="0" smtClean="0"/>
                  <a:t>To identify the elements of the list which are actually </a:t>
                </a:r>
                <a:r>
                  <a:rPr lang="en-US" b="1" i="1" dirty="0" err="1" smtClean="0"/>
                  <a:t>codewords</a:t>
                </a:r>
                <a:r>
                  <a:rPr lang="en-US" b="1" i="1" dirty="0" smtClean="0"/>
                  <a:t>!</a:t>
                </a:r>
              </a:p>
              <a:p>
                <a:pPr lvl="2"/>
                <a:endParaRPr lang="en-US" b="1" i="1" dirty="0"/>
              </a:p>
              <a:p>
                <a:pPr lvl="2"/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1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LCCs meeting the GV 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Reed-Muller codes (multivariate polynomial evaluation codes)</a:t>
            </a:r>
          </a:p>
          <a:p>
            <a:pPr lvl="1"/>
            <a:r>
              <a:rPr lang="en-US" dirty="0" smtClean="0"/>
              <a:t>Locally testability:</a:t>
            </a:r>
          </a:p>
          <a:p>
            <a:pPr lvl="2"/>
            <a:r>
              <a:rPr lang="en-US" dirty="0" smtClean="0"/>
              <a:t>[RS]</a:t>
            </a:r>
          </a:p>
          <a:p>
            <a:pPr lvl="1"/>
            <a:r>
              <a:rPr lang="en-US" dirty="0" smtClean="0"/>
              <a:t>Locally list-recoverability:</a:t>
            </a:r>
          </a:p>
          <a:p>
            <a:pPr lvl="2"/>
            <a:r>
              <a:rPr lang="en-US" dirty="0" smtClean="0"/>
              <a:t>Follows from [AS, STV]</a:t>
            </a:r>
          </a:p>
          <a:p>
            <a:pPr lvl="3"/>
            <a:r>
              <a:rPr lang="en-US" dirty="0" smtClean="0"/>
              <a:t>Based on sampling a random line</a:t>
            </a:r>
          </a:p>
          <a:p>
            <a:pPr lvl="3"/>
            <a:r>
              <a:rPr lang="en-US" dirty="0" smtClean="0"/>
              <a:t>List-recovering Reed-Solomon codes on the line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Rate-distance tradeoff:</a:t>
            </a:r>
          </a:p>
          <a:p>
            <a:pPr lvl="2"/>
            <a:r>
              <a:rPr lang="en-US" dirty="0" smtClean="0"/>
              <a:t>Falls slightly short of “decent”</a:t>
            </a:r>
          </a:p>
          <a:p>
            <a:pPr lvl="2"/>
            <a:r>
              <a:rPr lang="en-US" dirty="0" smtClean="0"/>
              <a:t>Can be fixed by </a:t>
            </a:r>
            <a:r>
              <a:rPr lang="en-US" dirty="0" err="1" smtClean="0"/>
              <a:t>Alon</a:t>
            </a:r>
            <a:r>
              <a:rPr lang="en-US" dirty="0" smtClean="0"/>
              <a:t>-Edmonds-</a:t>
            </a:r>
            <a:r>
              <a:rPr lang="en-US" dirty="0" err="1" smtClean="0"/>
              <a:t>Luby</a:t>
            </a:r>
            <a:r>
              <a:rPr lang="en-US" dirty="0" smtClean="0"/>
              <a:t> distance amplification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Crucially: AEL preserves previous properties</a:t>
            </a:r>
          </a:p>
        </p:txBody>
      </p:sp>
    </p:spTree>
    <p:extLst>
      <p:ext uri="{BB962C8B-B14F-4D97-AF65-F5344CB8AC3E}">
        <p14:creationId xmlns:p14="http://schemas.microsoft.com/office/powerpoint/2010/main" val="18800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LCCs meeting the GV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Summarizing:</a:t>
                </a:r>
              </a:p>
              <a:p>
                <a:pPr lvl="1"/>
                <a:r>
                  <a:rPr lang="en-US" dirty="0" smtClean="0"/>
                  <a:t>Take Reed-Muller codes</a:t>
                </a:r>
              </a:p>
              <a:p>
                <a:pPr lvl="1"/>
                <a:r>
                  <a:rPr lang="en-US" dirty="0" smtClean="0"/>
                  <a:t>Apply AEL distance amplification</a:t>
                </a:r>
              </a:p>
              <a:p>
                <a:pPr lvl="1"/>
                <a:r>
                  <a:rPr lang="en-US" dirty="0" smtClean="0"/>
                  <a:t>Concatenate with random linear codes at each coordinate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To locally decode:</a:t>
                </a:r>
              </a:p>
              <a:p>
                <a:pPr lvl="2"/>
                <a:r>
                  <a:rPr lang="en-US" dirty="0" smtClean="0"/>
                  <a:t>List-decode each random linear code to get list of candidate symbols</a:t>
                </a:r>
              </a:p>
              <a:p>
                <a:pPr lvl="2"/>
                <a:r>
                  <a:rPr lang="en-US" dirty="0" smtClean="0"/>
                  <a:t>Pass it up to get list-recovery problem on outer </a:t>
                </a:r>
                <a:r>
                  <a:rPr lang="en-US" dirty="0" err="1" smtClean="0"/>
                  <a:t>Reed-Muller+AEL</a:t>
                </a:r>
                <a:r>
                  <a:rPr lang="en-US" dirty="0" smtClean="0"/>
                  <a:t> code</a:t>
                </a:r>
              </a:p>
              <a:p>
                <a:pPr lvl="2"/>
                <a:r>
                  <a:rPr lang="en-US" dirty="0" smtClean="0"/>
                  <a:t>Solve list-recovery problem via list-recoverability of Reed-Muller codes</a:t>
                </a:r>
              </a:p>
              <a:p>
                <a:pPr lvl="2"/>
                <a:r>
                  <a:rPr lang="en-US" dirty="0" smtClean="0"/>
                  <a:t>Prune out non-</a:t>
                </a:r>
                <a:r>
                  <a:rPr lang="en-US" dirty="0" err="1" smtClean="0"/>
                  <a:t>codewords</a:t>
                </a:r>
                <a:r>
                  <a:rPr lang="en-US" dirty="0" smtClean="0"/>
                  <a:t> via local-testability of Reed-Muller codes</a:t>
                </a:r>
              </a:p>
              <a:p>
                <a:pPr lvl="2"/>
                <a:r>
                  <a:rPr lang="en-US" dirty="0" smtClean="0"/>
                  <a:t>Identify the unique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-close </a:t>
                </a:r>
                <a:r>
                  <a:rPr lang="en-US" dirty="0" err="1" smtClean="0"/>
                  <a:t>codeword</a:t>
                </a:r>
                <a:r>
                  <a:rPr lang="en-US" dirty="0" smtClean="0"/>
                  <a:t> by sampling</a:t>
                </a:r>
              </a:p>
              <a:p>
                <a:pPr lvl="2"/>
                <a:r>
                  <a:rPr lang="en-US" dirty="0" smtClean="0"/>
                  <a:t>Output the desired coordinate of this </a:t>
                </a:r>
                <a:r>
                  <a:rPr lang="en-US" dirty="0" err="1" smtClean="0"/>
                  <a:t>codeword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75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Make LCC query complexity match what is known for large alphabets</a:t>
                </a:r>
              </a:p>
              <a:p>
                <a:pPr lvl="1"/>
                <a:r>
                  <a:rPr lang="en-US" dirty="0" err="1" smtClean="0"/>
                  <a:t>subpoly</a:t>
                </a:r>
                <a:r>
                  <a:rPr lang="en-US" dirty="0" smtClean="0"/>
                  <a:t>(n)</a:t>
                </a:r>
              </a:p>
              <a:p>
                <a:endParaRPr lang="en-US" dirty="0"/>
              </a:p>
              <a:p>
                <a:r>
                  <a:rPr lang="en-US" dirty="0" smtClean="0"/>
                  <a:t>LCCs meeting the GV bound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Efficient non-local decoding </a:t>
                </a:r>
                <a:r>
                  <a:rPr lang="en-US" dirty="0" err="1" smtClean="0"/>
                  <a:t>upto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radius is also unknown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Explicit codes meeting the GV bound?</a:t>
                </a:r>
              </a:p>
              <a:p>
                <a:pPr lvl="1"/>
                <a:r>
                  <a:rPr lang="en-US" dirty="0" smtClean="0"/>
                  <a:t>Almost solved by Ta-</a:t>
                </a:r>
                <a:r>
                  <a:rPr lang="en-US" dirty="0" err="1" smtClean="0"/>
                  <a:t>Shma</a:t>
                </a:r>
                <a:r>
                  <a:rPr lang="en-US" dirty="0" smtClean="0"/>
                  <a:t>!</a:t>
                </a:r>
              </a:p>
              <a:p>
                <a:endParaRPr lang="en-US" dirty="0"/>
              </a:p>
              <a:p>
                <a:r>
                  <a:rPr lang="en-US" dirty="0" smtClean="0"/>
                  <a:t>Is the GV bound tight?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6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Gilbert </a:t>
            </a:r>
            <a:r>
              <a:rPr lang="en-US" dirty="0" err="1" smtClean="0"/>
              <a:t>Varshamov</a:t>
            </a:r>
            <a:r>
              <a:rPr lang="en-US" dirty="0" smtClean="0"/>
              <a:t> bound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u="sng" dirty="0" smtClean="0">
                    <a:solidFill>
                      <a:srgbClr val="00B050"/>
                    </a:solidFill>
                  </a:rPr>
                  <a:t>GV Bound: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There exist codes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Many proofs known:</a:t>
                </a:r>
              </a:p>
              <a:p>
                <a:pPr lvl="1"/>
                <a:r>
                  <a:rPr lang="en-US" dirty="0" smtClean="0"/>
                  <a:t>Random</a:t>
                </a:r>
              </a:p>
              <a:p>
                <a:pPr lvl="1"/>
                <a:r>
                  <a:rPr lang="en-US" dirty="0" smtClean="0"/>
                  <a:t>Greedy</a:t>
                </a:r>
              </a:p>
              <a:p>
                <a:pPr lvl="1"/>
                <a:r>
                  <a:rPr lang="en-US" dirty="0" smtClean="0"/>
                  <a:t>…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Great open questions:</a:t>
                </a:r>
              </a:p>
              <a:p>
                <a:pPr lvl="1"/>
                <a:r>
                  <a:rPr lang="en-US" dirty="0" smtClean="0"/>
                  <a:t>Is the GV bound tight?</a:t>
                </a:r>
              </a:p>
              <a:p>
                <a:pPr lvl="1"/>
                <a:r>
                  <a:rPr lang="en-US" dirty="0" smtClean="0"/>
                  <a:t>Do there exist explicit codes</a:t>
                </a:r>
                <a:br>
                  <a:rPr lang="en-US" dirty="0" smtClean="0"/>
                </a:br>
                <a:r>
                  <a:rPr lang="en-US" dirty="0" smtClean="0"/>
                  <a:t>meeting the GV bound?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8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204951" y="2555136"/>
            <a:ext cx="4254230" cy="32295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198468" y="2555134"/>
            <a:ext cx="2230876" cy="3229583"/>
          </a:xfrm>
          <a:custGeom>
            <a:avLst/>
            <a:gdLst>
              <a:gd name="connsiteX0" fmla="*/ 0 w 2230876"/>
              <a:gd name="connsiteY0" fmla="*/ 0 h 3229583"/>
              <a:gd name="connsiteX1" fmla="*/ 116732 w 2230876"/>
              <a:gd name="connsiteY1" fmla="*/ 1063557 h 3229583"/>
              <a:gd name="connsiteX2" fmla="*/ 233464 w 2230876"/>
              <a:gd name="connsiteY2" fmla="*/ 1569395 h 3229583"/>
              <a:gd name="connsiteX3" fmla="*/ 499353 w 2230876"/>
              <a:gd name="connsiteY3" fmla="*/ 2166025 h 3229583"/>
              <a:gd name="connsiteX4" fmla="*/ 765242 w 2230876"/>
              <a:gd name="connsiteY4" fmla="*/ 2529191 h 3229583"/>
              <a:gd name="connsiteX5" fmla="*/ 1024646 w 2230876"/>
              <a:gd name="connsiteY5" fmla="*/ 2762655 h 3229583"/>
              <a:gd name="connsiteX6" fmla="*/ 1485089 w 2230876"/>
              <a:gd name="connsiteY6" fmla="*/ 3067455 h 3229583"/>
              <a:gd name="connsiteX7" fmla="*/ 2230876 w 2230876"/>
              <a:gd name="connsiteY7" fmla="*/ 3229583 h 32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30876" h="3229583">
                <a:moveTo>
                  <a:pt x="0" y="0"/>
                </a:moveTo>
                <a:cubicBezTo>
                  <a:pt x="38910" y="400995"/>
                  <a:pt x="77821" y="801991"/>
                  <a:pt x="116732" y="1063557"/>
                </a:cubicBezTo>
                <a:cubicBezTo>
                  <a:pt x="155643" y="1325123"/>
                  <a:pt x="169694" y="1385650"/>
                  <a:pt x="233464" y="1569395"/>
                </a:cubicBezTo>
                <a:cubicBezTo>
                  <a:pt x="297234" y="1753140"/>
                  <a:pt x="410723" y="2006059"/>
                  <a:pt x="499353" y="2166025"/>
                </a:cubicBezTo>
                <a:cubicBezTo>
                  <a:pt x="587983" y="2325991"/>
                  <a:pt x="677693" y="2429753"/>
                  <a:pt x="765242" y="2529191"/>
                </a:cubicBezTo>
                <a:cubicBezTo>
                  <a:pt x="852791" y="2628629"/>
                  <a:pt x="904672" y="2672944"/>
                  <a:pt x="1024646" y="2762655"/>
                </a:cubicBezTo>
                <a:cubicBezTo>
                  <a:pt x="1144621" y="2852366"/>
                  <a:pt x="1284051" y="2989634"/>
                  <a:pt x="1485089" y="3067455"/>
                </a:cubicBezTo>
                <a:cubicBezTo>
                  <a:pt x="1686127" y="3145276"/>
                  <a:pt x="2065506" y="3225260"/>
                  <a:pt x="2230876" y="322958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217923" y="2561619"/>
            <a:ext cx="2211421" cy="3216612"/>
          </a:xfrm>
          <a:custGeom>
            <a:avLst/>
            <a:gdLst>
              <a:gd name="connsiteX0" fmla="*/ 0 w 2211421"/>
              <a:gd name="connsiteY0" fmla="*/ 0 h 3216612"/>
              <a:gd name="connsiteX1" fmla="*/ 110247 w 2211421"/>
              <a:gd name="connsiteY1" fmla="*/ 479898 h 3216612"/>
              <a:gd name="connsiteX2" fmla="*/ 343711 w 2211421"/>
              <a:gd name="connsiteY2" fmla="*/ 1212715 h 3216612"/>
              <a:gd name="connsiteX3" fmla="*/ 856034 w 2211421"/>
              <a:gd name="connsiteY3" fmla="*/ 2068749 h 3216612"/>
              <a:gd name="connsiteX4" fmla="*/ 1413753 w 2211421"/>
              <a:gd name="connsiteY4" fmla="*/ 2762655 h 3216612"/>
              <a:gd name="connsiteX5" fmla="*/ 1861226 w 2211421"/>
              <a:gd name="connsiteY5" fmla="*/ 3099881 h 3216612"/>
              <a:gd name="connsiteX6" fmla="*/ 2211421 w 2211421"/>
              <a:gd name="connsiteY6" fmla="*/ 3216612 h 321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1421" h="3216612">
                <a:moveTo>
                  <a:pt x="0" y="0"/>
                </a:moveTo>
                <a:cubicBezTo>
                  <a:pt x="26481" y="138889"/>
                  <a:pt x="52962" y="277779"/>
                  <a:pt x="110247" y="479898"/>
                </a:cubicBezTo>
                <a:cubicBezTo>
                  <a:pt x="167532" y="682017"/>
                  <a:pt x="219413" y="947907"/>
                  <a:pt x="343711" y="1212715"/>
                </a:cubicBezTo>
                <a:cubicBezTo>
                  <a:pt x="468009" y="1477523"/>
                  <a:pt x="677694" y="1810426"/>
                  <a:pt x="856034" y="2068749"/>
                </a:cubicBezTo>
                <a:cubicBezTo>
                  <a:pt x="1034374" y="2327072"/>
                  <a:pt x="1246221" y="2590800"/>
                  <a:pt x="1413753" y="2762655"/>
                </a:cubicBezTo>
                <a:cubicBezTo>
                  <a:pt x="1581285" y="2934510"/>
                  <a:pt x="1728281" y="3024222"/>
                  <a:pt x="1861226" y="3099881"/>
                </a:cubicBezTo>
                <a:cubicBezTo>
                  <a:pt x="1994171" y="3175540"/>
                  <a:pt x="2102796" y="3196076"/>
                  <a:pt x="2211421" y="32166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79618" y="6007910"/>
                <a:ext cx="25825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Gilbert </a:t>
                </a:r>
                <a:r>
                  <a:rPr lang="en-US" dirty="0" err="1" smtClean="0"/>
                  <a:t>Varshamov</a:t>
                </a:r>
                <a:r>
                  <a:rPr lang="en-US" dirty="0" smtClean="0"/>
                  <a:t> bound</a:t>
                </a:r>
              </a:p>
              <a:p>
                <a:pPr algn="ctr"/>
                <a:r>
                  <a:rPr lang="en-US" dirty="0" smtClean="0"/>
                  <a:t>R can equal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618" y="6007910"/>
                <a:ext cx="258256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891" t="-5660" r="-165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38168" y="3534384"/>
                <a:ext cx="2961965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“Linear-Programming” bound</a:t>
                </a:r>
              </a:p>
              <a:p>
                <a:pPr algn="ctr"/>
                <a:r>
                  <a:rPr lang="en-US" dirty="0" smtClean="0"/>
                  <a:t>R &lt;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</m:rad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168" y="3534384"/>
                <a:ext cx="2961965" cy="704745"/>
              </a:xfrm>
              <a:prstGeom prst="rect">
                <a:avLst/>
              </a:prstGeom>
              <a:blipFill rotWithShape="0">
                <a:blip r:embed="rId4"/>
                <a:stretch>
                  <a:fillRect l="-1440" t="-5217" r="-123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>
            <a:stCxn id="8" idx="2"/>
          </p:cNvCxnSpPr>
          <p:nvPr/>
        </p:nvCxnSpPr>
        <p:spPr>
          <a:xfrm flipH="1">
            <a:off x="8313906" y="4239129"/>
            <a:ext cx="1005245" cy="446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7" idx="0"/>
            <a:endCxn id="5" idx="5"/>
          </p:cNvCxnSpPr>
          <p:nvPr/>
        </p:nvCxnSpPr>
        <p:spPr>
          <a:xfrm flipV="1">
            <a:off x="7470901" y="5317789"/>
            <a:ext cx="752213" cy="690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72118" y="3040724"/>
                <a:ext cx="4902741" cy="2568104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u="sng" dirty="0" smtClean="0"/>
                  <a:t>Over large alphabets</a:t>
                </a:r>
              </a:p>
              <a:p>
                <a:pPr algn="ctr"/>
                <a:endParaRPr lang="en-US" sz="2400" dirty="0"/>
              </a:p>
              <a:p>
                <a:r>
                  <a:rPr lang="en-US" sz="2400" dirty="0" smtClean="0"/>
                  <a:t>R = 1 -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 smtClean="0"/>
                  <a:t> is the optimal tradeoff</a:t>
                </a:r>
              </a:p>
              <a:p>
                <a:r>
                  <a:rPr lang="en-US" sz="2400" dirty="0"/>
                  <a:t>	</a:t>
                </a:r>
                <a:r>
                  <a:rPr lang="en-US" sz="2400" dirty="0" smtClean="0"/>
                  <a:t>(a.k.a. SINGLETON BOUND)</a:t>
                </a:r>
              </a:p>
              <a:p>
                <a:r>
                  <a:rPr lang="en-US" sz="2400" dirty="0" smtClean="0"/>
                  <a:t>Achieved explicitly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118" y="3040724"/>
                <a:ext cx="4902741" cy="2568104"/>
              </a:xfrm>
              <a:prstGeom prst="rect">
                <a:avLst/>
              </a:prstGeom>
              <a:blipFill rotWithShape="0">
                <a:blip r:embed="rId5"/>
                <a:stretch>
                  <a:fillRect l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740403" y="348868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520454" y="5870957"/>
                <a:ext cx="3700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0454" y="5870957"/>
                <a:ext cx="37003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9124033" y="58923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909699" y="57414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71879" y="24045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8" name="Straight Connector 17"/>
          <p:cNvCxnSpPr>
            <a:stCxn id="5" idx="0"/>
          </p:cNvCxnSpPr>
          <p:nvPr/>
        </p:nvCxnSpPr>
        <p:spPr>
          <a:xfrm>
            <a:off x="7198468" y="2555134"/>
            <a:ext cx="4260713" cy="32295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6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classical coding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algorithmic tasks:</a:t>
            </a:r>
          </a:p>
          <a:p>
            <a:pPr lvl="1"/>
            <a:r>
              <a:rPr lang="en-US" dirty="0" smtClean="0"/>
              <a:t>Encoding</a:t>
            </a:r>
          </a:p>
          <a:p>
            <a:pPr lvl="1"/>
            <a:r>
              <a:rPr lang="en-US" dirty="0" smtClean="0"/>
              <a:t>Testing (error detection)</a:t>
            </a:r>
          </a:p>
          <a:p>
            <a:pPr lvl="1"/>
            <a:r>
              <a:rPr lang="en-US" dirty="0" smtClean="0"/>
              <a:t>Decoding (error correction)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Today </a:t>
            </a:r>
            <a:r>
              <a:rPr lang="en-US" dirty="0"/>
              <a:t>we know codes with:</a:t>
            </a:r>
          </a:p>
          <a:p>
            <a:pPr lvl="1"/>
            <a:r>
              <a:rPr lang="en-US" dirty="0" smtClean="0"/>
              <a:t>good rate-distance tradeoff</a:t>
            </a:r>
          </a:p>
          <a:p>
            <a:pPr lvl="1"/>
            <a:r>
              <a:rPr lang="en-US" dirty="0" smtClean="0"/>
              <a:t>efficient encoding, testing, decoding</a:t>
            </a:r>
            <a:endParaRPr lang="en-US" dirty="0"/>
          </a:p>
          <a:p>
            <a:pPr lvl="1"/>
            <a:r>
              <a:rPr lang="en-US" dirty="0" smtClean="0"/>
              <a:t>Linear/near-linear </a:t>
            </a:r>
            <a:r>
              <a:rPr lang="en-US" dirty="0"/>
              <a:t>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Meanwhile, in early 90s complexity theory:</a:t>
            </a:r>
          </a:p>
          <a:p>
            <a:pPr lvl="1"/>
            <a:r>
              <a:rPr lang="en-US" dirty="0" smtClean="0"/>
              <a:t>answers to questions that had never been asked</a:t>
            </a:r>
          </a:p>
          <a:p>
            <a:endParaRPr lang="en-US" dirty="0"/>
          </a:p>
          <a:p>
            <a:r>
              <a:rPr lang="en-US" dirty="0" smtClean="0"/>
              <a:t>Can we work with codes in sublinear time?</a:t>
            </a:r>
          </a:p>
          <a:p>
            <a:endParaRPr lang="en-US" dirty="0"/>
          </a:p>
          <a:p>
            <a:r>
              <a:rPr lang="en-US" dirty="0" smtClean="0"/>
              <a:t>In particular, what can we do with sublinear # queries?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1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Testing, Decoding/Correcting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109728" indent="0">
                  <a:buNone/>
                </a:pPr>
                <a:endParaRPr lang="en-US" dirty="0" smtClean="0"/>
              </a:p>
              <a:p>
                <a:r>
                  <a:rPr lang="en-US" b="1" dirty="0" smtClean="0">
                    <a:solidFill>
                      <a:srgbClr val="0070C0"/>
                    </a:solidFill>
                  </a:rPr>
                  <a:t>Local Testing: 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/>
                      </a:rPr>
                      <m:t>r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2"/>
                <a:r>
                  <a:rPr lang="en-US" dirty="0" smtClean="0">
                    <a:solidFill>
                      <a:srgbClr val="00B050"/>
                    </a:solidFill>
                  </a:rPr>
                  <a:t>distinguish between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𝑟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&gt;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𝜖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 marL="457200" lvl="1" indent="0">
                  <a:buClr>
                    <a:srgbClr val="2DA2BF"/>
                  </a:buClr>
                  <a:buNone/>
                </a:pPr>
                <a:endParaRPr lang="en-US" dirty="0"/>
              </a:p>
              <a:p>
                <a:pPr marL="457200" lvl="1" indent="0">
                  <a:buClr>
                    <a:srgbClr val="2DA2BF"/>
                  </a:buClr>
                  <a:buNone/>
                </a:pPr>
                <a:endParaRPr lang="en-US" b="0" dirty="0" smtClean="0"/>
              </a:p>
              <a:p>
                <a:pPr>
                  <a:buClr>
                    <a:srgbClr val="2DA2BF"/>
                  </a:buClr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Local Correcting: </a:t>
                </a:r>
              </a:p>
              <a:p>
                <a:pPr lvl="1">
                  <a:buClr>
                    <a:srgbClr val="2DA2BF"/>
                  </a:buClr>
                </a:pPr>
                <a:r>
                  <a:rPr lang="en-US" dirty="0" smtClean="0">
                    <a:solidFill>
                      <a:srgbClr val="00B050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solidFill>
                          <a:srgbClr val="00B050"/>
                        </a:solidFill>
                        <a:latin typeface="Cambria Math"/>
                      </a:rPr>
                      <m:t>r</m:t>
                    </m:r>
                    <m:r>
                      <a:rPr lang="en-US" i="1" dirty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and</m:t>
                    </m:r>
                    <m:r>
                      <a:rPr lang="en-US" b="0" i="0" dirty="0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 smtClean="0">
                  <a:solidFill>
                    <a:srgbClr val="00B050"/>
                  </a:solidFill>
                </a:endParaRPr>
              </a:p>
              <a:p>
                <a:pPr lvl="2">
                  <a:buClr>
                    <a:srgbClr val="2DA2BF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∃</m:t>
                    </m:r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 such </a:t>
                </a:r>
                <a:r>
                  <a:rPr lang="en-US" dirty="0">
                    <a:solidFill>
                      <a:srgbClr val="00B050"/>
                    </a:solidFill>
                    <a:latin typeface="Cambria Math"/>
                  </a:rPr>
                  <a:t>that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B050"/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&lt;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 </m:t>
                    </m:r>
                  </m:oMath>
                </a14:m>
                <a:endParaRPr lang="en-US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lvl="2">
                  <a:buClr>
                    <a:srgbClr val="2DA2BF"/>
                  </a:buClr>
                </a:pPr>
                <a:r>
                  <a:rPr lang="en-US" dirty="0" smtClean="0">
                    <a:solidFill>
                      <a:srgbClr val="00B050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  <a:p>
                <a:pPr>
                  <a:buClr>
                    <a:srgbClr val="2DA2BF"/>
                  </a:buClr>
                </a:pPr>
                <a:endParaRPr lang="en-US" b="0" dirty="0" smtClean="0"/>
              </a:p>
              <a:p>
                <a:pPr>
                  <a:buClr>
                    <a:srgbClr val="2DA2BF"/>
                  </a:buClr>
                </a:pPr>
                <a:r>
                  <a:rPr lang="en-US" dirty="0" smtClean="0"/>
                  <a:t>Goal: use few queries to r</a:t>
                </a:r>
              </a:p>
              <a:p>
                <a:pPr>
                  <a:buClr>
                    <a:srgbClr val="2DA2BF"/>
                  </a:buClr>
                </a:pPr>
                <a:endParaRPr lang="en-US" dirty="0" smtClean="0"/>
              </a:p>
              <a:p>
                <a:pPr>
                  <a:buClr>
                    <a:srgbClr val="2DA2BF"/>
                  </a:buClr>
                </a:pPr>
                <a:r>
                  <a:rPr lang="en-US" dirty="0" smtClean="0"/>
                  <a:t>Always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>
                  <a:buClr>
                    <a:srgbClr val="2DA2BF"/>
                  </a:buClr>
                </a:pP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1">
                  <a:buClr>
                    <a:srgbClr val="2DA2BF"/>
                  </a:buClr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10972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96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2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Testable 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371601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u="sng" dirty="0"/>
                  <a:t>Given: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aseline="30000" dirty="0"/>
              </a:p>
              <a:p>
                <a:pPr>
                  <a:buNone/>
                </a:pPr>
                <a:endParaRPr lang="en-US" baseline="30000" dirty="0" smtClean="0"/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endParaRPr lang="en-US" u="sng" dirty="0"/>
              </a:p>
              <a:p>
                <a:pPr>
                  <a:buNone/>
                </a:pPr>
                <a:endParaRPr lang="en-US" u="sng" dirty="0"/>
              </a:p>
              <a:p>
                <a:pPr>
                  <a:buNone/>
                </a:pPr>
                <a:endParaRPr lang="en-US" u="sng" dirty="0"/>
              </a:p>
              <a:p>
                <a:pPr>
                  <a:buNone/>
                </a:pPr>
                <a:r>
                  <a:rPr lang="en-US" u="sng" dirty="0"/>
                  <a:t>Is 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/>
                      </a:rPr>
                      <m:t>𝑟</m:t>
                    </m:r>
                    <m:r>
                      <a:rPr lang="en-US" i="1" u="sng">
                        <a:latin typeface="Cambria Math"/>
                      </a:rPr>
                      <m:t>  </m:t>
                    </m:r>
                  </m:oMath>
                </a14:m>
                <a:r>
                  <a:rPr lang="en-US" u="sng" dirty="0"/>
                  <a:t>in </a:t>
                </a:r>
                <a14:m>
                  <m:oMath xmlns:m="http://schemas.openxmlformats.org/officeDocument/2006/math">
                    <m:r>
                      <a:rPr lang="en-US" i="1" u="sng" dirty="0">
                        <a:latin typeface="Cambria Math"/>
                      </a:rPr>
                      <m:t>𝐶</m:t>
                    </m:r>
                  </m:oMath>
                </a14:m>
                <a:r>
                  <a:rPr lang="en-US" u="sng" dirty="0"/>
                  <a:t>? </a:t>
                </a:r>
                <a:endParaRPr lang="en-US" dirty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buNone/>
                </a:pPr>
                <a:endParaRPr lang="en-US" dirty="0"/>
              </a:p>
              <a:p>
                <a:pPr>
                  <a:buNone/>
                </a:pPr>
                <a:endParaRPr lang="en-US" dirty="0" smtClean="0"/>
              </a:p>
            </p:txBody>
          </p:sp>
        </mc:Choice>
        <mc:Fallback xmlns="" xmlns:mv="urn:schemas-microsoft-com:mac:vml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3"/>
                <a:stretch>
                  <a:fillRect l="-148" t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62200" y="2209800"/>
            <a:ext cx="7848600" cy="2286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6" idx="0"/>
          </p:cNvCxnSpPr>
          <p:nvPr/>
        </p:nvCxnSpPr>
        <p:spPr>
          <a:xfrm rot="5400000" flipH="1" flipV="1">
            <a:off x="7162800" y="2133600"/>
            <a:ext cx="1447800" cy="2819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6" idx="0"/>
          </p:cNvCxnSpPr>
          <p:nvPr/>
        </p:nvCxnSpPr>
        <p:spPr>
          <a:xfrm rot="16200000" flipV="1">
            <a:off x="4686300" y="2476500"/>
            <a:ext cx="1447800" cy="2133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6" idx="0"/>
          </p:cNvCxnSpPr>
          <p:nvPr/>
        </p:nvCxnSpPr>
        <p:spPr>
          <a:xfrm rot="16200000" flipV="1">
            <a:off x="5334000" y="3124200"/>
            <a:ext cx="1447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7696200" y="41148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62600" y="4267200"/>
            <a:ext cx="18288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Local Tester</a:t>
            </a:r>
          </a:p>
        </p:txBody>
      </p:sp>
      <p:sp>
        <p:nvSpPr>
          <p:cNvPr id="5" name="Oval 4"/>
          <p:cNvSpPr/>
          <p:nvPr/>
        </p:nvSpPr>
        <p:spPr>
          <a:xfrm>
            <a:off x="8991600" y="38100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Accept</a:t>
            </a:r>
          </a:p>
        </p:txBody>
      </p:sp>
      <p:sp>
        <p:nvSpPr>
          <p:cNvPr id="12" name="Oval 11"/>
          <p:cNvSpPr/>
          <p:nvPr/>
        </p:nvSpPr>
        <p:spPr>
          <a:xfrm>
            <a:off x="9067800" y="4572000"/>
            <a:ext cx="12192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227886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5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10464</TotalTime>
  <Words>1841</Words>
  <Application>Microsoft Office PowerPoint</Application>
  <PresentationFormat>Widescreen</PresentationFormat>
  <Paragraphs>652</Paragraphs>
  <Slides>49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cmmi10</vt:lpstr>
      <vt:lpstr>cmsy10</vt:lpstr>
      <vt:lpstr>Comic Sans MS</vt:lpstr>
      <vt:lpstr>Lucida Sans Unicode</vt:lpstr>
      <vt:lpstr>Office Theme</vt:lpstr>
      <vt:lpstr>Locally Testable Codes and Locally Correctable Codes approaching the Gilbert-Varshamov bound</vt:lpstr>
      <vt:lpstr>This talk</vt:lpstr>
      <vt:lpstr>Error-correcting codes</vt:lpstr>
      <vt:lpstr>Error-correcting codes</vt:lpstr>
      <vt:lpstr>Gilbert Varshamov bound</vt:lpstr>
      <vt:lpstr>Goals of classical coding theory</vt:lpstr>
      <vt:lpstr>Local Codes</vt:lpstr>
      <vt:lpstr>Local Testing, Decoding/Correcting</vt:lpstr>
      <vt:lpstr>Locally Testable Code</vt:lpstr>
      <vt:lpstr>Locally Correctable Codes</vt:lpstr>
      <vt:lpstr>A nice local code</vt:lpstr>
      <vt:lpstr>Local testing/correcting RM codes</vt:lpstr>
      <vt:lpstr>Local codes of constant rate</vt:lpstr>
      <vt:lpstr>Plan of talk</vt:lpstr>
      <vt:lpstr>Constant query setting</vt:lpstr>
      <vt:lpstr>What we know about constant rate LCCs</vt:lpstr>
      <vt:lpstr>More recently: </vt:lpstr>
      <vt:lpstr>What we know about constant rate LTCs</vt:lpstr>
      <vt:lpstr>More recently: </vt:lpstr>
      <vt:lpstr>PowerPoint Presentation</vt:lpstr>
      <vt:lpstr>Proof of KMRS result: 2 components</vt:lpstr>
      <vt:lpstr>Component 1  (for LCCs)</vt:lpstr>
      <vt:lpstr>Multiplicity codes</vt:lpstr>
      <vt:lpstr>Multiplicity Codes  [Kopparty-S-Yekhanin`11]</vt:lpstr>
      <vt:lpstr>Component 2</vt:lpstr>
      <vt:lpstr>Component 2</vt:lpstr>
      <vt:lpstr>PowerPoint Presentation</vt:lpstr>
      <vt:lpstr>PowerPoint Presentation</vt:lpstr>
      <vt:lpstr>PowerPoint Presentation</vt:lpstr>
      <vt:lpstr>PowerPoint Presentation</vt:lpstr>
      <vt:lpstr>LTCs with subpolynomial query complexity</vt:lpstr>
      <vt:lpstr>Plan of talk</vt:lpstr>
      <vt:lpstr>Main Result: LTCs   [Gopi-Kopparty-Oliveira-RonZewi-S `17]</vt:lpstr>
      <vt:lpstr>Main Result: LCCs  [Gopi-Kopparty-Oliveira-RonZewi-S `17]</vt:lpstr>
      <vt:lpstr>Main Result: LCCs</vt:lpstr>
      <vt:lpstr>LTCs on the GV bound: a general reduction</vt:lpstr>
      <vt:lpstr>Plan</vt:lpstr>
      <vt:lpstr>Thommesen’s theorem</vt:lpstr>
      <vt:lpstr>LTCs meeting the GV bound</vt:lpstr>
      <vt:lpstr>Same strategy for LCCs?</vt:lpstr>
      <vt:lpstr>Interlude: list-decoding</vt:lpstr>
      <vt:lpstr>Interlude: list-recovering</vt:lpstr>
      <vt:lpstr>Decoding of concatenated codes (nonlocal)</vt:lpstr>
      <vt:lpstr>In pictures</vt:lpstr>
      <vt:lpstr>LCCs meeting the GV bound</vt:lpstr>
      <vt:lpstr>LCCs meeting the GV bound</vt:lpstr>
      <vt:lpstr>LCCs meeting the GV bound</vt:lpstr>
      <vt:lpstr>LCCs meeting the GV bound</vt:lpstr>
      <vt:lpstr>Open 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Windows User</cp:lastModifiedBy>
  <cp:revision>103</cp:revision>
  <dcterms:created xsi:type="dcterms:W3CDTF">2016-09-05T16:31:26Z</dcterms:created>
  <dcterms:modified xsi:type="dcterms:W3CDTF">2017-11-27T13:17:13Z</dcterms:modified>
</cp:coreProperties>
</file>