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77" r:id="rId2"/>
    <p:sldId id="764" r:id="rId3"/>
    <p:sldId id="635" r:id="rId4"/>
    <p:sldId id="680" r:id="rId5"/>
    <p:sldId id="767" r:id="rId6"/>
    <p:sldId id="768" r:id="rId7"/>
    <p:sldId id="685" r:id="rId8"/>
    <p:sldId id="769" r:id="rId9"/>
    <p:sldId id="765" r:id="rId10"/>
    <p:sldId id="740" r:id="rId11"/>
    <p:sldId id="741" r:id="rId12"/>
    <p:sldId id="730" r:id="rId13"/>
    <p:sldId id="728" r:id="rId14"/>
    <p:sldId id="776" r:id="rId15"/>
    <p:sldId id="770" r:id="rId16"/>
    <p:sldId id="771" r:id="rId17"/>
    <p:sldId id="777" r:id="rId18"/>
    <p:sldId id="773" r:id="rId19"/>
    <p:sldId id="778" r:id="rId20"/>
    <p:sldId id="597" r:id="rId21"/>
    <p:sldId id="779" r:id="rId22"/>
    <p:sldId id="733" r:id="rId23"/>
    <p:sldId id="756" r:id="rId24"/>
    <p:sldId id="766" r:id="rId25"/>
    <p:sldId id="758" r:id="rId26"/>
    <p:sldId id="709" r:id="rId27"/>
    <p:sldId id="780" r:id="rId28"/>
    <p:sldId id="759" r:id="rId29"/>
    <p:sldId id="774" r:id="rId30"/>
    <p:sldId id="763" r:id="rId31"/>
    <p:sldId id="760" r:id="rId32"/>
    <p:sldId id="762" r:id="rId33"/>
    <p:sldId id="781" r:id="rId34"/>
    <p:sldId id="714" r:id="rId35"/>
    <p:sldId id="757" r:id="rId36"/>
    <p:sldId id="591" r:id="rId3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&amp; Contents" id="{CB6BBEF7-9717-4733-A929-535518E6EBF6}">
          <p14:sldIdLst>
            <p14:sldId id="277"/>
          </p14:sldIdLst>
        </p14:section>
        <p14:section name="Intro and Background" id="{16378913-E5ED-4281-BAF5-F1F938CB0BED}">
          <p14:sldIdLst>
            <p14:sldId id="764"/>
            <p14:sldId id="635"/>
            <p14:sldId id="680"/>
            <p14:sldId id="767"/>
            <p14:sldId id="768"/>
            <p14:sldId id="685"/>
            <p14:sldId id="769"/>
            <p14:sldId id="765"/>
            <p14:sldId id="740"/>
            <p14:sldId id="741"/>
            <p14:sldId id="730"/>
            <p14:sldId id="728"/>
            <p14:sldId id="776"/>
            <p14:sldId id="770"/>
            <p14:sldId id="771"/>
            <p14:sldId id="777"/>
            <p14:sldId id="773"/>
            <p14:sldId id="778"/>
            <p14:sldId id="597"/>
            <p14:sldId id="779"/>
            <p14:sldId id="733"/>
            <p14:sldId id="756"/>
            <p14:sldId id="766"/>
            <p14:sldId id="758"/>
            <p14:sldId id="709"/>
            <p14:sldId id="780"/>
            <p14:sldId id="759"/>
            <p14:sldId id="774"/>
            <p14:sldId id="763"/>
            <p14:sldId id="760"/>
            <p14:sldId id="762"/>
            <p14:sldId id="781"/>
            <p14:sldId id="714"/>
            <p14:sldId id="757"/>
            <p14:sldId id="591"/>
          </p14:sldIdLst>
        </p14:section>
        <p14:section name="Main Ideas" id="{C868A753-9E07-9047-A770-00F81C7A36D4}">
          <p14:sldIdLst/>
        </p14:section>
        <p14:section name="Results, Conclusions and Perspectives" id="{E2D565D1-BA5E-44E6-A40E-50A644912248}">
          <p14:sldIdLst/>
        </p14:section>
        <p14:section name="Deleted scenes" id="{D7ACAA3C-F113-314F-AA0E-33316AEBE546}">
          <p14:sldIdLst/>
        </p14:section>
        <p14:section name="Maybes" id="{71D59651-8EFA-4415-9623-98B4C4A8699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0000"/>
    <a:srgbClr val="FFFFFF"/>
    <a:srgbClr val="000080"/>
    <a:srgbClr val="B30072"/>
    <a:srgbClr val="690087"/>
    <a:srgbClr val="C1FFC1"/>
    <a:srgbClr val="B3FFB3"/>
    <a:srgbClr val="CCFFCC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62" autoAdjust="0"/>
    <p:restoredTop sz="88462" autoAdjust="0"/>
  </p:normalViewPr>
  <p:slideViewPr>
    <p:cSldViewPr>
      <p:cViewPr varScale="1">
        <p:scale>
          <a:sx n="82" d="100"/>
          <a:sy n="82" d="100"/>
        </p:scale>
        <p:origin x="1232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4" d="100"/>
        <a:sy n="24" d="100"/>
      </p:scale>
      <p:origin x="0" y="584"/>
    </p:cViewPr>
  </p:sorterViewPr>
  <p:notesViewPr>
    <p:cSldViewPr>
      <p:cViewPr varScale="1">
        <p:scale>
          <a:sx n="93" d="100"/>
          <a:sy n="93" d="100"/>
        </p:scale>
        <p:origin x="-368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089671-AAC1-4551-AB1E-F34E69E8A467}" type="datetimeFigureOut">
              <a:rPr lang="pt-BR" smtClean="0"/>
              <a:t>22/10/2019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0EAB2A-0B6D-4ACF-A9E9-4988FA85DBD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2709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pt-BR"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pt-BR" sz="1200"/>
            </a:lvl1pPr>
          </a:lstStyle>
          <a:p>
            <a:fld id="{00F830A1-3891-4B82-A120-081866556DA0}" type="datetimeFigureOut">
              <a:pPr/>
              <a:t>10/22/19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pt-BR"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pt-BR" sz="1200"/>
            </a:lvl1pPr>
          </a:lstStyle>
          <a:p>
            <a:fld id="{58CC9574-A819-4FE4-99A7-1E27AD09ADC2}" type="slidenum"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9348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pt-BR" smtClean="0"/>
              <a:pPr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238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Euclidean</a:t>
            </a:r>
            <a:r>
              <a:rPr lang="en-US" baseline="0" dirty="0"/>
              <a:t> geometry good, but not always applicable</a:t>
            </a:r>
          </a:p>
          <a:p>
            <a:r>
              <a:rPr lang="en-US" baseline="0" dirty="0"/>
              <a:t>Need to advance with the times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pt-BR" smtClean="0"/>
              <a:pPr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731337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Earth is geodesically convex </a:t>
            </a:r>
          </a:p>
          <a:p>
            <a:endParaRPr lang="en-US" dirty="0"/>
          </a:p>
          <a:p>
            <a:r>
              <a:rPr lang="en-US" dirty="0"/>
              <a:t>[U’94] </a:t>
            </a:r>
            <a:r>
              <a:rPr lang="en-US" dirty="0" err="1"/>
              <a:t>Udriste</a:t>
            </a:r>
            <a:r>
              <a:rPr lang="en-US" dirty="0"/>
              <a:t> (book)</a:t>
            </a:r>
          </a:p>
          <a:p>
            <a:r>
              <a:rPr lang="en-US" dirty="0"/>
              <a:t>[AMS’09] </a:t>
            </a:r>
            <a:r>
              <a:rPr lang="en-US" dirty="0" err="1"/>
              <a:t>Absil</a:t>
            </a:r>
            <a:r>
              <a:rPr lang="en-US" dirty="0"/>
              <a:t>, Mahony, </a:t>
            </a:r>
            <a:r>
              <a:rPr lang="en-US" dirty="0" err="1"/>
              <a:t>Sepulchre</a:t>
            </a:r>
            <a:endParaRPr lang="en-US" dirty="0"/>
          </a:p>
          <a:p>
            <a:r>
              <a:rPr lang="en-US" dirty="0"/>
              <a:t>[W’12] Wiesel</a:t>
            </a:r>
          </a:p>
          <a:p>
            <a:r>
              <a:rPr lang="en-US" dirty="0"/>
              <a:t>[ZS’16] Zhang-</a:t>
            </a:r>
            <a:r>
              <a:rPr lang="en-US" dirty="0" err="1"/>
              <a:t>Sra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pt-BR" smtClean="0"/>
              <a:pPr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33082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only need to travel along Hermitian directions because the norm function is invariant under rotations (i.e. the unitary group)</a:t>
            </a:r>
          </a:p>
          <a:p>
            <a:r>
              <a:rPr lang="en-US" dirty="0"/>
              <a:t>and also because of polar decomposition (g = u </a:t>
            </a:r>
            <a:r>
              <a:rPr lang="en-US" dirty="0" err="1"/>
              <a:t>e^h</a:t>
            </a:r>
            <a:r>
              <a:rPr lang="en-US" dirty="0"/>
              <a:t>) where u unitary and h is Hermitian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We call NC optimization the optimization problems that arise from groups acting linearly on vector spaces.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829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Quantitative answer: we’ll see later</a:t>
            </a:r>
          </a:p>
          <a:p>
            <a:r>
              <a:rPr lang="en-US" dirty="0" err="1"/>
              <a:t>Kempf</a:t>
            </a:r>
            <a:r>
              <a:rPr lang="en-US" dirty="0"/>
              <a:t>, Ness: non-commutative duality theory, generalizing linear programming duality.</a:t>
            </a:r>
          </a:p>
          <a:p>
            <a:r>
              <a:rPr lang="en-US" dirty="0"/>
              <a:t>We provide quantitative bounds on it!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30545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precisely the membership in the moment polytope…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66107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Quantitative answer: we’ll see later</a:t>
            </a:r>
          </a:p>
          <a:p>
            <a:r>
              <a:rPr lang="en-US" dirty="0" err="1"/>
              <a:t>Kempf</a:t>
            </a:r>
            <a:r>
              <a:rPr lang="en-US" dirty="0"/>
              <a:t>, Ness: non-commutative duality theory, generalizing linear programming duality.</a:t>
            </a:r>
          </a:p>
          <a:p>
            <a:r>
              <a:rPr lang="en-US" dirty="0"/>
              <a:t>We provide quantitative bounds on it!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45849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Quantitative answer: we’ll see later</a:t>
            </a:r>
          </a:p>
          <a:p>
            <a:r>
              <a:rPr lang="en-US" dirty="0" err="1"/>
              <a:t>Kempf</a:t>
            </a:r>
            <a:r>
              <a:rPr lang="en-US" dirty="0"/>
              <a:t>, Ness: non-commutative duality theory, generalizing linear programming duality.</a:t>
            </a:r>
          </a:p>
          <a:p>
            <a:r>
              <a:rPr lang="en-US" dirty="0"/>
              <a:t>We provide quantitative bounds on it!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55058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Quantitative answer: we’ll see later</a:t>
            </a:r>
          </a:p>
          <a:p>
            <a:r>
              <a:rPr lang="en-US" dirty="0" err="1"/>
              <a:t>Kempf</a:t>
            </a:r>
            <a:r>
              <a:rPr lang="en-US" dirty="0"/>
              <a:t>, Ness: non-commutative duality theory, generalizing linear programming duality.</a:t>
            </a:r>
          </a:p>
          <a:p>
            <a:r>
              <a:rPr lang="en-US" dirty="0"/>
              <a:t>We provide quantitative bounds on it!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68520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precisely the membership in the moment polytope…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03647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problem: Rational Identity Testing (algebraic complexity) or Word Problem in Free skew field (NC algebra)</a:t>
            </a:r>
          </a:p>
          <a:p>
            <a:r>
              <a:rPr lang="en-US" dirty="0"/>
              <a:t>Second problem: one-body quantum marginal problem</a:t>
            </a:r>
          </a:p>
          <a:p>
            <a:r>
              <a:rPr lang="en-US" dirty="0"/>
              <a:t>Third problem: celebrated </a:t>
            </a:r>
            <a:r>
              <a:rPr lang="en-US" dirty="0" err="1"/>
              <a:t>Brascamp-Lieb</a:t>
            </a:r>
            <a:r>
              <a:rPr lang="en-US" dirty="0"/>
              <a:t> inequalities</a:t>
            </a:r>
          </a:p>
          <a:p>
            <a:r>
              <a:rPr lang="en-US" dirty="0"/>
              <a:t>Fourth problem: Horn’s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1614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pt-BR" smtClean="0"/>
              <a:pPr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73588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pt-BR" smtClean="0">
                <a:solidFill>
                  <a:prstClr val="black"/>
                </a:solidFill>
              </a:rPr>
              <a:pPr/>
              <a:t>20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7013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only need to travel along Hermitian directions because the norm function is invariant under rotations (i.e. the unitary group)</a:t>
            </a:r>
          </a:p>
          <a:p>
            <a:r>
              <a:rPr lang="en-US" dirty="0"/>
              <a:t>and also because of polar decomposition (g = u </a:t>
            </a:r>
            <a:r>
              <a:rPr lang="en-US" dirty="0" err="1"/>
              <a:t>e^h</a:t>
            </a:r>
            <a:r>
              <a:rPr lang="en-US" dirty="0"/>
              <a:t>) where u unitary and h is Hermitian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We call NC optimization the optimization problems that arise from groups acting linearly on vector spaces.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4440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99751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Generalizing the concept of robustness developed for matrix scaling</a:t>
            </a:r>
          </a:p>
          <a:p>
            <a:r>
              <a:rPr lang="en-US" dirty="0"/>
              <a:t>Generalization of the “Box-constrained Newton methods” developed in the matrix scaling and operator scaling algorithms.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87118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Generalizing the concept of robustness developed for matrix scaling</a:t>
            </a:r>
          </a:p>
          <a:p>
            <a:r>
              <a:rPr lang="en-US" dirty="0"/>
              <a:t>Generalization of the “Box-constrained Newton methods” developed in the matrix scaling and operator scaling algorithms.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64721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Standard gradient descent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64701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81886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29806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am not mentioning the presence of a </a:t>
            </a:r>
            <a:r>
              <a:rPr lang="en-US" dirty="0" err="1"/>
              <a:t>regularizer</a:t>
            </a:r>
            <a:r>
              <a:rPr lang="en-US" dirty="0"/>
              <a:t> here (to avoid too much detail)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64701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0120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problem: Rational Identity Testing (algebraic complexity) or Word Problem in Free skew field (NC algebra)</a:t>
            </a:r>
          </a:p>
          <a:p>
            <a:r>
              <a:rPr lang="en-US" dirty="0"/>
              <a:t>Second problem: one-body quantum marginal problem</a:t>
            </a:r>
          </a:p>
          <a:p>
            <a:r>
              <a:rPr lang="en-US" dirty="0"/>
              <a:t>Third problem: celebrated </a:t>
            </a:r>
            <a:r>
              <a:rPr lang="en-US" dirty="0" err="1"/>
              <a:t>Brascamp-Lieb</a:t>
            </a:r>
            <a:r>
              <a:rPr lang="en-US" dirty="0"/>
              <a:t> inequalities</a:t>
            </a:r>
          </a:p>
          <a:p>
            <a:r>
              <a:rPr lang="en-US" dirty="0"/>
              <a:t>Fourth problem: Horn’s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10030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Polynomial GL(n) action of degree d</a:t>
            </a:r>
          </a:p>
          <a:p>
            <a:r>
              <a:rPr lang="en-US" dirty="0"/>
              <a:t>Without reference we proved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pt-BR" smtClean="0"/>
              <a:pPr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9406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pt-BR" smtClean="0"/>
              <a:pPr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80733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Quantitative answer: we’ll see later</a:t>
            </a:r>
          </a:p>
          <a:p>
            <a:r>
              <a:rPr lang="en-US" dirty="0" err="1"/>
              <a:t>Kempf</a:t>
            </a:r>
            <a:r>
              <a:rPr lang="en-US" dirty="0"/>
              <a:t>, Ness: non-commutative duality theory, generalizing linear programming duality.</a:t>
            </a:r>
          </a:p>
          <a:p>
            <a:r>
              <a:rPr lang="en-US" dirty="0"/>
              <a:t>We provide quantitative bounds on it!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pt-BR" smtClean="0"/>
              <a:pPr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49927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precisely the membership in the moment polytope…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pt-BR" smtClean="0"/>
              <a:pPr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08947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(*) There are a couple of caveats here:</a:t>
            </a:r>
          </a:p>
          <a:p>
            <a:r>
              <a:rPr lang="en-US" dirty="0"/>
              <a:t>0.   We will still run our algorithm on original input g  </a:t>
            </a:r>
          </a:p>
          <a:p>
            <a:pPr marL="228600" indent="-228600">
              <a:buAutoNum type="arabicPeriod"/>
            </a:pPr>
            <a:r>
              <a:rPr lang="en-US" dirty="0"/>
              <a:t>Need to scale by </a:t>
            </a:r>
            <a:r>
              <a:rPr lang="en-US" dirty="0" err="1"/>
              <a:t>elts</a:t>
            </a:r>
            <a:r>
              <a:rPr lang="en-US" dirty="0"/>
              <a:t> of </a:t>
            </a:r>
            <a:r>
              <a:rPr lang="en-US" dirty="0" err="1"/>
              <a:t>Borel</a:t>
            </a:r>
            <a:r>
              <a:rPr lang="en-US" dirty="0"/>
              <a:t> (since HWV is eigenvalue of </a:t>
            </a:r>
            <a:r>
              <a:rPr lang="en-US" dirty="0" err="1"/>
              <a:t>Borel</a:t>
            </a:r>
            <a:r>
              <a:rPr lang="en-US" dirty="0"/>
              <a:t> subgroup)</a:t>
            </a:r>
          </a:p>
          <a:p>
            <a:pPr marL="228600" indent="-228600">
              <a:buAutoNum type="arabicPeriod"/>
            </a:pPr>
            <a:r>
              <a:rPr lang="en-US" dirty="0"/>
              <a:t>Have randomized choice of “generic group </a:t>
            </a:r>
            <a:r>
              <a:rPr lang="en-US" dirty="0" err="1"/>
              <a:t>elt</a:t>
            </a:r>
            <a:r>
              <a:rPr lang="en-US" dirty="0"/>
              <a:t>.” before doing the scaling (by Michael’s talk)</a:t>
            </a:r>
          </a:p>
          <a:p>
            <a:pPr marL="228600" indent="-228600">
              <a:buAutoNum type="arabicPeriod"/>
            </a:pPr>
            <a:r>
              <a:rPr lang="en-US" dirty="0"/>
              <a:t>HWV are the “invariants”</a:t>
            </a:r>
          </a:p>
          <a:p>
            <a:pPr marL="228600" indent="-228600">
              <a:buAutoNum type="arabicPeriod"/>
            </a:pPr>
            <a:r>
              <a:rPr lang="en-US" dirty="0"/>
              <a:t>Capacity will be slightly modified…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pt-BR" smtClean="0"/>
              <a:pPr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26550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3210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pt-BR" smtClean="0"/>
              <a:pPr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4875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Write on board: GL(n) invertible n by n matrices, ST(n) diagonal n by n matrices with determinant one, T(n) invertible diagonal matrices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1773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2647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V is a complex vector space, closure is also the Zariski closure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1543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the matrix scaling and adjacency matrix correspondence on the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12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precisely the membership in the moment polytope…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3329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I.e., we want a (1+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) multiplicative approximation to the minimizer of the norm function</a:t>
                </a:r>
              </a:p>
              <a:p>
                <a:endParaRPr lang="en-US" dirty="0"/>
              </a:p>
              <a:p>
                <a:r>
                  <a:rPr lang="en-US" dirty="0"/>
                  <a:t>Norm minimization problem generalizes geometric programming!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I.e., we want a (1+</a:t>
                </a:r>
                <a:r>
                  <a:rPr lang="en-US" b="0" i="0">
                    <a:latin typeface="Cambria Math" panose="02040503050406030204" pitchFamily="18" charset="0"/>
                  </a:rPr>
                  <a:t>𝜀</a:t>
                </a:r>
                <a:r>
                  <a:rPr lang="en-US" dirty="0"/>
                  <a:t>) multiplicative approximation to the minimizer of the norm function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4007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pt-BR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pPr/>
              <a:t>10/22/19</a:t>
            </a:fld>
            <a:endParaRPr kumimoji="0"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endParaRPr kumimoji="0"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pt-BR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pt-BR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pt-BR"/>
              <a:t>Clique para editar o estilo do subtítulo mestre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 eaLnBrk="1" latinLnBrk="0" hangingPunct="1">
              <a:defRPr kumimoji="0" lang="pt-BR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eaLnBrk="1" latinLnBrk="0" hangingPunct="1"/>
            <a:r>
              <a:rPr lang="pt-BR"/>
              <a:t>Clique para editar o título mestre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ídia com Legend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pPr/>
              <a:t>10/22/19</a:t>
            </a:fld>
            <a:endParaRPr kumimoji="0"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endParaRPr kumimoji="0"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pt-BR"/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pt-BR" b="1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pt-BR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pt-BR"/>
              <a:t>Clique para editar o título mestre</a:t>
            </a:r>
            <a:endParaRPr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 eaLnBrk="1" latinLnBrk="0" hangingPunct="1">
              <a:buNone/>
              <a:defRPr kumimoji="0" lang="pt-BR"/>
            </a:lvl1pPr>
          </a:lstStyle>
          <a:p>
            <a:pPr eaLnBrk="1" latinLnBrk="0" hangingPunct="1"/>
            <a:r>
              <a:rPr lang="pt-BR"/>
              <a:t>Clique no ícone para adicionar mídia</a:t>
            </a:r>
            <a:endParaRPr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pt-BR" sz="2400">
                <a:solidFill>
                  <a:schemeClr val="bg1"/>
                </a:solidFill>
              </a:defRPr>
            </a:lvl1pPr>
          </a:lstStyle>
          <a:p>
            <a:pPr lvl="0" eaLnBrk="1" latinLnBrk="0" hangingPunct="1"/>
            <a:r>
              <a:rPr lang="pt-BR"/>
              <a:t>Clique para editar o texto mestre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pt-BR" b="1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pt-BR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pt-BR" sz="3200"/>
            </a:lvl1pPr>
            <a:lvl2pPr marL="457200" indent="0" eaLnBrk="1" latinLnBrk="0" hangingPunct="1">
              <a:buNone/>
              <a:defRPr kumimoji="0" lang="pt-BR" sz="2800"/>
            </a:lvl2pPr>
            <a:lvl3pPr marL="914400" indent="0" eaLnBrk="1" latinLnBrk="0" hangingPunct="1">
              <a:buNone/>
              <a:defRPr kumimoji="0" lang="pt-BR" sz="2400"/>
            </a:lvl3pPr>
            <a:lvl4pPr marL="1371600" indent="0" eaLnBrk="1" latinLnBrk="0" hangingPunct="1">
              <a:buNone/>
              <a:defRPr kumimoji="0" lang="pt-BR" sz="2000"/>
            </a:lvl4pPr>
            <a:lvl5pPr marL="1828800" indent="0" eaLnBrk="1" latinLnBrk="0" hangingPunct="1">
              <a:buNone/>
              <a:defRPr kumimoji="0" lang="pt-BR" sz="2000"/>
            </a:lvl5pPr>
            <a:lvl6pPr marL="2286000" indent="0" eaLnBrk="1" latinLnBrk="0" hangingPunct="1">
              <a:buNone/>
              <a:defRPr kumimoji="0" lang="pt-BR" sz="2000"/>
            </a:lvl6pPr>
            <a:lvl7pPr marL="2743200" indent="0" eaLnBrk="1" latinLnBrk="0" hangingPunct="1">
              <a:buNone/>
              <a:defRPr kumimoji="0" lang="pt-BR" sz="2000"/>
            </a:lvl7pPr>
            <a:lvl8pPr marL="3200400" indent="0" eaLnBrk="1" latinLnBrk="0" hangingPunct="1">
              <a:buNone/>
              <a:defRPr kumimoji="0" lang="pt-BR" sz="2000"/>
            </a:lvl8pPr>
            <a:lvl9pPr marL="3657600" indent="0" eaLnBrk="1" latinLnBrk="0" hangingPunct="1">
              <a:buNone/>
              <a:defRPr kumimoji="0" lang="pt-BR" sz="2000"/>
            </a:lvl9pPr>
          </a:lstStyle>
          <a:p>
            <a:pPr eaLnBrk="1" latinLnBrk="0" hangingPunct="1"/>
            <a:r>
              <a:rPr lang="pt-BR"/>
              <a:t>Clique no ícone para adicionar uma imagem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 eaLnBrk="1" latinLnBrk="0" hangingPunct="1">
              <a:buNone/>
              <a:defRPr kumimoji="0" lang="pt-BR" sz="1400"/>
            </a:lvl1pPr>
            <a:lvl2pPr marL="457200" indent="0" eaLnBrk="1" latinLnBrk="0" hangingPunct="1">
              <a:buNone/>
              <a:defRPr kumimoji="0" lang="pt-BR" sz="1200"/>
            </a:lvl2pPr>
            <a:lvl3pPr marL="914400" indent="0" eaLnBrk="1" latinLnBrk="0" hangingPunct="1">
              <a:buNone/>
              <a:defRPr kumimoji="0" lang="pt-BR" sz="1000"/>
            </a:lvl3pPr>
            <a:lvl4pPr marL="1371600" indent="0" eaLnBrk="1" latinLnBrk="0" hangingPunct="1">
              <a:buNone/>
              <a:defRPr kumimoji="0" lang="pt-BR" sz="900"/>
            </a:lvl4pPr>
            <a:lvl5pPr marL="1828800" indent="0" eaLnBrk="1" latinLnBrk="0" hangingPunct="1">
              <a:buNone/>
              <a:defRPr kumimoji="0" lang="pt-BR" sz="900"/>
            </a:lvl5pPr>
            <a:lvl6pPr marL="2286000" indent="0" eaLnBrk="1" latinLnBrk="0" hangingPunct="1">
              <a:buNone/>
              <a:defRPr kumimoji="0" lang="pt-BR" sz="900"/>
            </a:lvl6pPr>
            <a:lvl7pPr marL="2743200" indent="0" eaLnBrk="1" latinLnBrk="0" hangingPunct="1">
              <a:buNone/>
              <a:defRPr kumimoji="0" lang="pt-BR" sz="900"/>
            </a:lvl7pPr>
            <a:lvl8pPr marL="3200400" indent="0" eaLnBrk="1" latinLnBrk="0" hangingPunct="1">
              <a:buNone/>
              <a:defRPr kumimoji="0" lang="pt-BR" sz="900"/>
            </a:lvl8pPr>
            <a:lvl9pPr marL="3657600" indent="0" eaLnBrk="1" latinLnBrk="0" hangingPunct="1">
              <a:buNone/>
              <a:defRPr kumimoji="0" lang="pt-BR" sz="900"/>
            </a:lvl9pPr>
          </a:lstStyle>
          <a:p>
            <a:pPr lvl="0" eaLnBrk="1" latinLnBrk="0" hangingPunct="1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pPr/>
              <a:t>10/22/19</a:t>
            </a:fld>
            <a:endParaRPr kumimoji="0"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endParaRPr kumimoji="0"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e Texto Vertica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pPr/>
              <a:t>10/22/19</a:t>
            </a:fld>
            <a:endParaRPr kumimoji="0"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‹#›</a:t>
            </a:fld>
            <a:endParaRPr kumimoji="0" lang="pt-BR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 eaLnBrk="1" latinLnBrk="0" hangingPunct="1">
              <a:defRPr kumimoji="0" lang="pt-BR"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/>
              <a:t>    Clique para editar o título Mestre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pPr/>
              <a:t>10/22/19</a:t>
            </a:fld>
            <a:endParaRPr kumimoji="0"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 eaLnBrk="1" latinLnBrk="0" hangingPunct="1">
              <a:defRPr kumimoji="0" lang="pt-BR" sz="3000" b="1" cap="all"/>
            </a:lvl1pPr>
          </a:lstStyle>
          <a:p>
            <a:pPr eaLnBrk="1" latinLnBrk="0" hangingPunct="1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 eaLnBrk="1" latinLnBrk="0" hangingPunct="1">
              <a:buNone/>
              <a:defRPr kumimoji="0" lang="pt-BR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pt-BR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pt-BR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pt-BR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pt-BR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pt-BR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pt-BR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pt-BR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pt-BR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pt-BR"/>
              <a:t>Clique para editar o texto mestre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pt-BR"/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pt-BR"/>
              <a:t>            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pt-BR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pt-BR"/>
              <a:t>      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 eaLnBrk="1" latinLnBrk="0" hangingPunct="1">
              <a:defRPr kumimoji="0" lang="pt-BR"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pPr/>
              <a:t>10/22/19</a:t>
            </a:fld>
            <a:endParaRPr kumimoji="0"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: Ênfas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pPr/>
              <a:t>10/22/19</a:t>
            </a:fld>
            <a:endParaRPr kumimoji="0"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pt-BR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pt-BR" sz="28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 eaLnBrk="1" latinLnBrk="0" hangingPunct="1">
              <a:defRPr kumimoji="0" lang="pt-BR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pt-BR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pt-BR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pt-BR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pt-BR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pt-BR" sz="1800"/>
            </a:lvl6pPr>
            <a:lvl7pPr eaLnBrk="1" latinLnBrk="0" hangingPunct="1">
              <a:defRPr kumimoji="0" lang="pt-BR" sz="1800"/>
            </a:lvl7pPr>
            <a:lvl8pPr eaLnBrk="1" latinLnBrk="0" hangingPunct="1">
              <a:defRPr kumimoji="0" lang="pt-BR" sz="1800"/>
            </a:lvl8pPr>
            <a:lvl9pPr eaLnBrk="1" latinLnBrk="0" hangingPunct="1">
              <a:defRPr kumimoji="0" lang="pt-BR" sz="1800"/>
            </a:lvl9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 eaLnBrk="1" latinLnBrk="0" hangingPunct="1">
              <a:defRPr kumimoji="0" lang="pt-BR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pt-BR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pt-BR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pt-BR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pt-BR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pt-BR" sz="1800"/>
            </a:lvl6pPr>
            <a:lvl7pPr eaLnBrk="1" latinLnBrk="0" hangingPunct="1">
              <a:defRPr kumimoji="0" lang="pt-BR" sz="1800"/>
            </a:lvl7pPr>
            <a:lvl8pPr eaLnBrk="1" latinLnBrk="0" hangingPunct="1">
              <a:defRPr kumimoji="0" lang="pt-BR" sz="1800"/>
            </a:lvl8pPr>
            <a:lvl9pPr eaLnBrk="1" latinLnBrk="0" hangingPunct="1">
              <a:defRPr kumimoji="0" lang="pt-BR" sz="1800"/>
            </a:lvl9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pPr/>
              <a:t>10/22/19</a:t>
            </a:fld>
            <a:endParaRPr kumimoji="0"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‹#›</a:t>
            </a:fld>
            <a:endParaRPr kumimoji="0"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pPr/>
              <a:t>10/22/19</a:t>
            </a:fld>
            <a:endParaRPr kumimoji="0"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endParaRPr kumimoji="0"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pt-BR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 eaLnBrk="1" latinLnBrk="0" hangingPunct="1">
              <a:defRPr kumimoji="0" lang="pt-BR"/>
            </a:lvl1pPr>
          </a:lstStyle>
          <a:p>
            <a:pPr eaLnBrk="1" latinLnBrk="0" hangingPunct="1"/>
            <a:r>
              <a:rPr lang="pt-BR"/>
              <a:t>Clique para editar o título mestre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ente Título: Ênfas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pPr/>
              <a:t>10/22/19</a:t>
            </a:fld>
            <a:endParaRPr kumimoji="0"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‹#›</a:t>
            </a:fld>
            <a:endParaRPr kumimoji="0" lang="pt-BR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pt-BR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/>
              <a:t>Clique para editar o título Mestre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pt-BR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pt-BR" sz="2000" b="1"/>
            </a:lvl2pPr>
            <a:lvl3pPr marL="914400" indent="0" eaLnBrk="1" latinLnBrk="0" hangingPunct="1">
              <a:buNone/>
              <a:defRPr kumimoji="0" lang="pt-BR" sz="1800" b="1"/>
            </a:lvl3pPr>
            <a:lvl4pPr marL="1371600" indent="0" eaLnBrk="1" latinLnBrk="0" hangingPunct="1">
              <a:buNone/>
              <a:defRPr kumimoji="0" lang="pt-BR" sz="1600" b="1"/>
            </a:lvl4pPr>
            <a:lvl5pPr marL="1828800" indent="0" eaLnBrk="1" latinLnBrk="0" hangingPunct="1">
              <a:buNone/>
              <a:defRPr kumimoji="0" lang="pt-BR" sz="1600" b="1"/>
            </a:lvl5pPr>
            <a:lvl6pPr marL="2286000" indent="0" eaLnBrk="1" latinLnBrk="0" hangingPunct="1">
              <a:buNone/>
              <a:defRPr kumimoji="0" lang="pt-BR" sz="1600" b="1"/>
            </a:lvl6pPr>
            <a:lvl7pPr marL="2743200" indent="0" eaLnBrk="1" latinLnBrk="0" hangingPunct="1">
              <a:buNone/>
              <a:defRPr kumimoji="0" lang="pt-BR" sz="1600" b="1"/>
            </a:lvl7pPr>
            <a:lvl8pPr marL="3200400" indent="0" eaLnBrk="1" latinLnBrk="0" hangingPunct="1">
              <a:buNone/>
              <a:defRPr kumimoji="0" lang="pt-BR" sz="1600" b="1"/>
            </a:lvl8pPr>
            <a:lvl9pPr marL="3657600" indent="0" eaLnBrk="1" latinLnBrk="0" hangingPunct="1">
              <a:buNone/>
              <a:defRPr kumimoji="0" lang="pt-BR" sz="1600" b="1"/>
            </a:lvl9pPr>
          </a:lstStyle>
          <a:p>
            <a:pPr lvl="0" eaLnBrk="1" latinLnBrk="0" hangingPunct="1"/>
            <a:r>
              <a:rPr lang="pt-BR"/>
              <a:t>Clique para editar o texto mestre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com Texto 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pPr/>
              <a:t>10/22/19</a:t>
            </a:fld>
            <a:endParaRPr kumimoji="0"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endParaRPr kumimoji="0"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pt-BR"/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pt-BR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kumimoji="0" lang="pt-BR"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pt-BR"/>
              <a:t>Clique para editar o título mestre</a:t>
            </a:r>
            <a:endParaRPr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 eaLnBrk="1" latinLnBrk="0" hangingPunct="1">
              <a:buNone/>
              <a:defRPr kumimoji="0" lang="pt-BR" sz="18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pt-BR"/>
              <a:t>Clique para editar o estilo do subtítulo mestre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 eaLnBrk="1" latinLnBrk="0" hangingPunct="1">
              <a:defRPr kumimoji="0" lang="pt-BR" sz="2000" b="1"/>
            </a:lvl1pPr>
          </a:lstStyle>
          <a:p>
            <a:pPr eaLnBrk="1" latinLnBrk="0" hangingPunct="1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 eaLnBrk="1" latinLnBrk="0" hangingPunct="1">
              <a:defRPr kumimoji="0" lang="pt-BR" sz="2800">
                <a:solidFill>
                  <a:schemeClr val="bg1"/>
                </a:solidFill>
              </a:defRPr>
            </a:lvl1pPr>
            <a:lvl2pPr eaLnBrk="1" latinLnBrk="0" hangingPunct="1">
              <a:defRPr kumimoji="0" lang="pt-BR" sz="2800">
                <a:solidFill>
                  <a:schemeClr val="bg1"/>
                </a:solidFill>
              </a:defRPr>
            </a:lvl2pPr>
            <a:lvl3pPr eaLnBrk="1" latinLnBrk="0" hangingPunct="1">
              <a:defRPr kumimoji="0" lang="pt-BR" sz="2400">
                <a:solidFill>
                  <a:schemeClr val="bg1"/>
                </a:solidFill>
              </a:defRPr>
            </a:lvl3pPr>
            <a:lvl4pPr eaLnBrk="1" latinLnBrk="0" hangingPunct="1">
              <a:defRPr kumimoji="0" lang="pt-BR" sz="2000">
                <a:solidFill>
                  <a:schemeClr val="bg1"/>
                </a:solidFill>
              </a:defRPr>
            </a:lvl4pPr>
            <a:lvl5pPr eaLnBrk="1" latinLnBrk="0" hangingPunct="1">
              <a:defRPr kumimoji="0" lang="pt-BR" sz="2000">
                <a:solidFill>
                  <a:schemeClr val="bg1"/>
                </a:solidFill>
              </a:defRPr>
            </a:lvl5pPr>
            <a:lvl6pPr eaLnBrk="1" latinLnBrk="0" hangingPunct="1">
              <a:defRPr kumimoji="0" lang="pt-BR" sz="2000"/>
            </a:lvl6pPr>
            <a:lvl7pPr eaLnBrk="1" latinLnBrk="0" hangingPunct="1">
              <a:defRPr kumimoji="0" lang="pt-BR" sz="2000"/>
            </a:lvl7pPr>
            <a:lvl8pPr eaLnBrk="1" latinLnBrk="0" hangingPunct="1">
              <a:defRPr kumimoji="0" lang="pt-BR" sz="2000"/>
            </a:lvl8pPr>
            <a:lvl9pPr eaLnBrk="1" latinLnBrk="0" hangingPunct="1">
              <a:defRPr kumimoji="0" lang="pt-BR" sz="2000"/>
            </a:lvl9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 eaLnBrk="1" latinLnBrk="0" hangingPunct="1">
              <a:buNone/>
              <a:defRPr kumimoji="0" lang="pt-BR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pt-BR" sz="1200"/>
            </a:lvl2pPr>
            <a:lvl3pPr marL="914400" indent="0" eaLnBrk="1" latinLnBrk="0" hangingPunct="1">
              <a:buNone/>
              <a:defRPr kumimoji="0" lang="pt-BR" sz="1000"/>
            </a:lvl3pPr>
            <a:lvl4pPr marL="1371600" indent="0" eaLnBrk="1" latinLnBrk="0" hangingPunct="1">
              <a:buNone/>
              <a:defRPr kumimoji="0" lang="pt-BR" sz="900"/>
            </a:lvl4pPr>
            <a:lvl5pPr marL="1828800" indent="0" eaLnBrk="1" latinLnBrk="0" hangingPunct="1">
              <a:buNone/>
              <a:defRPr kumimoji="0" lang="pt-BR" sz="900"/>
            </a:lvl5pPr>
            <a:lvl6pPr marL="2286000" indent="0" eaLnBrk="1" latinLnBrk="0" hangingPunct="1">
              <a:buNone/>
              <a:defRPr kumimoji="0" lang="pt-BR" sz="900"/>
            </a:lvl6pPr>
            <a:lvl7pPr marL="2743200" indent="0" eaLnBrk="1" latinLnBrk="0" hangingPunct="1">
              <a:buNone/>
              <a:defRPr kumimoji="0" lang="pt-BR" sz="900"/>
            </a:lvl7pPr>
            <a:lvl8pPr marL="3200400" indent="0" eaLnBrk="1" latinLnBrk="0" hangingPunct="1">
              <a:buNone/>
              <a:defRPr kumimoji="0" lang="pt-BR" sz="900"/>
            </a:lvl8pPr>
            <a:lvl9pPr marL="3657600" indent="0" eaLnBrk="1" latinLnBrk="0" hangingPunct="1">
              <a:buNone/>
              <a:defRPr kumimoji="0" lang="pt-BR" sz="900"/>
            </a:lvl9pPr>
          </a:lstStyle>
          <a:p>
            <a:pPr lvl="0" eaLnBrk="1" latinLnBrk="0" hangingPunct="1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pPr/>
              <a:t>10/22/19</a:t>
            </a:fld>
            <a:endParaRPr kumimoji="0"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endParaRPr kumimoji="0"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pt-B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050E-B668-4FA7-85AD-C750C80A6E9B}" type="datetimeFigureOut">
              <a:pPr/>
              <a:t>10/22/19</a:t>
            </a:fld>
            <a:endParaRPr kumimoji="0"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pt-B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pt-B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pt-BR"/>
              <a:t>Clique para editar 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1" r:id="rId4"/>
    <p:sldLayoutId id="2147483652" r:id="rId5"/>
    <p:sldLayoutId id="2147483654" r:id="rId6"/>
    <p:sldLayoutId id="2147483655" r:id="rId7"/>
    <p:sldLayoutId id="2147483660" r:id="rId8"/>
    <p:sldLayoutId id="2147483656" r:id="rId9"/>
    <p:sldLayoutId id="214748367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kumimoji="0" lang="pt-BR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pt-BR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pt-BR"/>
      </a:defPPr>
      <a:lvl1pPr marL="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../media/image3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8.png"/><Relationship Id="rId4" Type="http://schemas.openxmlformats.org/officeDocument/2006/relationships/image" Target="../media/image4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3.png"/><Relationship Id="rId4" Type="http://schemas.openxmlformats.org/officeDocument/2006/relationships/image" Target="../media/image47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0.png"/><Relationship Id="rId3" Type="http://schemas.openxmlformats.org/officeDocument/2006/relationships/image" Target="../media/image271.png"/><Relationship Id="rId7" Type="http://schemas.openxmlformats.org/officeDocument/2006/relationships/image" Target="../media/image31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0.png"/><Relationship Id="rId5" Type="http://schemas.openxmlformats.org/officeDocument/2006/relationships/image" Target="../media/image290.png"/><Relationship Id="rId4" Type="http://schemas.openxmlformats.org/officeDocument/2006/relationships/image" Target="../media/image56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20.png"/><Relationship Id="rId5" Type="http://schemas.openxmlformats.org/officeDocument/2006/relationships/image" Target="../media/image610.png"/><Relationship Id="rId4" Type="http://schemas.openxmlformats.org/officeDocument/2006/relationships/image" Target="../media/image60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0.png"/><Relationship Id="rId4" Type="http://schemas.openxmlformats.org/officeDocument/2006/relationships/image" Target="../media/image4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0.png"/><Relationship Id="rId5" Type="http://schemas.openxmlformats.org/officeDocument/2006/relationships/image" Target="../media/image31.png"/><Relationship Id="rId4" Type="http://schemas.openxmlformats.org/officeDocument/2006/relationships/image" Target="../media/image2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995936" y="-51153"/>
            <a:ext cx="4824536" cy="2688065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Peter </a:t>
            </a:r>
            <a:r>
              <a:rPr lang="pt-BR" b="1" dirty="0" err="1">
                <a:solidFill>
                  <a:schemeClr val="tx1"/>
                </a:solidFill>
              </a:rPr>
              <a:t>Bürgisser</a:t>
            </a:r>
            <a:endParaRPr lang="pt-BR" b="1" dirty="0">
              <a:solidFill>
                <a:schemeClr val="tx1"/>
              </a:solidFill>
            </a:endParaRPr>
          </a:p>
          <a:p>
            <a:pPr algn="ctr"/>
            <a:r>
              <a:rPr lang="pt-BR" b="1" dirty="0">
                <a:solidFill>
                  <a:schemeClr val="tx1"/>
                </a:solidFill>
              </a:rPr>
              <a:t>Cole Franks</a:t>
            </a:r>
          </a:p>
          <a:p>
            <a:pPr algn="ctr"/>
            <a:r>
              <a:rPr lang="pt-BR" b="1" dirty="0" err="1">
                <a:solidFill>
                  <a:schemeClr val="tx1"/>
                </a:solidFill>
              </a:rPr>
              <a:t>Ankit</a:t>
            </a:r>
            <a:r>
              <a:rPr lang="pt-BR" b="1" dirty="0">
                <a:solidFill>
                  <a:schemeClr val="tx1"/>
                </a:solidFill>
              </a:rPr>
              <a:t> </a:t>
            </a:r>
            <a:r>
              <a:rPr lang="pt-BR" b="1" dirty="0" err="1">
                <a:solidFill>
                  <a:schemeClr val="tx1"/>
                </a:solidFill>
              </a:rPr>
              <a:t>Garg</a:t>
            </a:r>
            <a:endParaRPr lang="pt-BR" dirty="0"/>
          </a:p>
          <a:p>
            <a:pPr algn="ctr"/>
            <a:r>
              <a:rPr lang="pt-BR" b="1" dirty="0">
                <a:solidFill>
                  <a:srgbClr val="FF0000"/>
                </a:solidFill>
              </a:rPr>
              <a:t>Rafael Oliveira</a:t>
            </a:r>
            <a:endParaRPr lang="pt-BR" dirty="0"/>
          </a:p>
          <a:p>
            <a:pPr algn="ctr"/>
            <a:r>
              <a:rPr lang="pt-BR" b="1" dirty="0">
                <a:solidFill>
                  <a:schemeClr val="tx1"/>
                </a:solidFill>
              </a:rPr>
              <a:t>Michael Walter</a:t>
            </a:r>
          </a:p>
          <a:p>
            <a:pPr algn="ctr"/>
            <a:r>
              <a:rPr lang="pt-BR" b="1" dirty="0" err="1">
                <a:solidFill>
                  <a:schemeClr val="tx1"/>
                </a:solidFill>
              </a:rPr>
              <a:t>Avi</a:t>
            </a:r>
            <a:r>
              <a:rPr lang="pt-BR" b="1" dirty="0">
                <a:solidFill>
                  <a:schemeClr val="tx1"/>
                </a:solidFill>
              </a:rPr>
              <a:t> </a:t>
            </a:r>
            <a:r>
              <a:rPr lang="pt-BR" b="1" dirty="0" err="1">
                <a:solidFill>
                  <a:schemeClr val="tx1"/>
                </a:solidFill>
              </a:rPr>
              <a:t>Wigderson</a:t>
            </a:r>
            <a:endParaRPr lang="pt-BR" b="1" dirty="0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395536" y="3284984"/>
            <a:ext cx="7147892" cy="12241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kumimoji="0" lang="pt-BR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z="3200" b="0" dirty="0">
                <a:solidFill>
                  <a:prstClr val="white"/>
                </a:solidFill>
              </a:rPr>
              <a:t>Non-commutative optimization: </a:t>
            </a:r>
          </a:p>
          <a:p>
            <a:r>
              <a:rPr lang="en-US" sz="3200" b="0" dirty="0">
                <a:solidFill>
                  <a:prstClr val="white"/>
                </a:solidFill>
              </a:rPr>
              <a:t>geodesic 1</a:t>
            </a:r>
            <a:r>
              <a:rPr lang="en-US" sz="3200" b="0" baseline="30000" dirty="0">
                <a:solidFill>
                  <a:prstClr val="white"/>
                </a:solidFill>
              </a:rPr>
              <a:t>st</a:t>
            </a:r>
            <a:r>
              <a:rPr lang="en-US" sz="3200" b="0" dirty="0">
                <a:solidFill>
                  <a:prstClr val="white"/>
                </a:solidFill>
              </a:rPr>
              <a:t> &amp; 2</a:t>
            </a:r>
            <a:r>
              <a:rPr lang="en-US" sz="3200" b="0" baseline="30000" dirty="0">
                <a:solidFill>
                  <a:prstClr val="white"/>
                </a:solidFill>
              </a:rPr>
              <a:t>nd</a:t>
            </a:r>
            <a:r>
              <a:rPr lang="en-US" sz="3200" b="0" dirty="0">
                <a:solidFill>
                  <a:prstClr val="white"/>
                </a:solidFill>
              </a:rPr>
              <a:t> order methods for moment maps &amp; polytopes</a:t>
            </a:r>
            <a:endParaRPr lang="en-US" sz="3200" b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8DFB498F-B1FE-9D47-AF35-FA90E6125844}"/>
              </a:ext>
            </a:extLst>
          </p:cNvPr>
          <p:cNvGrpSpPr/>
          <p:nvPr/>
        </p:nvGrpSpPr>
        <p:grpSpPr>
          <a:xfrm>
            <a:off x="4361299" y="2107766"/>
            <a:ext cx="4531181" cy="1355839"/>
            <a:chOff x="3923928" y="5132102"/>
            <a:chExt cx="4531181" cy="1355839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710701F-5326-BA42-9C76-529FBCEDA49F}"/>
                </a:ext>
              </a:extLst>
            </p:cNvPr>
            <p:cNvSpPr/>
            <p:nvPr/>
          </p:nvSpPr>
          <p:spPr>
            <a:xfrm rot="20676846">
              <a:off x="3981691" y="5132102"/>
              <a:ext cx="4473418" cy="135583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39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F1D12A5-C3F7-2849-871C-09160C7A2720}"/>
                    </a:ext>
                  </a:extLst>
                </p:cNvPr>
                <p:cNvSpPr txBox="1"/>
                <p:nvPr/>
              </p:nvSpPr>
              <p:spPr bwMode="auto">
                <a:xfrm>
                  <a:off x="3923928" y="5445224"/>
                  <a:ext cx="396044" cy="5539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𝓚</m:t>
                        </m:r>
                      </m:oMath>
                    </m:oMathPara>
                  </a14:m>
                  <a:endParaRPr kumimoji="0" lang="en-US" sz="30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Calibri" pitchFamily="34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F1D12A5-C3F7-2849-871C-09160C7A27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923928" y="5445224"/>
                  <a:ext cx="396044" cy="553998"/>
                </a:xfrm>
                <a:prstGeom prst="rect">
                  <a:avLst/>
                </a:prstGeom>
                <a:blipFill>
                  <a:blip r:embed="rId3"/>
                  <a:stretch>
                    <a:fillRect l="-34375" r="-15625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Convexity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7A792CF-EDBE-4706-B854-2BFD7A86EEB1}"/>
                  </a:ext>
                </a:extLst>
              </p:cNvPr>
              <p:cNvSpPr txBox="1"/>
              <p:nvPr/>
            </p:nvSpPr>
            <p:spPr bwMode="auto">
              <a:xfrm>
                <a:off x="35496" y="900767"/>
                <a:ext cx="9001000" cy="23981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Convexity (Euclidean geometry):</a:t>
                </a:r>
                <a:endParaRPr lang="en-US" sz="24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marL="800100" lvl="1" indent="-342900" fontAlgn="base">
                  <a:lnSpc>
                    <a:spcPct val="2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Shortest path between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𝑨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𝑩</m:t>
                    </m:r>
                  </m:oMath>
                </a14:m>
                <a:r>
                  <a:rPr lang="en-US" sz="22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given by line </a:t>
                </a:r>
              </a:p>
              <a:p>
                <a:pPr marL="800100" lvl="1" indent="-342900" fontAlgn="base">
                  <a:lnSpc>
                    <a:spcPct val="2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Convex Set </a:t>
                </a:r>
                <a14:m>
                  <m:oMath xmlns:m="http://schemas.openxmlformats.org/officeDocument/2006/math">
                    <m:r>
                      <a:rPr lang="en-US" sz="2200" b="1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𝓚</m:t>
                    </m:r>
                  </m:oMath>
                </a14:m>
                <a:r>
                  <a:rPr lang="en-US" sz="22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: </a:t>
                </a:r>
                <a:endParaRPr lang="en-US" sz="2200" b="1" i="1" dirty="0">
                  <a:latin typeface="Cambria Math" panose="02040503050406030204" pitchFamily="18" charset="0"/>
                  <a:ea typeface="Calibri" pitchFamily="34" charset="0"/>
                  <a:cs typeface="Times New Roman" pitchFamily="18" charset="0"/>
                </a:endParaRPr>
              </a:p>
              <a:p>
                <a:pPr marL="800100" lvl="1" indent="-342900" fontAlgn="base">
                  <a:lnSpc>
                    <a:spcPct val="2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Convex function: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7A792CF-EDBE-4706-B854-2BFD7A86EE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496" y="900767"/>
                <a:ext cx="9001000" cy="2398157"/>
              </a:xfrm>
              <a:prstGeom prst="rect">
                <a:avLst/>
              </a:prstGeom>
              <a:blipFill>
                <a:blip r:embed="rId4"/>
                <a:stretch>
                  <a:fillRect l="-1084" t="-2036" b="-432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8CE06AD6-2AA5-924B-A6CA-4A30A5DDB2B9}"/>
              </a:ext>
            </a:extLst>
          </p:cNvPr>
          <p:cNvGrpSpPr/>
          <p:nvPr/>
        </p:nvGrpSpPr>
        <p:grpSpPr>
          <a:xfrm>
            <a:off x="5004048" y="2060848"/>
            <a:ext cx="3312368" cy="1344926"/>
            <a:chOff x="4319972" y="5168805"/>
            <a:chExt cx="3312368" cy="134492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3CF1E2F-80E6-E24B-B5DB-92EBBBD2C9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88024" y="5509974"/>
              <a:ext cx="2418365" cy="720080"/>
            </a:xfrm>
            <a:prstGeom prst="line">
              <a:avLst/>
            </a:prstGeom>
            <a:ln w="57150">
              <a:solidFill>
                <a:srgbClr val="FF0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F251DEB-06E3-E14F-B14A-2F7B61441A0F}"/>
                </a:ext>
              </a:extLst>
            </p:cNvPr>
            <p:cNvSpPr txBox="1"/>
            <p:nvPr/>
          </p:nvSpPr>
          <p:spPr bwMode="auto">
            <a:xfrm>
              <a:off x="4319972" y="6021288"/>
              <a:ext cx="396044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60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A</a:t>
              </a:r>
              <a:endParaRPr kumimoji="0" 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C47E66C-01E4-EC4A-998D-958852D9C95C}"/>
                </a:ext>
              </a:extLst>
            </p:cNvPr>
            <p:cNvSpPr txBox="1"/>
            <p:nvPr/>
          </p:nvSpPr>
          <p:spPr bwMode="auto">
            <a:xfrm>
              <a:off x="7236296" y="5168805"/>
              <a:ext cx="396044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60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B</a:t>
              </a:r>
              <a:endParaRPr kumimoji="0" 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8101DC3-DD82-2546-A62C-7F0B72058EE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9" y="3361570"/>
            <a:ext cx="4178382" cy="3451806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A491E2BE-5FAF-CD42-A1FA-EA6436DEAFD6}"/>
              </a:ext>
            </a:extLst>
          </p:cNvPr>
          <p:cNvGrpSpPr/>
          <p:nvPr/>
        </p:nvGrpSpPr>
        <p:grpSpPr>
          <a:xfrm>
            <a:off x="4757343" y="3821151"/>
            <a:ext cx="4063129" cy="2632185"/>
            <a:chOff x="611560" y="4653136"/>
            <a:chExt cx="2736304" cy="1656184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D74B51B-68E5-B24C-B927-9FB23095BB50}"/>
                </a:ext>
              </a:extLst>
            </p:cNvPr>
            <p:cNvSpPr/>
            <p:nvPr/>
          </p:nvSpPr>
          <p:spPr>
            <a:xfrm>
              <a:off x="611560" y="4653136"/>
              <a:ext cx="2736304" cy="165618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C4FFC37-E172-304D-9220-B94C4D51C4A5}"/>
                </a:ext>
              </a:extLst>
            </p:cNvPr>
            <p:cNvSpPr txBox="1"/>
            <p:nvPr/>
          </p:nvSpPr>
          <p:spPr bwMode="auto">
            <a:xfrm>
              <a:off x="754111" y="4840243"/>
              <a:ext cx="2448272" cy="1151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600" b="1" dirty="0">
                  <a:ea typeface="Calibri" pitchFamily="34" charset="0"/>
                  <a:cs typeface="Times New Roman" pitchFamily="18" charset="0"/>
                </a:rPr>
                <a:t>Ellipsoid</a:t>
              </a:r>
            </a:p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600" b="1" dirty="0">
                  <a:ea typeface="Calibri" pitchFamily="34" charset="0"/>
                  <a:cs typeface="Times New Roman" pitchFamily="18" charset="0"/>
                </a:rPr>
                <a:t>Interior Point Methods </a:t>
              </a:r>
            </a:p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600" b="1" dirty="0">
                  <a:ea typeface="Calibri" pitchFamily="34" charset="0"/>
                  <a:cs typeface="Times New Roman" pitchFamily="18" charset="0"/>
                </a:rPr>
                <a:t>2</a:t>
              </a:r>
              <a:r>
                <a:rPr lang="en-US" sz="2600" b="1" baseline="30000" dirty="0">
                  <a:ea typeface="Calibri" pitchFamily="34" charset="0"/>
                  <a:cs typeface="Times New Roman" pitchFamily="18" charset="0"/>
                </a:rPr>
                <a:t>nd</a:t>
              </a:r>
              <a:r>
                <a:rPr lang="en-US" sz="2600" b="1" dirty="0">
                  <a:ea typeface="Calibri" pitchFamily="34" charset="0"/>
                  <a:cs typeface="Times New Roman" pitchFamily="18" charset="0"/>
                </a:rPr>
                <a:t> order methods</a:t>
              </a:r>
              <a:r>
                <a:rPr lang="en-US" sz="2600" b="0" dirty="0">
                  <a:ea typeface="Calibri" pitchFamily="34" charset="0"/>
                  <a:cs typeface="Times New Roman" pitchFamily="18" charset="0"/>
                </a:rPr>
                <a:t> </a:t>
              </a:r>
              <a:endParaRPr lang="en-US" sz="2600" dirty="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886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 bldLvl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What is Geodesic Convexity?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7A792CF-EDBE-4706-B854-2BFD7A86EEB1}"/>
                  </a:ext>
                </a:extLst>
              </p:cNvPr>
              <p:cNvSpPr txBox="1"/>
              <p:nvPr/>
            </p:nvSpPr>
            <p:spPr bwMode="auto">
              <a:xfrm>
                <a:off x="35496" y="900767"/>
                <a:ext cx="5760640" cy="35874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Geodesic Convexity:</a:t>
                </a:r>
                <a:endParaRPr lang="en-US" sz="24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marL="800100" lvl="1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Shortest path between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𝑨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𝑩</m:t>
                    </m:r>
                  </m:oMath>
                </a14:m>
                <a:r>
                  <a:rPr lang="en-US" sz="22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given by geodesic 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</a:p>
              <a:p>
                <a:pPr marL="800100" lvl="1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Geodesically Convex Set </a:t>
                </a:r>
                <a14:m>
                  <m:oMath xmlns:m="http://schemas.openxmlformats.org/officeDocument/2006/math">
                    <m:r>
                      <a:rPr lang="en-US" sz="2200" b="1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𝓚</m:t>
                    </m:r>
                  </m:oMath>
                </a14:m>
                <a:r>
                  <a:rPr lang="en-US" sz="22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: </a:t>
                </a:r>
                <a:endParaRPr lang="en-US" sz="2400" b="1" i="1" dirty="0">
                  <a:latin typeface="Cambria Math" panose="02040503050406030204" pitchFamily="18" charset="0"/>
                  <a:ea typeface="Calibri" pitchFamily="34" charset="0"/>
                  <a:cs typeface="Times New Roman" pitchFamily="18" charset="0"/>
                </a:endParaRPr>
              </a:p>
              <a:p>
                <a:pPr lvl="1" algn="ctr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𝑨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𝑩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∈</m:t>
                    </m:r>
                    <m:r>
                      <a:rPr lang="en-US" sz="2400" b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𝓚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so are its geodesics</a:t>
                </a:r>
              </a:p>
              <a:p>
                <a:pPr marL="800100" lvl="1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Geodesically Convex function: </a:t>
                </a:r>
              </a:p>
              <a:p>
                <a:pPr lvl="1" algn="ctr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𝒇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convex along each geodesic!</a:t>
                </a:r>
                <a:endParaRPr lang="en-US" sz="2400" b="1" i="1" dirty="0">
                  <a:solidFill>
                    <a:srgbClr val="C00000"/>
                  </a:solidFill>
                  <a:latin typeface="Cambria Math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7A792CF-EDBE-4706-B854-2BFD7A86EE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496" y="900767"/>
                <a:ext cx="5760640" cy="3587457"/>
              </a:xfrm>
              <a:prstGeom prst="rect">
                <a:avLst/>
              </a:prstGeom>
              <a:blipFill>
                <a:blip r:embed="rId3"/>
                <a:stretch>
                  <a:fillRect l="-1322" t="-1060" b="-282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582F04F6-4E05-FD41-A237-2F6584491501}"/>
              </a:ext>
            </a:extLst>
          </p:cNvPr>
          <p:cNvSpPr txBox="1"/>
          <p:nvPr/>
        </p:nvSpPr>
        <p:spPr bwMode="auto">
          <a:xfrm>
            <a:off x="323528" y="5982379"/>
            <a:ext cx="4968552" cy="830997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Where do we see these geodesics?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Norm minimization problem!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668478B-4426-1D48-985D-4ED4F1930D07}"/>
              </a:ext>
            </a:extLst>
          </p:cNvPr>
          <p:cNvGrpSpPr/>
          <p:nvPr/>
        </p:nvGrpSpPr>
        <p:grpSpPr>
          <a:xfrm>
            <a:off x="179512" y="4509120"/>
            <a:ext cx="2249136" cy="1368150"/>
            <a:chOff x="611560" y="4565966"/>
            <a:chExt cx="2736304" cy="165618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F49AA06-DCDA-F440-8C94-D520478C211A}"/>
                </a:ext>
              </a:extLst>
            </p:cNvPr>
            <p:cNvSpPr/>
            <p:nvPr/>
          </p:nvSpPr>
          <p:spPr>
            <a:xfrm>
              <a:off x="611560" y="4565966"/>
              <a:ext cx="2736304" cy="1656184"/>
            </a:xfrm>
            <a:prstGeom prst="ellipse">
              <a:avLst/>
            </a:prstGeom>
            <a:solidFill>
              <a:srgbClr val="FF0000">
                <a:alpha val="6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4E76810-ABE4-7044-A773-96C7405FF34A}"/>
                </a:ext>
              </a:extLst>
            </p:cNvPr>
            <p:cNvSpPr txBox="1"/>
            <p:nvPr/>
          </p:nvSpPr>
          <p:spPr bwMode="auto">
            <a:xfrm>
              <a:off x="754111" y="4919791"/>
              <a:ext cx="2448272" cy="517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600" b="1" dirty="0">
                  <a:ea typeface="Calibri" pitchFamily="34" charset="0"/>
                  <a:cs typeface="Times New Roman" pitchFamily="18" charset="0"/>
                </a:rPr>
                <a:t>Little Known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1C242C2-545B-4D5D-B9A9-9ACD6ABC876C}"/>
              </a:ext>
            </a:extLst>
          </p:cNvPr>
          <p:cNvGrpSpPr/>
          <p:nvPr/>
        </p:nvGrpSpPr>
        <p:grpSpPr>
          <a:xfrm>
            <a:off x="5591557" y="692696"/>
            <a:ext cx="3444939" cy="3096344"/>
            <a:chOff x="107504" y="3789040"/>
            <a:chExt cx="3444939" cy="309634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D6251F3-84F1-2643-A987-AFE75310D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789040"/>
              <a:ext cx="3444939" cy="3096344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4297083-C8A0-4824-A3E9-E3307BC1A9F9}"/>
                </a:ext>
              </a:extLst>
            </p:cNvPr>
            <p:cNvSpPr txBox="1"/>
            <p:nvPr/>
          </p:nvSpPr>
          <p:spPr bwMode="auto">
            <a:xfrm>
              <a:off x="1979712" y="4253026"/>
              <a:ext cx="607351" cy="40011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q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4A9B51D-791B-4FC0-AE3B-A2A145551269}"/>
                </a:ext>
              </a:extLst>
            </p:cNvPr>
            <p:cNvSpPr/>
            <p:nvPr/>
          </p:nvSpPr>
          <p:spPr>
            <a:xfrm flipH="1">
              <a:off x="2483768" y="4653136"/>
              <a:ext cx="72008" cy="7200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0B3F182-9E6D-482A-B1EA-04C2C005DE2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717032"/>
            <a:ext cx="3185240" cy="309634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BDA6620-1803-DA42-8F23-0059A6D660C5}"/>
              </a:ext>
            </a:extLst>
          </p:cNvPr>
          <p:cNvSpPr txBox="1"/>
          <p:nvPr/>
        </p:nvSpPr>
        <p:spPr bwMode="auto">
          <a:xfrm>
            <a:off x="2627784" y="4604935"/>
            <a:ext cx="2952328" cy="1200329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Literature: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[</a:t>
            </a:r>
            <a:r>
              <a:rPr lang="en-US" sz="24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Udriste</a:t>
            </a: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‘94, AMS’09,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W’12, ZS’16]</a:t>
            </a:r>
          </a:p>
        </p:txBody>
      </p:sp>
    </p:spTree>
    <p:extLst>
      <p:ext uri="{BB962C8B-B14F-4D97-AF65-F5344CB8AC3E}">
        <p14:creationId xmlns:p14="http://schemas.microsoft.com/office/powerpoint/2010/main" val="317633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 bldLvl="2" animBg="1"/>
      <p:bldP spid="9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Geodesic Convexity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365ED04-AB36-B647-A042-9D53F1F00A12}"/>
                  </a:ext>
                </a:extLst>
              </p:cNvPr>
              <p:cNvSpPr txBox="1"/>
              <p:nvPr/>
            </p:nvSpPr>
            <p:spPr bwMode="auto">
              <a:xfrm>
                <a:off x="179512" y="980728"/>
                <a:ext cx="8424936" cy="106311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Log-Norm function: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𝒗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 :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𝑮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→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ℝ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given by</a:t>
                </a:r>
              </a:p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𝒗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𝐠</m:t>
                          </m: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≝</m:t>
                      </m:r>
                      <m:func>
                        <m:func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𝒍𝒐𝒈</m:t>
                          </m:r>
                        </m:fName>
                        <m:e>
                          <m:r>
                            <m:rPr>
                              <m:lit/>
                            </m:rP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||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𝒈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∘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𝒗</m:t>
                          </m:r>
                          <m:r>
                            <m:rPr>
                              <m:lit/>
                            </m:rPr>
                            <a:rPr lang="en-US" sz="2400" b="1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||</m:t>
                          </m:r>
                        </m:e>
                      </m:func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𝒍𝒐𝒈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sk-SK" sz="24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†</m:t>
                          </m:r>
                        </m:sup>
                      </m:sSup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sk-SK" sz="24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†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𝒈𝒗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365ED04-AB36-B647-A042-9D53F1F00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980728"/>
                <a:ext cx="8424936" cy="1063112"/>
              </a:xfrm>
              <a:prstGeom prst="rect">
                <a:avLst/>
              </a:prstGeom>
              <a:blipFill>
                <a:blip r:embed="rId3"/>
                <a:stretch>
                  <a:fillRect l="-1051" t="-2326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3D3BC06-DA02-4CAC-9129-5AB20517A1FD}"/>
                  </a:ext>
                </a:extLst>
              </p:cNvPr>
              <p:cNvSpPr txBox="1"/>
              <p:nvPr/>
            </p:nvSpPr>
            <p:spPr bwMode="auto">
              <a:xfrm>
                <a:off x="179512" y="5413106"/>
                <a:ext cx="8424936" cy="46416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Fact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𝒗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 :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𝑷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→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ℝ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is </a:t>
                </a:r>
                <a:r>
                  <a:rPr lang="en-US" sz="2400" dirty="0" err="1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geodesically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convex (g-convex)! </a:t>
                </a:r>
                <a:endParaRPr lang="en-US" sz="2400" b="1" i="1" dirty="0">
                  <a:latin typeface="Cambria Math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3D3BC06-DA02-4CAC-9129-5AB20517A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5413106"/>
                <a:ext cx="8424936" cy="464166"/>
              </a:xfrm>
              <a:prstGeom prst="rect">
                <a:avLst/>
              </a:prstGeom>
              <a:blipFill>
                <a:blip r:embed="rId4"/>
                <a:stretch>
                  <a:fillRect l="-1051" t="-7692" b="-20513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30814E4-0187-40A7-91AD-DCEE484792D3}"/>
                  </a:ext>
                </a:extLst>
              </p:cNvPr>
              <p:cNvSpPr txBox="1"/>
              <p:nvPr/>
            </p:nvSpPr>
            <p:spPr bwMode="auto">
              <a:xfrm>
                <a:off x="179512" y="2204864"/>
                <a:ext cx="8856984" cy="300761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Actually: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𝒗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 :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𝑷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→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ℝ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𝑷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(≈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++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set of positive definite (</a:t>
                </a:r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PD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) matrices.  </a:t>
                </a:r>
              </a:p>
              <a:p>
                <a:pPr marL="800100" lvl="1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Function from Riemannian manifold of </a:t>
                </a:r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PD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matrices  </a:t>
                </a:r>
              </a:p>
              <a:p>
                <a:pPr marL="800100" lvl="1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Going from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𝒈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∈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𝑮</m:t>
                    </m:r>
                  </m:oMath>
                </a14:m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along direction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𝑯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∈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𝑯𝒆𝒓𝒎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𝒏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given by </a:t>
                </a:r>
              </a:p>
              <a:p>
                <a:pPr lvl="1" algn="ctr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𝒈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↦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𝒕𝑯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𝒈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</a:p>
              <a:p>
                <a:pPr marL="1257300" lvl="2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Induce geodesics in </a:t>
                </a:r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PD 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𝒈</m:t>
                        </m:r>
                      </m:e>
                      <m:sup>
                        <m:r>
                          <a:rPr lang="sk-SK" sz="24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†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𝒈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↦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𝒈</m:t>
                        </m:r>
                      </m:e>
                      <m:sup>
                        <m:r>
                          <a:rPr lang="sk-SK" sz="24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†</m:t>
                        </m:r>
                      </m:sup>
                    </m:sSup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𝒆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𝟐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𝒕𝑯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𝒈</m:t>
                    </m:r>
                  </m:oMath>
                </a14:m>
                <a:endParaRPr lang="en-US" sz="2400" b="1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30814E4-0187-40A7-91AD-DCEE48479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2204864"/>
                <a:ext cx="8856984" cy="3007618"/>
              </a:xfrm>
              <a:prstGeom prst="rect">
                <a:avLst/>
              </a:prstGeom>
              <a:blipFill>
                <a:blip r:embed="rId5"/>
                <a:stretch>
                  <a:fillRect l="-1000" t="-1261" b="-3361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094CC79-756E-4DF2-9E72-B72FACDF61AB}"/>
              </a:ext>
            </a:extLst>
          </p:cNvPr>
          <p:cNvSpPr txBox="1"/>
          <p:nvPr/>
        </p:nvSpPr>
        <p:spPr bwMode="auto">
          <a:xfrm>
            <a:off x="179512" y="6093296"/>
            <a:ext cx="8424936" cy="464166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8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Question 2</a:t>
            </a: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: how well can we optimize g-convex functions? </a:t>
            </a:r>
            <a:endParaRPr lang="en-US" sz="2400" b="1" i="1" dirty="0">
              <a:latin typeface="Cambria Math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36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uiExpand="1" build="p" bldLvl="2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Moment map – gradient along group 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CA1ED3-3926-4F94-87C7-5738A7530D0D}"/>
                  </a:ext>
                </a:extLst>
              </p:cNvPr>
              <p:cNvSpPr txBox="1"/>
              <p:nvPr/>
            </p:nvSpPr>
            <p:spPr bwMode="auto">
              <a:xfrm>
                <a:off x="179512" y="955042"/>
                <a:ext cx="8208912" cy="73866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Setup: </a:t>
                </a:r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Group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𝑮</m:t>
                    </m:r>
                  </m:oMath>
                </a14:m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 acting linearly on vector space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𝑽</m:t>
                    </m:r>
                  </m:oMath>
                </a14:m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.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CA1ED3-3926-4F94-87C7-5738A7530D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955042"/>
                <a:ext cx="8208912" cy="738664"/>
              </a:xfrm>
              <a:prstGeom prst="rect">
                <a:avLst/>
              </a:prstGeom>
              <a:blipFill>
                <a:blip r:embed="rId3"/>
                <a:stretch>
                  <a:fillRect l="-1038" t="-5691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F110601-DA3C-4940-B412-056687518705}"/>
                  </a:ext>
                </a:extLst>
              </p:cNvPr>
              <p:cNvSpPr txBox="1"/>
              <p:nvPr/>
            </p:nvSpPr>
            <p:spPr bwMode="auto">
              <a:xfrm>
                <a:off x="179512" y="2132856"/>
                <a:ext cx="8424936" cy="121340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Moment Map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: gradient of</a:t>
                </a:r>
                <a:r>
                  <a:rPr lang="en-US" sz="2400" b="1" dirty="0">
                    <a:ea typeface="Calibri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𝒗</m:t>
                        </m:r>
                      </m:sub>
                    </m:sSub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𝐠</m:t>
                        </m:r>
                      </m:e>
                    </m:d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along the group action at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𝒈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𝑰</m:t>
                    </m:r>
                  </m:oMath>
                </a14:m>
                <a:endParaRPr lang="en-US" sz="24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algn="ctr" fontAlgn="base">
                  <a:lnSpc>
                    <a:spcPct val="200000"/>
                  </a:lnSpc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⟨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𝐆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𝒗</m:t>
                          </m: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,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𝑯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⟩≝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𝝏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𝒕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=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𝒍𝒐𝒈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(</m:t>
                      </m:r>
                      <m:r>
                        <m:rPr>
                          <m:lit/>
                        </m:rP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||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𝒕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⋅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𝑯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∘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𝒗</m:t>
                      </m:r>
                      <m:r>
                        <m:rPr>
                          <m:lit/>
                        </m:rP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||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)) 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F110601-DA3C-4940-B412-056687518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2132856"/>
                <a:ext cx="8424936" cy="1213409"/>
              </a:xfrm>
              <a:prstGeom prst="rect">
                <a:avLst/>
              </a:prstGeom>
              <a:blipFill>
                <a:blip r:embed="rId4"/>
                <a:stretch>
                  <a:fillRect l="-1051" t="-3125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3F25C49-658D-4C9E-970C-7AE5B48C8697}"/>
                  </a:ext>
                </a:extLst>
              </p:cNvPr>
              <p:cNvSpPr txBox="1"/>
              <p:nvPr/>
            </p:nvSpPr>
            <p:spPr bwMode="auto">
              <a:xfrm>
                <a:off x="0" y="5733256"/>
                <a:ext cx="9144000" cy="5052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[</a:t>
                </a:r>
                <a:r>
                  <a:rPr lang="en-US" sz="2400" b="1" dirty="0" err="1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Kempf</a:t>
                </a: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, Ness’79]: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𝐜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𝒂𝒑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𝒗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&gt;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𝟎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iff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there is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𝒘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∈</m:t>
                    </m:r>
                    <m:bar>
                      <m:barPr>
                        <m:pos m:val="top"/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bar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𝑮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∘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𝒗</m:t>
                        </m:r>
                      </m:e>
                    </m:ba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s.t.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400" b="1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||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𝝁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𝑮</m:t>
                        </m:r>
                      </m:sub>
                    </m:sSub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𝒘</m:t>
                        </m:r>
                      </m:e>
                    </m:d>
                    <m:r>
                      <m:rPr>
                        <m:lit/>
                      </m:rP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||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𝟎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! </a:t>
                </a:r>
                <a:endParaRPr lang="en-US" sz="2400" b="1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3F25C49-658D-4C9E-970C-7AE5B48C8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733256"/>
                <a:ext cx="9144000" cy="505203"/>
              </a:xfrm>
              <a:prstGeom prst="rect">
                <a:avLst/>
              </a:prstGeom>
              <a:blipFill>
                <a:blip r:embed="rId5"/>
                <a:stretch>
                  <a:fillRect l="-971" r="-1526" b="-21429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1323DE9E-AFF8-4BF0-B2CD-36D46AEF84E2}"/>
              </a:ext>
            </a:extLst>
          </p:cNvPr>
          <p:cNvGrpSpPr/>
          <p:nvPr/>
        </p:nvGrpSpPr>
        <p:grpSpPr>
          <a:xfrm>
            <a:off x="5364088" y="3371260"/>
            <a:ext cx="2553064" cy="1641916"/>
            <a:chOff x="5277300" y="5847487"/>
            <a:chExt cx="2553064" cy="164191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92F06E6-B772-46FE-8A33-D736D022C116}"/>
                </a:ext>
              </a:extLst>
            </p:cNvPr>
            <p:cNvGrpSpPr/>
            <p:nvPr/>
          </p:nvGrpSpPr>
          <p:grpSpPr>
            <a:xfrm>
              <a:off x="5598115" y="6193259"/>
              <a:ext cx="2232249" cy="1296144"/>
              <a:chOff x="4189892" y="5729461"/>
              <a:chExt cx="2736305" cy="1296144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AD3D521C-7389-40DA-B084-E6CE38BDCC01}"/>
                  </a:ext>
                </a:extLst>
              </p:cNvPr>
              <p:cNvSpPr/>
              <p:nvPr/>
            </p:nvSpPr>
            <p:spPr>
              <a:xfrm>
                <a:off x="4189892" y="5729461"/>
                <a:ext cx="2736305" cy="1296144"/>
              </a:xfrm>
              <a:prstGeom prst="ellipse">
                <a:avLst/>
              </a:prstGeom>
              <a:solidFill>
                <a:schemeClr val="accent6">
                  <a:lumMod val="75000"/>
                  <a:alpha val="7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43F70C3-CD7F-497D-90AF-A1DE4F64ED71}"/>
                  </a:ext>
                </a:extLst>
              </p:cNvPr>
              <p:cNvSpPr txBox="1"/>
              <p:nvPr/>
            </p:nvSpPr>
            <p:spPr bwMode="auto">
              <a:xfrm>
                <a:off x="4432627" y="5910371"/>
                <a:ext cx="2386608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Derivative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Direction H</a:t>
                </a:r>
                <a:endParaRPr lang="en-US" sz="24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CD75E6C-E956-4F3F-9F2E-FA8219887B1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77300" y="5847487"/>
              <a:ext cx="662852" cy="57312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4A5B0B1-12A0-864F-9D7D-28CCB4C668C3}"/>
              </a:ext>
            </a:extLst>
          </p:cNvPr>
          <p:cNvGrpSpPr/>
          <p:nvPr/>
        </p:nvGrpSpPr>
        <p:grpSpPr>
          <a:xfrm>
            <a:off x="380998" y="3193554"/>
            <a:ext cx="2534816" cy="1891630"/>
            <a:chOff x="5853606" y="4939800"/>
            <a:chExt cx="2534816" cy="189163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63BB98B-22C5-7A46-B02B-9CD24DDBA9C7}"/>
                </a:ext>
              </a:extLst>
            </p:cNvPr>
            <p:cNvGrpSpPr/>
            <p:nvPr/>
          </p:nvGrpSpPr>
          <p:grpSpPr>
            <a:xfrm>
              <a:off x="5853606" y="5535286"/>
              <a:ext cx="2534816" cy="1296144"/>
              <a:chOff x="4503079" y="5071488"/>
              <a:chExt cx="3107194" cy="1296144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D016D42E-6EEC-304C-B4A5-D55E7C562F34}"/>
                  </a:ext>
                </a:extLst>
              </p:cNvPr>
              <p:cNvSpPr/>
              <p:nvPr/>
            </p:nvSpPr>
            <p:spPr>
              <a:xfrm>
                <a:off x="4503079" y="5071488"/>
                <a:ext cx="3107194" cy="1296144"/>
              </a:xfrm>
              <a:prstGeom prst="ellipse">
                <a:avLst/>
              </a:prstGeom>
              <a:solidFill>
                <a:schemeClr val="accent6">
                  <a:lumMod val="75000"/>
                  <a:alpha val="7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05EAE33-C272-254E-8B60-9D6472040F19}"/>
                  </a:ext>
                </a:extLst>
              </p:cNvPr>
              <p:cNvSpPr txBox="1"/>
              <p:nvPr/>
            </p:nvSpPr>
            <p:spPr bwMode="auto">
              <a:xfrm>
                <a:off x="4694057" y="5087764"/>
                <a:ext cx="2827950" cy="1200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Gradient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Inner prod with direction</a:t>
                </a:r>
              </a:p>
            </p:txBody>
          </p:sp>
        </p:grp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9A9C8E0C-2E67-E442-B2C9-89A7D4240D9C}"/>
                </a:ext>
              </a:extLst>
            </p:cNvPr>
            <p:cNvCxnSpPr>
              <a:cxnSpLocks/>
              <a:stCxn id="31" idx="0"/>
            </p:cNvCxnSpPr>
            <p:nvPr/>
          </p:nvCxnSpPr>
          <p:spPr>
            <a:xfrm flipV="1">
              <a:off x="7162910" y="4939800"/>
              <a:ext cx="595443" cy="61176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C9891F2-FFF1-E34A-B456-856E3E1D9362}"/>
                  </a:ext>
                </a:extLst>
              </p:cNvPr>
              <p:cNvSpPr txBox="1"/>
              <p:nvPr/>
            </p:nvSpPr>
            <p:spPr bwMode="auto">
              <a:xfrm>
                <a:off x="179512" y="980728"/>
                <a:ext cx="8424936" cy="106311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Log-Norm function: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𝒗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 :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𝑮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→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ℝ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given by</a:t>
                </a:r>
              </a:p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𝒗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𝐠</m:t>
                          </m: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≝</m:t>
                      </m:r>
                      <m:func>
                        <m:func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𝒍𝒐𝒈</m:t>
                          </m:r>
                        </m:fName>
                        <m:e>
                          <m:r>
                            <m:rPr>
                              <m:lit/>
                            </m:rP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||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𝒈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∘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𝒗</m:t>
                          </m:r>
                          <m:r>
                            <m:rPr>
                              <m:lit/>
                            </m:rPr>
                            <a:rPr lang="en-US" sz="2400" b="1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||</m:t>
                          </m:r>
                        </m:e>
                      </m:func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𝒍𝒐𝒈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sk-SK" sz="24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†</m:t>
                          </m:r>
                        </m:sup>
                      </m:sSup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sk-SK" sz="24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†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𝒈𝒗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C9891F2-FFF1-E34A-B456-856E3E1D93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980728"/>
                <a:ext cx="8424936" cy="1063112"/>
              </a:xfrm>
              <a:prstGeom prst="rect">
                <a:avLst/>
              </a:prstGeom>
              <a:blipFill>
                <a:blip r:embed="rId6"/>
                <a:stretch>
                  <a:fillRect l="-1051" t="-2326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171DCB8F-1375-CA41-9841-3AE5B42B5E9A}"/>
              </a:ext>
            </a:extLst>
          </p:cNvPr>
          <p:cNvSpPr txBox="1"/>
          <p:nvPr/>
        </p:nvSpPr>
        <p:spPr bwMode="auto">
          <a:xfrm>
            <a:off x="179512" y="5157192"/>
            <a:ext cx="8280920" cy="589649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How much norm changes by infinitesimal group action.</a:t>
            </a:r>
            <a:endParaRPr lang="en-US" sz="2400" dirty="0">
              <a:latin typeface="Cambria Math" charset="0"/>
              <a:ea typeface="Calibri" pitchFamily="34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F6A69D4-A7A5-0747-B0C6-01B0CBA28D7D}"/>
                  </a:ext>
                </a:extLst>
              </p:cNvPr>
              <p:cNvSpPr txBox="1"/>
              <p:nvPr/>
            </p:nvSpPr>
            <p:spPr bwMode="auto">
              <a:xfrm>
                <a:off x="331912" y="6223727"/>
                <a:ext cx="8280920" cy="5896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chemeClr val="accent2">
                        <a:lumMod val="75000"/>
                      </a:schemeClr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Local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minimum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⇒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>
                    <a:solidFill>
                      <a:schemeClr val="accent2">
                        <a:lumMod val="75000"/>
                      </a:schemeClr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global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minimum. (“convexity” property)</a:t>
                </a:r>
                <a:endParaRPr lang="en-US" sz="2400" dirty="0">
                  <a:latin typeface="Cambria Math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F6A69D4-A7A5-0747-B0C6-01B0CBA28D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1912" y="6223727"/>
                <a:ext cx="8280920" cy="589649"/>
              </a:xfrm>
              <a:prstGeom prst="rect">
                <a:avLst/>
              </a:prstGeom>
              <a:blipFill>
                <a:blip r:embed="rId7"/>
                <a:stretch>
                  <a:fillRect b="-2127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028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22" grpId="0" animBg="1"/>
      <p:bldP spid="23" grpId="0" animBg="1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Moment Map – commutative 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EBD5982-C9A6-CB41-A420-848205A136C4}"/>
                  </a:ext>
                </a:extLst>
              </p:cNvPr>
              <p:cNvSpPr txBox="1"/>
              <p:nvPr/>
            </p:nvSpPr>
            <p:spPr bwMode="auto">
              <a:xfrm>
                <a:off x="107504" y="944971"/>
                <a:ext cx="8928992" cy="579261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𝑽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ℂ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[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𝒏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𝟏</m:t>
                        </m:r>
                      </m:sup>
                    </m:sSubSup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,…,</m:t>
                    </m:r>
                    <m:sSubSup>
                      <m:sSub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𝟏</m:t>
                        </m:r>
                      </m:sup>
                    </m:sSubSup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]</m:t>
                    </m:r>
                  </m:oMath>
                </a14:m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and</a:t>
                </a:r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𝑮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𝑻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𝒏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scaling coordinates:</a:t>
                </a:r>
              </a:p>
              <a:p>
                <a:pPr marL="800100" lvl="1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Vectors (Laurent polynomials):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−1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3</m:t>
                        </m:r>
                      </m:sup>
                    </m:sSubSup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3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−2</m:t>
                        </m:r>
                      </m:sup>
                    </m:sSubSup>
                  </m:oMath>
                </a14:m>
                <a:endParaRPr lang="en-US" sz="2400" dirty="0">
                  <a:ea typeface="Calibri" pitchFamily="34" charset="0"/>
                  <a:cs typeface="Times New Roman" pitchFamily="18" charset="0"/>
                </a:endParaRPr>
              </a:p>
              <a:p>
                <a:pPr marL="800100" lvl="1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Action: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)∘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↦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>
                  <a:ea typeface="Calibri" pitchFamily="34" charset="0"/>
                  <a:cs typeface="Times New Roman" pitchFamily="18" charset="0"/>
                </a:endParaRPr>
              </a:p>
              <a:p>
                <a:pPr marL="800100" lvl="1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Input: </a:t>
                </a:r>
                <a:endParaRPr lang="en-US" sz="2400" b="1" i="1" dirty="0">
                  <a:latin typeface="Cambria Math" panose="02040503050406030204" pitchFamily="18" charset="0"/>
                  <a:ea typeface="Calibri" pitchFamily="34" charset="0"/>
                  <a:cs typeface="Times New Roman" pitchFamily="18" charset="0"/>
                </a:endParaRPr>
              </a:p>
              <a:p>
                <a:pPr lvl="1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𝒖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𝒘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∈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𝛀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𝒘</m:t>
                              </m:r>
                            </m:sub>
                          </m:sSub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𝒘</m:t>
                              </m:r>
                            </m:sub>
                          </m:sSub>
                        </m:e>
                      </m:nary>
                      <m:r>
                        <a:rPr lang="en-US" sz="24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 marL="800100" lvl="1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𝒘</m:t>
                        </m:r>
                      </m:sub>
                    </m:sSub>
                    <m:r>
                      <m:rPr>
                        <m:nor/>
                      </m:rPr>
                      <a:rPr lang="en-US" sz="2400" b="1" i="1" dirty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unit</m:t>
                    </m:r>
                    <m:r>
                      <m:rPr>
                        <m:nor/>
                      </m:rPr>
                      <a:rPr lang="en-US" sz="2400" dirty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vector</m:t>
                    </m:r>
                    <m:r>
                      <m:rPr>
                        <m:nor/>
                      </m:rPr>
                      <a:rPr lang="en-US" sz="2400" dirty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↔ </m:t>
                    </m:r>
                    <m:r>
                      <m:rPr>
                        <m:nor/>
                      </m:rPr>
                      <a:rPr lang="en-US" sz="2400" dirty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monomial</m:t>
                    </m:r>
                    <m:r>
                      <m:rPr>
                        <m:nor/>
                      </m:rPr>
                      <a:rPr lang="en-US" sz="2400" dirty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𝒘</m:t>
                        </m:r>
                      </m:sup>
                    </m:sSup>
                  </m:oMath>
                </a14:m>
                <a:endParaRPr lang="en-US" sz="2400" b="1" i="1" dirty="0">
                  <a:latin typeface="Cambria Math" panose="02040503050406030204" pitchFamily="18" charset="0"/>
                  <a:ea typeface="Calibri" pitchFamily="34" charset="0"/>
                  <a:cs typeface="Times New Roman" pitchFamily="18" charset="0"/>
                </a:endParaRPr>
              </a:p>
              <a:p>
                <a:pPr marL="800100" lvl="1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Moment map </a:t>
                </a:r>
                <a:r>
                  <a:rPr lang="en-US" sz="2400" b="1" dirty="0">
                    <a:solidFill>
                      <a:srgbClr val="FF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lies in the polytope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𝒄𝒐𝒏𝒗</m:t>
                    </m:r>
                    <m:r>
                      <a:rPr lang="en-US" sz="2400" b="1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400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𝜴</m:t>
                    </m:r>
                    <m:r>
                      <a:rPr lang="en-US" sz="2400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400" b="1" dirty="0">
                  <a:solidFill>
                    <a:srgbClr val="FF000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lvl="2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𝑮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𝒗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𝒘</m:t>
                          </m:r>
                          <m:r>
                            <a:rPr lang="en-US" sz="24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∈</m:t>
                          </m:r>
                          <m:r>
                            <a:rPr lang="en-US" sz="2400" b="1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𝛀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4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lit/>
                                </m:rPr>
                                <a:rPr lang="en-US" sz="2400" b="1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400" b="1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"/>
                                      <m:endChr m:val="|"/>
                                      <m:ctrlPr>
                                        <a:rPr lang="en-US" sz="2400" b="1" i="1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1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m:rPr>
                                  <m:lit/>
                                </m:rPr>
                                <a:rPr lang="en-US" sz="24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||</m:t>
                              </m:r>
                              <m:r>
                                <a:rPr lang="en-US" sz="24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𝒗</m:t>
                              </m:r>
                              <m:r>
                                <m:rPr>
                                  <m:lit/>
                                </m:rPr>
                                <a:rPr lang="en-US" sz="24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|</m:t>
                              </m:r>
                              <m:sSup>
                                <m:sSupPr>
                                  <m:ctrlPr>
                                    <a:rPr lang="en-US" sz="2400" b="1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lit/>
                                    </m:rPr>
                                    <a:rPr lang="en-US" sz="2400" b="1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|</m:t>
                                  </m:r>
                                </m:e>
                                <m:sup>
                                  <m:r>
                                    <a:rPr lang="en-US" sz="2400" b="1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4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⋅</m:t>
                          </m:r>
                          <m:r>
                            <a:rPr lang="en-US" sz="24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𝒘</m:t>
                          </m:r>
                        </m:e>
                      </m:nary>
                      <m:r>
                        <a:rPr lang="en-US" sz="24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∈</m:t>
                      </m:r>
                      <m:r>
                        <a:rPr lang="en-US" sz="24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𝒄𝒐𝒏𝒗</m:t>
                      </m:r>
                      <m:r>
                        <a:rPr lang="en-US" sz="24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(</m:t>
                      </m:r>
                      <m:r>
                        <a:rPr lang="en-US" sz="2400" b="1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𝜴</m:t>
                      </m:r>
                      <m:r>
                        <a:rPr lang="en-US" sz="2400" b="1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i="1" dirty="0">
                  <a:solidFill>
                    <a:srgbClr val="FF000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marL="800100" lvl="1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General phenomenon?</a:t>
                </a:r>
                <a:endParaRPr lang="en-US" sz="2400" b="1" i="1" dirty="0">
                  <a:solidFill>
                    <a:srgbClr val="FF000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EBD5982-C9A6-CB41-A420-848205A136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944971"/>
                <a:ext cx="8928992" cy="5792611"/>
              </a:xfrm>
              <a:prstGeom prst="rect">
                <a:avLst/>
              </a:prstGeom>
              <a:blipFill>
                <a:blip r:embed="rId3"/>
                <a:stretch>
                  <a:fillRect b="-21351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307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Moment polytope – magical convexity!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CA1ED3-3926-4F94-87C7-5738A7530D0D}"/>
                  </a:ext>
                </a:extLst>
              </p:cNvPr>
              <p:cNvSpPr txBox="1"/>
              <p:nvPr/>
            </p:nvSpPr>
            <p:spPr bwMode="auto">
              <a:xfrm>
                <a:off x="179512" y="955042"/>
                <a:ext cx="8208912" cy="73866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Setup: </a:t>
                </a:r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Group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𝑮</m:t>
                    </m:r>
                  </m:oMath>
                </a14:m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 acting linearly on vector space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𝑽</m:t>
                    </m:r>
                  </m:oMath>
                </a14:m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.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CA1ED3-3926-4F94-87C7-5738A7530D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955042"/>
                <a:ext cx="8208912" cy="738664"/>
              </a:xfrm>
              <a:prstGeom prst="rect">
                <a:avLst/>
              </a:prstGeom>
              <a:blipFill>
                <a:blip r:embed="rId3"/>
                <a:stretch>
                  <a:fillRect l="-1038" t="-5691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F110601-DA3C-4940-B412-056687518705}"/>
                  </a:ext>
                </a:extLst>
              </p:cNvPr>
              <p:cNvSpPr txBox="1"/>
              <p:nvPr/>
            </p:nvSpPr>
            <p:spPr bwMode="auto">
              <a:xfrm>
                <a:off x="179512" y="1484784"/>
                <a:ext cx="8424936" cy="103656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Moment Map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: gradient along the group action </a:t>
                </a:r>
              </a:p>
              <a:p>
                <a:pPr algn="ctr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⟨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𝐆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𝒗</m:t>
                          </m: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,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𝑯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⟩≝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𝝏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𝒕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=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𝒍𝒐𝒈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(</m:t>
                      </m:r>
                      <m:r>
                        <m:rPr>
                          <m:lit/>
                        </m:rP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||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𝒕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⋅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𝑯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∘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𝒗</m:t>
                      </m:r>
                      <m:r>
                        <m:rPr>
                          <m:lit/>
                        </m:rP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||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)) 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F110601-DA3C-4940-B412-056687518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1484784"/>
                <a:ext cx="8424936" cy="1036566"/>
              </a:xfrm>
              <a:prstGeom prst="rect">
                <a:avLst/>
              </a:prstGeom>
              <a:blipFill>
                <a:blip r:embed="rId4"/>
                <a:stretch>
                  <a:fillRect l="-1051" t="-4762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1E52EFC-8B87-456E-8E1A-80C8EDE67438}"/>
                  </a:ext>
                </a:extLst>
              </p:cNvPr>
              <p:cNvSpPr txBox="1"/>
              <p:nvPr/>
            </p:nvSpPr>
            <p:spPr bwMode="auto">
              <a:xfrm>
                <a:off x="179512" y="4725144"/>
                <a:ext cx="8424936" cy="199150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Moment Polytope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: set of eigenvalues (spectra) of moment map of elements in orbit (i.e., the gradients) </a:t>
                </a:r>
              </a:p>
              <a:p>
                <a:pPr algn="ctr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𝚫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𝒗</m:t>
                          </m:r>
                        </m:e>
                      </m:d>
                      <m:r>
                        <a:rPr lang="en-US" sz="2400" b="1" i="0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={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𝐬𝐩𝐞𝐜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𝐆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𝒘</m:t>
                              </m:r>
                            </m:e>
                          </m:d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∣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𝒘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∈</m:t>
                      </m:r>
                      <m:bar>
                        <m:barPr>
                          <m:pos m:val="top"/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bar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𝑮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∘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𝒗</m:t>
                          </m:r>
                        </m:e>
                      </m:ba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 } 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[K’73, A’82, GS’82, NM’84, K’84, B’87]: 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𝚫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𝒗</m:t>
                        </m:r>
                      </m:e>
                    </m:d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>
                    <a:solidFill>
                      <a:schemeClr val="accent2">
                        <a:lumMod val="75000"/>
                      </a:schemeClr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convex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polytope!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1E52EFC-8B87-456E-8E1A-80C8EDE67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4725144"/>
                <a:ext cx="8424936" cy="1991507"/>
              </a:xfrm>
              <a:prstGeom prst="rect">
                <a:avLst/>
              </a:prstGeom>
              <a:blipFill>
                <a:blip r:embed="rId5"/>
                <a:stretch>
                  <a:fillRect l="-1051" t="-2532" r="-1201" b="-5063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7873222-8F17-734A-BBCF-7FA93CBBB528}"/>
                  </a:ext>
                </a:extLst>
              </p:cNvPr>
              <p:cNvSpPr txBox="1"/>
              <p:nvPr/>
            </p:nvSpPr>
            <p:spPr bwMode="auto">
              <a:xfrm>
                <a:off x="179512" y="2420888"/>
                <a:ext cx="8784976" cy="229851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𝑽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ℂ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and</a:t>
                </a:r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𝑮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𝑮𝑳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𝒏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matrix-vector multiplication:</a:t>
                </a:r>
              </a:p>
              <a:p>
                <a:pPr marL="800100" lvl="1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Action: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∘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𝑔𝑣</m:t>
                    </m:r>
                  </m:oMath>
                </a14:m>
                <a:endParaRPr lang="en-US" sz="2400" dirty="0">
                  <a:ea typeface="Calibri" pitchFamily="34" charset="0"/>
                  <a:cs typeface="Times New Roman" pitchFamily="18" charset="0"/>
                </a:endParaRPr>
              </a:p>
              <a:p>
                <a:pPr marL="800100" lvl="1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Moment map: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𝐺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)=2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𝑣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𝑣</m:t>
                        </m:r>
                      </m:e>
                      <m:sup>
                        <m:r>
                          <a:rPr lang="sk-SK" sz="24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†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/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||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𝑣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|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|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solidFill>
                      <a:schemeClr val="accent4">
                        <a:lumMod val="75000"/>
                      </a:schemeClr>
                    </a:solidFill>
                    <a:ea typeface="Calibri" pitchFamily="34" charset="0"/>
                    <a:cs typeface="Times New Roman" pitchFamily="18" charset="0"/>
                  </a:rPr>
                  <a:t>(rank-1 matrices)</a:t>
                </a:r>
              </a:p>
              <a:p>
                <a:pPr marL="800100" lvl="1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Set of all moment maps</a:t>
                </a:r>
                <a:r>
                  <a:rPr lang="en-US" sz="2400" b="1" dirty="0">
                    <a:solidFill>
                      <a:srgbClr val="FF0000"/>
                    </a:solidFill>
                    <a:ea typeface="Calibri" pitchFamily="34" charset="0"/>
                    <a:cs typeface="Times New Roman" pitchFamily="18" charset="0"/>
                  </a:rPr>
                  <a:t> not convex</a:t>
                </a:r>
                <a:endParaRPr lang="en-US" sz="2400" i="1" dirty="0">
                  <a:solidFill>
                    <a:srgbClr val="FF000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7873222-8F17-734A-BBCF-7FA93CBBB5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2420888"/>
                <a:ext cx="8784976" cy="2298514"/>
              </a:xfrm>
              <a:prstGeom prst="rect">
                <a:avLst/>
              </a:prstGeom>
              <a:blipFill>
                <a:blip r:embed="rId6"/>
                <a:stretch>
                  <a:fillRect l="-144" b="-2186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425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5" grpId="0" uiExpand="1" build="p" bldLvl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Moment Polytope &amp; capacity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CA1ED3-3926-4F94-87C7-5738A7530D0D}"/>
                  </a:ext>
                </a:extLst>
              </p:cNvPr>
              <p:cNvSpPr txBox="1"/>
              <p:nvPr/>
            </p:nvSpPr>
            <p:spPr bwMode="auto">
              <a:xfrm>
                <a:off x="179512" y="955042"/>
                <a:ext cx="8208912" cy="73866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Setup: </a:t>
                </a:r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Group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𝑮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 (=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𝑮𝑳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𝒏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))</m:t>
                    </m:r>
                  </m:oMath>
                </a14:m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 acting linearly on vector space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𝑽</m:t>
                    </m:r>
                  </m:oMath>
                </a14:m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.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CA1ED3-3926-4F94-87C7-5738A7530D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955042"/>
                <a:ext cx="8208912" cy="738664"/>
              </a:xfrm>
              <a:prstGeom prst="rect">
                <a:avLst/>
              </a:prstGeom>
              <a:blipFill>
                <a:blip r:embed="rId3"/>
                <a:stretch>
                  <a:fillRect l="-1079" t="-3333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565A3BE-2549-4304-A97D-EB65C595E5AD}"/>
                  </a:ext>
                </a:extLst>
              </p:cNvPr>
              <p:cNvSpPr txBox="1"/>
              <p:nvPr/>
            </p:nvSpPr>
            <p:spPr bwMode="auto">
              <a:xfrm>
                <a:off x="179512" y="3789040"/>
                <a:ext cx="8784976" cy="4616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Moment polytope problem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: given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𝒗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∈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𝐕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𝒑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𝒏</m:t>
                        </m:r>
                      </m:sup>
                    </m:sSup>
                    <m:r>
                      <a:rPr lang="en-US" sz="2400" b="1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 </m:t>
                    </m:r>
                  </m:oMath>
                </a14:m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𝒑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∈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𝚫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𝒗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?</m:t>
                    </m:r>
                  </m:oMath>
                </a14:m>
                <a:endParaRPr lang="en-US" sz="2400" b="1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565A3BE-2549-4304-A97D-EB65C595E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3789040"/>
                <a:ext cx="8784976" cy="461665"/>
              </a:xfrm>
              <a:prstGeom prst="rect">
                <a:avLst/>
              </a:prstGeom>
              <a:blipFill>
                <a:blip r:embed="rId4"/>
                <a:stretch>
                  <a:fillRect l="-1009" t="-5128" b="-23077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1E52EFC-8B87-456E-8E1A-80C8EDE67438}"/>
                  </a:ext>
                </a:extLst>
              </p:cNvPr>
              <p:cNvSpPr txBox="1"/>
              <p:nvPr/>
            </p:nvSpPr>
            <p:spPr bwMode="auto">
              <a:xfrm>
                <a:off x="179512" y="1916832"/>
                <a:ext cx="8424936" cy="149476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Moment Polytope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: set of eigenvalues (spectra) of moment map of elements in orbit </a:t>
                </a:r>
              </a:p>
              <a:p>
                <a:pPr algn="ctr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𝚫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𝒗</m:t>
                          </m:r>
                        </m:e>
                      </m:d>
                      <m:r>
                        <a:rPr lang="en-US" sz="2400" b="1" i="0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={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𝐬𝐩𝐞𝐜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𝐆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𝒘</m:t>
                              </m:r>
                            </m:e>
                          </m:d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∣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𝒘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∈</m:t>
                      </m:r>
                      <m:bar>
                        <m:barPr>
                          <m:pos m:val="top"/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bar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𝑮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∘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𝒗</m:t>
                          </m:r>
                        </m:e>
                      </m:ba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 } 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1E52EFC-8B87-456E-8E1A-80C8EDE67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1916832"/>
                <a:ext cx="8424936" cy="1494768"/>
              </a:xfrm>
              <a:prstGeom prst="rect">
                <a:avLst/>
              </a:prstGeom>
              <a:blipFill>
                <a:blip r:embed="rId5"/>
                <a:stretch>
                  <a:fillRect l="-1051" t="-3333" r="-1201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8AE2BAA7-C7EA-4545-A463-A2B2F820D0E7}"/>
              </a:ext>
            </a:extLst>
          </p:cNvPr>
          <p:cNvSpPr txBox="1"/>
          <p:nvPr/>
        </p:nvSpPr>
        <p:spPr bwMode="auto">
          <a:xfrm>
            <a:off x="179512" y="4725144"/>
            <a:ext cx="5616624" cy="46166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8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Question 3: </a:t>
            </a: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how is this related to capacity?</a:t>
            </a:r>
            <a:endParaRPr lang="en-US" sz="24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3F25C49-658D-4C9E-970C-7AE5B48C8697}"/>
                  </a:ext>
                </a:extLst>
              </p:cNvPr>
              <p:cNvSpPr txBox="1"/>
              <p:nvPr/>
            </p:nvSpPr>
            <p:spPr bwMode="auto">
              <a:xfrm>
                <a:off x="179512" y="5805264"/>
                <a:ext cx="6048672" cy="4616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[</a:t>
                </a:r>
                <a:r>
                  <a:rPr lang="en-US" sz="2400" b="1" dirty="0" err="1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Kempf</a:t>
                </a: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, Ness 1979]: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𝐜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𝒂𝒑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𝒗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&gt;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𝟎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iff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𝟎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∈</m:t>
                    </m:r>
                    <m:r>
                      <a:rPr lang="en-US" sz="2400" b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𝚫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𝒗</m:t>
                        </m:r>
                      </m:e>
                    </m:d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! </a:t>
                </a:r>
                <a:endParaRPr lang="en-US" sz="2400" b="1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3F25C49-658D-4C9E-970C-7AE5B48C8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5805264"/>
                <a:ext cx="6048672" cy="461665"/>
              </a:xfrm>
              <a:prstGeom prst="rect">
                <a:avLst/>
              </a:prstGeom>
              <a:blipFill>
                <a:blip r:embed="rId6"/>
                <a:stretch>
                  <a:fillRect l="-1464" t="-5263" r="-1255" b="-26316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1323DE9E-AFF8-4BF0-B2CD-36D46AEF84E2}"/>
              </a:ext>
            </a:extLst>
          </p:cNvPr>
          <p:cNvGrpSpPr/>
          <p:nvPr/>
        </p:nvGrpSpPr>
        <p:grpSpPr>
          <a:xfrm>
            <a:off x="6156176" y="5013176"/>
            <a:ext cx="2736304" cy="1296144"/>
            <a:chOff x="6228184" y="5548982"/>
            <a:chExt cx="2736304" cy="129614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92F06E6-B772-46FE-8A33-D736D022C116}"/>
                </a:ext>
              </a:extLst>
            </p:cNvPr>
            <p:cNvGrpSpPr/>
            <p:nvPr/>
          </p:nvGrpSpPr>
          <p:grpSpPr>
            <a:xfrm>
              <a:off x="6732240" y="5548982"/>
              <a:ext cx="2232248" cy="1296144"/>
              <a:chOff x="5580112" y="5085184"/>
              <a:chExt cx="2736304" cy="1296144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AD3D521C-7389-40DA-B084-E6CE38BDCC01}"/>
                  </a:ext>
                </a:extLst>
              </p:cNvPr>
              <p:cNvSpPr/>
              <p:nvPr/>
            </p:nvSpPr>
            <p:spPr>
              <a:xfrm>
                <a:off x="5580112" y="5085184"/>
                <a:ext cx="2736304" cy="1296144"/>
              </a:xfrm>
              <a:prstGeom prst="ellipse">
                <a:avLst/>
              </a:prstGeom>
              <a:solidFill>
                <a:schemeClr val="accent6">
                  <a:lumMod val="75000"/>
                  <a:alpha val="7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43F70C3-CD7F-497D-90AF-A1DE4F64ED71}"/>
                  </a:ext>
                </a:extLst>
              </p:cNvPr>
              <p:cNvSpPr txBox="1"/>
              <p:nvPr/>
            </p:nvSpPr>
            <p:spPr bwMode="auto">
              <a:xfrm>
                <a:off x="5841540" y="5125442"/>
                <a:ext cx="2386608" cy="1200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u="sng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Our work</a:t>
                </a:r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: quantitative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version</a:t>
                </a:r>
                <a:endParaRPr lang="en-US" sz="24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CD75E6C-E956-4F3F-9F2E-FA8219887B16}"/>
                </a:ext>
              </a:extLst>
            </p:cNvPr>
            <p:cNvCxnSpPr>
              <a:cxnSpLocks/>
              <a:stCxn id="19" idx="2"/>
            </p:cNvCxnSpPr>
            <p:nvPr/>
          </p:nvCxnSpPr>
          <p:spPr>
            <a:xfrm flipH="1">
              <a:off x="6228184" y="6197054"/>
              <a:ext cx="504056" cy="28550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7572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Scaling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CA1ED3-3926-4F94-87C7-5738A7530D0D}"/>
                  </a:ext>
                </a:extLst>
              </p:cNvPr>
              <p:cNvSpPr txBox="1"/>
              <p:nvPr/>
            </p:nvSpPr>
            <p:spPr bwMode="auto">
              <a:xfrm>
                <a:off x="179512" y="955042"/>
                <a:ext cx="8208912" cy="73866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Setup: </a:t>
                </a:r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Group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𝑮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 (=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𝑮𝑳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𝒏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))</m:t>
                    </m:r>
                  </m:oMath>
                </a14:m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 acting linearly on vector space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𝑽</m:t>
                    </m:r>
                  </m:oMath>
                </a14:m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.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CA1ED3-3926-4F94-87C7-5738A7530D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955042"/>
                <a:ext cx="8208912" cy="738664"/>
              </a:xfrm>
              <a:prstGeom prst="rect">
                <a:avLst/>
              </a:prstGeom>
              <a:blipFill>
                <a:blip r:embed="rId3"/>
                <a:stretch>
                  <a:fillRect l="-1079" t="-3333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4902EE-8FD6-47D8-85C0-BAD0824C242F}"/>
                  </a:ext>
                </a:extLst>
              </p:cNvPr>
              <p:cNvSpPr txBox="1"/>
              <p:nvPr/>
            </p:nvSpPr>
            <p:spPr bwMode="auto">
              <a:xfrm>
                <a:off x="179512" y="1628800"/>
                <a:ext cx="8784976" cy="175432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Scaling problem:</a:t>
                </a:r>
                <a:r>
                  <a:rPr lang="en-US" sz="2400" b="0" dirty="0">
                    <a:ea typeface="Calibri" pitchFamily="34" charset="0"/>
                    <a:cs typeface="Times New Roman" pitchFamily="18" charset="0"/>
                  </a:rPr>
                  <a:t> </a:t>
                </a:r>
              </a:p>
              <a:p>
                <a:pPr marL="800100" lvl="1" indent="-3429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b="0" dirty="0">
                    <a:ea typeface="Calibri" pitchFamily="34" charset="0"/>
                    <a:cs typeface="Times New Roman" pitchFamily="18" charset="0"/>
                  </a:rPr>
                  <a:t>Input: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𝒗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∈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𝑽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𝒑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2400" b="0" dirty="0"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b="0" dirty="0" err="1">
                    <a:ea typeface="Calibri" pitchFamily="34" charset="0"/>
                    <a:cs typeface="Times New Roman" pitchFamily="18" charset="0"/>
                  </a:rPr>
                  <a:t>s.t.</a:t>
                </a:r>
                <a:r>
                  <a:rPr lang="en-US" sz="2400" b="0" dirty="0">
                    <a:ea typeface="Calibri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𝒑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∈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𝚫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𝒗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𝜺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&gt;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𝟎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sz="2400" dirty="0">
                  <a:ea typeface="Calibri" pitchFamily="34" charset="0"/>
                  <a:cs typeface="Times New Roman" pitchFamily="18" charset="0"/>
                </a:endParaRPr>
              </a:p>
              <a:p>
                <a:pPr marL="800100" lvl="1" indent="-3429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𝒈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∈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𝑮</m:t>
                    </m:r>
                  </m:oMath>
                </a14:m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ea typeface="Calibri" pitchFamily="34" charset="0"/>
                    <a:cs typeface="Times New Roman" pitchFamily="18" charset="0"/>
                  </a:rPr>
                  <a:t>s.t.</a:t>
                </a:r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 </a:t>
                </a:r>
                <a:endParaRPr lang="en-US" sz="2400" b="0" dirty="0">
                  <a:ea typeface="Calibri" pitchFamily="34" charset="0"/>
                  <a:cs typeface="Times New Roman" pitchFamily="18" charset="0"/>
                </a:endParaRPr>
              </a:p>
              <a:p>
                <a:pPr algn="ctr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sz="2400" b="1" i="1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||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𝝁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𝒈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∘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𝒗</m:t>
                          </m: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𝒑</m:t>
                      </m:r>
                      <m:r>
                        <m:rPr>
                          <m:lit/>
                        </m:rPr>
                        <a:rPr lang="en-US" sz="2400" b="1" i="1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||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&lt;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𝜺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4902EE-8FD6-47D8-85C0-BAD0824C24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1628800"/>
                <a:ext cx="8784976" cy="1754326"/>
              </a:xfrm>
              <a:prstGeom prst="rect">
                <a:avLst/>
              </a:prstGeom>
              <a:blipFill>
                <a:blip r:embed="rId4"/>
                <a:stretch>
                  <a:fillRect l="-1009" t="-2143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565A3BE-2549-4304-A97D-EB65C595E5AD}"/>
                  </a:ext>
                </a:extLst>
              </p:cNvPr>
              <p:cNvSpPr txBox="1"/>
              <p:nvPr/>
            </p:nvSpPr>
            <p:spPr bwMode="auto">
              <a:xfrm>
                <a:off x="179512" y="3687415"/>
                <a:ext cx="8784976" cy="4616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Moment polytope problem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: given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𝒗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∈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𝐕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𝒑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𝒏</m:t>
                        </m:r>
                      </m:sup>
                    </m:sSup>
                    <m:r>
                      <a:rPr lang="en-US" sz="2400" b="1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 </m:t>
                    </m:r>
                  </m:oMath>
                </a14:m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𝒑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∈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𝚫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𝒗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?</m:t>
                    </m:r>
                  </m:oMath>
                </a14:m>
                <a:endParaRPr lang="en-US" sz="2400" b="1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565A3BE-2549-4304-A97D-EB65C595E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3687415"/>
                <a:ext cx="8784976" cy="461665"/>
              </a:xfrm>
              <a:prstGeom prst="rect">
                <a:avLst/>
              </a:prstGeom>
              <a:blipFill>
                <a:blip r:embed="rId5"/>
                <a:stretch>
                  <a:fillRect l="-1009" t="-5128" b="-23077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3F25C49-658D-4C9E-970C-7AE5B48C8697}"/>
                  </a:ext>
                </a:extLst>
              </p:cNvPr>
              <p:cNvSpPr txBox="1"/>
              <p:nvPr/>
            </p:nvSpPr>
            <p:spPr bwMode="auto">
              <a:xfrm>
                <a:off x="179512" y="5229200"/>
                <a:ext cx="6048672" cy="123341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[</a:t>
                </a:r>
                <a:r>
                  <a:rPr lang="en-US" sz="2400" b="1" dirty="0" err="1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Brion</a:t>
                </a: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1987]: 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shifting trick reduces moment polytope to norm minimization! </a:t>
                </a:r>
                <a:endParaRPr lang="en-US" sz="2400" b="1" dirty="0">
                  <a:latin typeface="Cambria Math" panose="02040503050406030204" pitchFamily="18" charset="0"/>
                  <a:ea typeface="Calibri" pitchFamily="34" charset="0"/>
                  <a:cs typeface="Times New Roman" pitchFamily="18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𝐜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𝒂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𝒑</m:t>
                        </m:r>
                      </m:sub>
                    </m:sSub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𝒗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&gt;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𝟎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iff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𝒑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∈</m:t>
                    </m:r>
                    <m:r>
                      <a:rPr lang="en-US" sz="2400" b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𝚫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𝒗</m:t>
                        </m:r>
                      </m:e>
                    </m:d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! </a:t>
                </a:r>
                <a:endParaRPr lang="en-US" sz="2400" b="1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3F25C49-658D-4C9E-970C-7AE5B48C8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5229200"/>
                <a:ext cx="6048672" cy="1233415"/>
              </a:xfrm>
              <a:prstGeom prst="rect">
                <a:avLst/>
              </a:prstGeom>
              <a:blipFill>
                <a:blip r:embed="rId6"/>
                <a:stretch>
                  <a:fillRect l="-1464" t="-3030" b="-6061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1323DE9E-AFF8-4BF0-B2CD-36D46AEF84E2}"/>
              </a:ext>
            </a:extLst>
          </p:cNvPr>
          <p:cNvGrpSpPr/>
          <p:nvPr/>
        </p:nvGrpSpPr>
        <p:grpSpPr>
          <a:xfrm>
            <a:off x="6228184" y="5085183"/>
            <a:ext cx="2736304" cy="1512169"/>
            <a:chOff x="6228184" y="5548981"/>
            <a:chExt cx="2736304" cy="151216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92F06E6-B772-46FE-8A33-D736D022C116}"/>
                </a:ext>
              </a:extLst>
            </p:cNvPr>
            <p:cNvGrpSpPr/>
            <p:nvPr/>
          </p:nvGrpSpPr>
          <p:grpSpPr>
            <a:xfrm>
              <a:off x="6732240" y="5548981"/>
              <a:ext cx="2232248" cy="1512169"/>
              <a:chOff x="5580112" y="5085183"/>
              <a:chExt cx="2736304" cy="1512169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AD3D521C-7389-40DA-B084-E6CE38BDCC01}"/>
                  </a:ext>
                </a:extLst>
              </p:cNvPr>
              <p:cNvSpPr/>
              <p:nvPr/>
            </p:nvSpPr>
            <p:spPr>
              <a:xfrm>
                <a:off x="5580112" y="5085183"/>
                <a:ext cx="2736304" cy="1512169"/>
              </a:xfrm>
              <a:prstGeom prst="ellipse">
                <a:avLst/>
              </a:prstGeom>
              <a:solidFill>
                <a:schemeClr val="accent6">
                  <a:lumMod val="75000"/>
                  <a:alpha val="7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43F70C3-CD7F-497D-90AF-A1DE4F64ED71}"/>
                  </a:ext>
                </a:extLst>
              </p:cNvPr>
              <p:cNvSpPr txBox="1"/>
              <p:nvPr/>
            </p:nvSpPr>
            <p:spPr bwMode="auto">
              <a:xfrm>
                <a:off x="5756648" y="5180999"/>
                <a:ext cx="2386608" cy="1200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u="sng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Our work</a:t>
                </a:r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: effective algorithm</a:t>
                </a:r>
              </a:p>
            </p:txBody>
          </p:sp>
        </p:grp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CD75E6C-E956-4F3F-9F2E-FA8219887B16}"/>
                </a:ext>
              </a:extLst>
            </p:cNvPr>
            <p:cNvCxnSpPr>
              <a:cxnSpLocks/>
              <a:stCxn id="19" idx="2"/>
            </p:cNvCxnSpPr>
            <p:nvPr/>
          </p:nvCxnSpPr>
          <p:spPr>
            <a:xfrm flipH="1">
              <a:off x="6228184" y="6305066"/>
              <a:ext cx="504056" cy="17748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254AAF2-299F-5C4D-879A-6F7C29133CF5}"/>
                  </a:ext>
                </a:extLst>
              </p:cNvPr>
              <p:cNvSpPr txBox="1"/>
              <p:nvPr/>
            </p:nvSpPr>
            <p:spPr bwMode="auto">
              <a:xfrm>
                <a:off x="179512" y="4509120"/>
                <a:ext cx="7992888" cy="4616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Question 4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: which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𝜺</m:t>
                    </m:r>
                  </m:oMath>
                </a14:m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solves membership in moment polytope?</a:t>
                </a:r>
                <a:endParaRPr lang="en-US" sz="2400" b="1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254AAF2-299F-5C4D-879A-6F7C29133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4509120"/>
                <a:ext cx="7992888" cy="461665"/>
              </a:xfrm>
              <a:prstGeom prst="rect">
                <a:avLst/>
              </a:prstGeom>
              <a:blipFill>
                <a:blip r:embed="rId7"/>
                <a:stretch>
                  <a:fillRect l="-1109" t="-5263" b="-26316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561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7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Examples of Moment Polytopes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EBD5982-C9A6-CB41-A420-848205A136C4}"/>
                  </a:ext>
                </a:extLst>
              </p:cNvPr>
              <p:cNvSpPr txBox="1"/>
              <p:nvPr/>
            </p:nvSpPr>
            <p:spPr bwMode="auto">
              <a:xfrm>
                <a:off x="107504" y="944971"/>
                <a:ext cx="8928992" cy="571534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342900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solidFill>
                      <a:schemeClr val="accent2">
                        <a:lumMod val="75000"/>
                      </a:schemeClr>
                    </a:solidFill>
                    <a:ea typeface="Calibri" pitchFamily="34" charset="0"/>
                    <a:cs typeface="Times New Roman" pitchFamily="18" charset="0"/>
                  </a:rPr>
                  <a:t>Newton Polytope</a:t>
                </a:r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 (convex hull of exponent vectors)</a:t>
                </a:r>
              </a:p>
              <a:p>
                <a:pPr marL="800100" lvl="1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𝑽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ℂ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[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𝒏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𝟏</m:t>
                        </m:r>
                      </m:sup>
                    </m:sSubSup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,…,</m:t>
                    </m:r>
                    <m:sSubSup>
                      <m:sSub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𝟏</m:t>
                        </m:r>
                      </m:sup>
                    </m:sSubSup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]</m:t>
                    </m:r>
                  </m:oMath>
                </a14:m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and</a:t>
                </a:r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𝑮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𝑻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𝒏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by scaling</a:t>
                </a:r>
              </a:p>
              <a:p>
                <a:pPr marL="800100" lvl="1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𝜟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𝒗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𝒄𝒐𝒏𝒗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{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𝒘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 :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𝒘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∈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𝛀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𝐯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}⊆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en-US" sz="2400" i="1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marL="342900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solidFill>
                      <a:schemeClr val="accent2">
                        <a:lumMod val="75000"/>
                      </a:schemeClr>
                    </a:solidFill>
                    <a:ea typeface="Calibri" pitchFamily="34" charset="0"/>
                    <a:cs typeface="Times New Roman" pitchFamily="18" charset="0"/>
                  </a:rPr>
                  <a:t>Schur-Horn Polytope</a:t>
                </a:r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 (diagonals of similar matrices)</a:t>
                </a:r>
              </a:p>
              <a:p>
                <a:pPr marL="800100" lvl="1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𝑽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𝑺𝒚𝒎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𝒏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and</a:t>
                </a:r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𝑮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𝑮𝑳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𝒏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by conjugation</a:t>
                </a:r>
              </a:p>
              <a:p>
                <a:pPr marL="800100" lvl="1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𝜟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𝑨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)={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𝒅𝒊𝒂𝒈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𝑩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 :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𝑩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𝒈𝑨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𝟏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}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en-US" sz="2400" i="1" dirty="0">
                  <a:ea typeface="Calibri" pitchFamily="34" charset="0"/>
                  <a:cs typeface="Times New Roman" pitchFamily="18" charset="0"/>
                </a:endParaRPr>
              </a:p>
              <a:p>
                <a:pPr marL="342900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solidFill>
                      <a:schemeClr val="accent2">
                        <a:lumMod val="75000"/>
                      </a:schemeClr>
                    </a:solidFill>
                    <a:ea typeface="Calibri" pitchFamily="34" charset="0"/>
                    <a:cs typeface="Times New Roman" pitchFamily="18" charset="0"/>
                  </a:rPr>
                  <a:t>Horn Polytope</a:t>
                </a:r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 (eigenvalues of sums of matrices)</a:t>
                </a:r>
              </a:p>
              <a:p>
                <a:pPr marL="800100" lvl="1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𝜟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={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𝑨</m:t>
                            </m:r>
                          </m:sub>
                        </m:s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𝑩</m:t>
                            </m:r>
                          </m:sub>
                        </m:s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𝑪</m:t>
                            </m:r>
                          </m:sub>
                        </m:sSub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 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: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𝑨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+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𝑩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𝑪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}∈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𝟑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en-US" sz="2400" dirty="0">
                  <a:ea typeface="Calibri" pitchFamily="34" charset="0"/>
                  <a:cs typeface="Times New Roman" pitchFamily="18" charset="0"/>
                </a:endParaRPr>
              </a:p>
              <a:p>
                <a:pPr marL="342900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solidFill>
                      <a:schemeClr val="accent2">
                        <a:lumMod val="75000"/>
                      </a:schemeClr>
                    </a:solidFill>
                    <a:ea typeface="Calibri" pitchFamily="34" charset="0"/>
                    <a:cs typeface="Times New Roman" pitchFamily="18" charset="0"/>
                  </a:rPr>
                  <a:t>Edmonds Polytope</a:t>
                </a:r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 (matroid intersection)</a:t>
                </a:r>
              </a:p>
              <a:p>
                <a:pPr marL="800100" lvl="1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𝜟</m:t>
                        </m:r>
                      </m:e>
                      <m:sub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𝟐</m:t>
                            </m:r>
                          </m:sub>
                        </m:sSub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𝒄𝒐𝒏𝒗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{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𝟏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𝑺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 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: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𝑺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basis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for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𝟐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}∈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2400" i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	</a:t>
                </a:r>
                <a:endParaRPr lang="en-US" sz="2400" i="1" dirty="0"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EBD5982-C9A6-CB41-A420-848205A136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944971"/>
                <a:ext cx="8928992" cy="5715347"/>
              </a:xfrm>
              <a:prstGeom prst="rect">
                <a:avLst/>
              </a:prstGeom>
              <a:blipFill>
                <a:blip r:embed="rId3"/>
                <a:stretch>
                  <a:fillRect l="-850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851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"/>
            <a:ext cx="7068015" cy="838200"/>
          </a:xfrm>
        </p:spPr>
        <p:txBody>
          <a:bodyPr>
            <a:normAutofit/>
          </a:bodyPr>
          <a:lstStyle/>
          <a:p>
            <a:r>
              <a:rPr lang="en-US" b="1" dirty="0"/>
              <a:t>Unexpected applications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9A233D-597C-4009-8E37-AA3C50CB3CA7}"/>
                  </a:ext>
                </a:extLst>
              </p:cNvPr>
              <p:cNvSpPr txBox="1"/>
              <p:nvPr/>
            </p:nvSpPr>
            <p:spPr bwMode="auto">
              <a:xfrm>
                <a:off x="36512" y="3100608"/>
                <a:ext cx="9071992" cy="234461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Analytic Inequalities:</a:t>
                </a:r>
                <a:r>
                  <a:rPr lang="en-US" sz="2400" b="0" dirty="0">
                    <a:ea typeface="Calibri" pitchFamily="34" charset="0"/>
                    <a:cs typeface="Times New Roman" pitchFamily="18" charset="0"/>
                  </a:rPr>
                  <a:t> linear maps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𝒊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 :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𝒏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ℝ</m:t>
                        </m:r>
                      </m:e>
                      <m:sup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𝒊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400" b="0" dirty="0">
                    <a:ea typeface="Calibri" pitchFamily="34" charset="0"/>
                    <a:cs typeface="Times New Roman" pitchFamily="18" charset="0"/>
                  </a:rPr>
                  <a:t>, reals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 …,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𝒎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≥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𝟎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sz="2400" dirty="0">
                  <a:ea typeface="Calibri" pitchFamily="34" charset="0"/>
                  <a:cs typeface="Times New Roman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is there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𝑪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ℝ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≥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 such that for all integrable non-negative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en-US" sz="2400" b="0" dirty="0">
                  <a:ea typeface="Calibri" pitchFamily="34" charset="0"/>
                  <a:cs typeface="Times New Roman" pitchFamily="18" charset="0"/>
                </a:endParaRPr>
              </a:p>
              <a:p>
                <a:pPr algn="ctr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ℝ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𝒏</m:t>
                              </m:r>
                            </m:sup>
                          </m:sSup>
                        </m:sub>
                        <m:sup/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b="1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𝟏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≤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𝒊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≤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𝒎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(</m:t>
                              </m:r>
                            </m:e>
                          </m:nary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)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24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≤ 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𝑪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⋅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≤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𝒊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≤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𝒎</m:t>
                          </m:r>
                        </m:sub>
                        <m:sup/>
                        <m:e>
                          <m:r>
                            <m:rPr>
                              <m:lit/>
                            </m:rPr>
                            <a:rPr lang="en-US" sz="2400" b="1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||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m:rPr>
                              <m:lit/>
                            </m:rPr>
                            <a:rPr lang="en-US" sz="2400" b="1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lit/>
                                </m:rPr>
                                <a:rPr lang="en-US" sz="2400" b="1" i="1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|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𝟏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libri" pitchFamily="34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libri" pitchFamily="34" charset="0"/>
                                      <a:cs typeface="Times New Roman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libri" pitchFamily="34" charset="0"/>
                                      <a:cs typeface="Times New Roman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9A233D-597C-4009-8E37-AA3C50CB3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512" y="3100608"/>
                <a:ext cx="9071992" cy="2344616"/>
              </a:xfrm>
              <a:prstGeom prst="rect">
                <a:avLst/>
              </a:prstGeom>
              <a:blipFill>
                <a:blip r:embed="rId3"/>
                <a:stretch>
                  <a:fillRect l="-838" t="-10160" b="-84492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56475271-64CB-4E33-826B-613A7ADC9806}"/>
              </a:ext>
            </a:extLst>
          </p:cNvPr>
          <p:cNvSpPr txBox="1"/>
          <p:nvPr/>
        </p:nvSpPr>
        <p:spPr bwMode="auto">
          <a:xfrm>
            <a:off x="0" y="980728"/>
            <a:ext cx="6156176" cy="830997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8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Algebraic Identities: </a:t>
            </a: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given arithmetic formula with inversion gates, is it identically zero?</a:t>
            </a:r>
            <a:endParaRPr lang="en-US" sz="24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30E53E-01C5-47E7-A6C8-C20D4C1F67CE}"/>
              </a:ext>
            </a:extLst>
          </p:cNvPr>
          <p:cNvSpPr txBox="1"/>
          <p:nvPr/>
        </p:nvSpPr>
        <p:spPr bwMode="auto">
          <a:xfrm>
            <a:off x="35496" y="1916832"/>
            <a:ext cx="7056784" cy="1200329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8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Quantum Information</a:t>
            </a: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: density matrices describing local quantum states of particles, is there consistent global pure state?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CD1A59C-603E-45B8-827A-0D839879F964}"/>
                  </a:ext>
                </a:extLst>
              </p:cNvPr>
              <p:cNvSpPr txBox="1"/>
              <p:nvPr/>
            </p:nvSpPr>
            <p:spPr bwMode="auto">
              <a:xfrm>
                <a:off x="35496" y="5589240"/>
                <a:ext cx="7140023" cy="120032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Eigenvalues of Sum of Hermitian Matrices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: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𝝀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𝑨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𝝀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𝑩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𝝀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𝑪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𝒏</m:t>
                        </m:r>
                      </m:sup>
                    </m:sSup>
                    <m:r>
                      <a:rPr lang="en-US" sz="2400" b="1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 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are there Hermitian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𝑨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𝑩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𝑪</m:t>
                    </m:r>
                  </m:oMath>
                </a14:m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with spectra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𝝀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𝑨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𝝀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𝑩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𝝀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𝑪</m:t>
                        </m:r>
                      </m:sub>
                    </m:sSub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𝑨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+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𝑩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𝑪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?</m:t>
                    </m:r>
                  </m:oMath>
                </a14:m>
                <a:endParaRPr lang="en-US" sz="2400" b="1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CD1A59C-603E-45B8-827A-0D839879F9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496" y="5589240"/>
                <a:ext cx="7140023" cy="1200329"/>
              </a:xfrm>
              <a:prstGeom prst="rect">
                <a:avLst/>
              </a:prstGeom>
              <a:blipFill>
                <a:blip r:embed="rId4"/>
                <a:stretch>
                  <a:fillRect l="-1064" t="-3093" b="-8247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DD728DC5-BC8C-4141-8B37-D233FFBF2199}"/>
              </a:ext>
            </a:extLst>
          </p:cNvPr>
          <p:cNvGrpSpPr/>
          <p:nvPr/>
        </p:nvGrpSpPr>
        <p:grpSpPr>
          <a:xfrm>
            <a:off x="6012160" y="980728"/>
            <a:ext cx="2016224" cy="864096"/>
            <a:chOff x="5580112" y="4725144"/>
            <a:chExt cx="2736304" cy="165618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9E67740-1827-5345-B5A7-60D953546867}"/>
                </a:ext>
              </a:extLst>
            </p:cNvPr>
            <p:cNvSpPr/>
            <p:nvPr/>
          </p:nvSpPr>
          <p:spPr>
            <a:xfrm>
              <a:off x="5580112" y="4725144"/>
              <a:ext cx="2736304" cy="1656184"/>
            </a:xfrm>
            <a:prstGeom prst="ellipse">
              <a:avLst/>
            </a:prstGeom>
            <a:solidFill>
              <a:srgbClr val="FFFF00">
                <a:alpha val="6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DED6164-89B6-4B4A-9216-214F8F8953FB}"/>
                </a:ext>
              </a:extLst>
            </p:cNvPr>
            <p:cNvSpPr txBox="1"/>
            <p:nvPr/>
          </p:nvSpPr>
          <p:spPr bwMode="auto">
            <a:xfrm>
              <a:off x="5868144" y="5067181"/>
              <a:ext cx="2170584" cy="1002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Null cone</a:t>
              </a:r>
              <a:endParaRPr lang="en-US" sz="2800" dirty="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D871BE5-F2C7-7745-B1D2-89536805D4C6}"/>
              </a:ext>
            </a:extLst>
          </p:cNvPr>
          <p:cNvGrpSpPr/>
          <p:nvPr/>
        </p:nvGrpSpPr>
        <p:grpSpPr>
          <a:xfrm>
            <a:off x="6660232" y="1916832"/>
            <a:ext cx="2016224" cy="1224135"/>
            <a:chOff x="5580112" y="4725144"/>
            <a:chExt cx="2736304" cy="1656184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19243B4-478F-9B4C-A4A0-B9E14B439695}"/>
                </a:ext>
              </a:extLst>
            </p:cNvPr>
            <p:cNvSpPr/>
            <p:nvPr/>
          </p:nvSpPr>
          <p:spPr>
            <a:xfrm>
              <a:off x="5580112" y="4725144"/>
              <a:ext cx="2736304" cy="165618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86D2526-D611-BE4A-916E-0BDA5DC4A7D9}"/>
                </a:ext>
              </a:extLst>
            </p:cNvPr>
            <p:cNvSpPr txBox="1"/>
            <p:nvPr/>
          </p:nvSpPr>
          <p:spPr bwMode="auto">
            <a:xfrm>
              <a:off x="5836640" y="4879380"/>
              <a:ext cx="2170584" cy="954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ea typeface="Calibri" pitchFamily="34" charset="0"/>
                  <a:cs typeface="Times New Roman" pitchFamily="18" charset="0"/>
                </a:rPr>
                <a:t>Moment Polytope</a:t>
              </a:r>
              <a:r>
                <a:rPr lang="en-US" sz="2800" b="0" dirty="0">
                  <a:ea typeface="Calibri" pitchFamily="34" charset="0"/>
                  <a:cs typeface="Times New Roman" pitchFamily="18" charset="0"/>
                </a:rPr>
                <a:t> </a:t>
              </a:r>
              <a:endParaRPr lang="en-US" sz="2800" dirty="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3D7D44D-4828-0A40-87A8-876DC182E684}"/>
              </a:ext>
            </a:extLst>
          </p:cNvPr>
          <p:cNvGrpSpPr/>
          <p:nvPr/>
        </p:nvGrpSpPr>
        <p:grpSpPr>
          <a:xfrm>
            <a:off x="6849252" y="3861047"/>
            <a:ext cx="2331259" cy="1584178"/>
            <a:chOff x="5580112" y="4725144"/>
            <a:chExt cx="2736304" cy="2611019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A4BA30C-FA52-E94B-9EE8-C5899EA8EF1F}"/>
                </a:ext>
              </a:extLst>
            </p:cNvPr>
            <p:cNvSpPr/>
            <p:nvPr/>
          </p:nvSpPr>
          <p:spPr>
            <a:xfrm>
              <a:off x="5580112" y="4725144"/>
              <a:ext cx="2736304" cy="165618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A6B9CB1-F744-C147-93C5-D069DC83BCC8}"/>
                </a:ext>
              </a:extLst>
            </p:cNvPr>
            <p:cNvSpPr txBox="1"/>
            <p:nvPr/>
          </p:nvSpPr>
          <p:spPr bwMode="auto">
            <a:xfrm>
              <a:off x="5836640" y="4879379"/>
              <a:ext cx="2170584" cy="2456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ea typeface="Calibri" pitchFamily="34" charset="0"/>
                  <a:cs typeface="Times New Roman" pitchFamily="18" charset="0"/>
                </a:rPr>
                <a:t>“Moment Polytope”</a:t>
              </a:r>
              <a:r>
                <a:rPr lang="en-US" sz="2800" b="0" dirty="0">
                  <a:ea typeface="Calibri" pitchFamily="34" charset="0"/>
                  <a:cs typeface="Times New Roman" pitchFamily="18" charset="0"/>
                </a:rPr>
                <a:t> </a:t>
              </a:r>
              <a:endParaRPr lang="en-US" sz="2800" dirty="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DB92CF5-E039-F34E-8C2E-8405F890F416}"/>
              </a:ext>
            </a:extLst>
          </p:cNvPr>
          <p:cNvGrpSpPr/>
          <p:nvPr/>
        </p:nvGrpSpPr>
        <p:grpSpPr>
          <a:xfrm>
            <a:off x="6732240" y="5517232"/>
            <a:ext cx="2016224" cy="1224135"/>
            <a:chOff x="5580112" y="4725144"/>
            <a:chExt cx="2736304" cy="1656184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8A5E557-6736-1A49-B720-CBE6912C3AE0}"/>
                </a:ext>
              </a:extLst>
            </p:cNvPr>
            <p:cNvSpPr/>
            <p:nvPr/>
          </p:nvSpPr>
          <p:spPr>
            <a:xfrm>
              <a:off x="5580112" y="4725144"/>
              <a:ext cx="2736304" cy="165618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ACD6BD2-817A-0A45-BFED-C36479A9421F}"/>
                </a:ext>
              </a:extLst>
            </p:cNvPr>
            <p:cNvSpPr txBox="1"/>
            <p:nvPr/>
          </p:nvSpPr>
          <p:spPr bwMode="auto">
            <a:xfrm>
              <a:off x="5836640" y="4879380"/>
              <a:ext cx="2170584" cy="954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ea typeface="Calibri" pitchFamily="34" charset="0"/>
                  <a:cs typeface="Times New Roman" pitchFamily="18" charset="0"/>
                </a:rPr>
                <a:t>Moment Polytope</a:t>
              </a:r>
              <a:r>
                <a:rPr lang="en-US" sz="2800" b="0" dirty="0">
                  <a:ea typeface="Calibri" pitchFamily="34" charset="0"/>
                  <a:cs typeface="Times New Roman" pitchFamily="18" charset="0"/>
                </a:rPr>
                <a:t> </a:t>
              </a:r>
              <a:endParaRPr lang="en-US" sz="2800" dirty="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DB2E70B-158F-FA40-B7B7-54A3EE1104BB}"/>
              </a:ext>
            </a:extLst>
          </p:cNvPr>
          <p:cNvGrpSpPr/>
          <p:nvPr/>
        </p:nvGrpSpPr>
        <p:grpSpPr>
          <a:xfrm>
            <a:off x="36513" y="4001804"/>
            <a:ext cx="1655167" cy="1443420"/>
            <a:chOff x="5580112" y="4725144"/>
            <a:chExt cx="2736304" cy="1656184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079F2E1-F10B-C54C-B465-0B84C3F46C73}"/>
                </a:ext>
              </a:extLst>
            </p:cNvPr>
            <p:cNvSpPr/>
            <p:nvPr/>
          </p:nvSpPr>
          <p:spPr>
            <a:xfrm>
              <a:off x="5580112" y="4725144"/>
              <a:ext cx="2736304" cy="1656184"/>
            </a:xfrm>
            <a:prstGeom prst="ellipse">
              <a:avLst/>
            </a:prstGeom>
            <a:solidFill>
              <a:srgbClr val="FFFF00">
                <a:alpha val="6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4A863D-04BB-824D-B304-E707355A99B2}"/>
                </a:ext>
              </a:extLst>
            </p:cNvPr>
            <p:cNvSpPr txBox="1"/>
            <p:nvPr/>
          </p:nvSpPr>
          <p:spPr bwMode="auto">
            <a:xfrm>
              <a:off x="5868144" y="5067181"/>
              <a:ext cx="2170584" cy="1002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Null cone</a:t>
              </a:r>
              <a:endParaRPr lang="en-US" sz="2800" dirty="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370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pt-BR" sz="4000" cap="none" dirty="0" err="1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Contents</a:t>
            </a:r>
            <a:r>
              <a:rPr lang="pt-BR" sz="4000" cap="none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 </a:t>
            </a:r>
            <a:endParaRPr lang="pt-BR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121392" y="1557456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0" b="1">
                <a:solidFill>
                  <a:srgbClr val="F26200">
                    <a:alpha val="40000"/>
                  </a:srgbClr>
                </a:solidFill>
                <a:cs typeface="Arial" pitchFamily="34" charset="0"/>
              </a:rPr>
              <a:t>1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idx="1"/>
          </p:nvPr>
        </p:nvSpPr>
        <p:spPr>
          <a:xfrm>
            <a:off x="3779912" y="3645024"/>
            <a:ext cx="4824536" cy="2232248"/>
          </a:xfrm>
        </p:spPr>
        <p:txBody>
          <a:bodyPr>
            <a:noAutofit/>
          </a:bodyPr>
          <a:lstStyle/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Motivation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Null cone &amp; norm minimization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Moment maps &amp; </a:t>
            </a:r>
            <a:r>
              <a:rPr lang="en-US" sz="2400" b="1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polytpes</a:t>
            </a:r>
            <a:endParaRPr lang="en-US" sz="24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Non-commutative optimization 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Algorithms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Future directions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1F88C1F-81A3-4581-9748-AB1CA6726437}"/>
              </a:ext>
            </a:extLst>
          </p:cNvPr>
          <p:cNvSpPr txBox="1">
            <a:spLocks/>
          </p:cNvSpPr>
          <p:nvPr/>
        </p:nvSpPr>
        <p:spPr>
          <a:xfrm>
            <a:off x="4427984" y="5373216"/>
            <a:ext cx="3456384" cy="3757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en-US" sz="24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32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62000" y="1946209"/>
            <a:ext cx="2057400" cy="2057400"/>
          </a:xfrm>
          <a:prstGeom prst="ellipse">
            <a:avLst/>
          </a:prstGeom>
          <a:gradFill>
            <a:gsLst>
              <a:gs pos="0">
                <a:srgbClr val="00B0F0"/>
              </a:gs>
              <a:gs pos="50000">
                <a:srgbClr val="399ECB"/>
              </a:gs>
              <a:gs pos="100000">
                <a:srgbClr val="0077D0"/>
              </a:gs>
            </a:gsLst>
            <a:path path="circle">
              <a:fillToRect l="50000" t="50000" r="50000" b="50000"/>
            </a:path>
          </a:gradFill>
          <a:ln w="82550">
            <a:noFill/>
          </a:ln>
          <a:effectLst>
            <a:outerShdw blurRad="1270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8" name="Oval 7"/>
          <p:cNvSpPr/>
          <p:nvPr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prstClr val="white"/>
                </a:solidFill>
              </a:rPr>
              <a:t>     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59728" y="1531434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0" b="1" dirty="0">
                <a:solidFill>
                  <a:srgbClr val="2A7A9E">
                    <a:alpha val="40000"/>
                  </a:srgbClr>
                </a:solidFill>
                <a:cs typeface="Arial" pitchFamily="34" charset="0"/>
              </a:rPr>
              <a:t>2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4000" cap="none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Our Results</a:t>
            </a:r>
            <a:endParaRPr lang="en-US" sz="4000" b="0" cap="none" dirty="0">
              <a:solidFill>
                <a:prstClr val="black">
                  <a:lumMod val="50000"/>
                  <a:lumOff val="50000"/>
                </a:prstClr>
              </a:solidFill>
              <a:ea typeface="+mn-ea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427984" y="4941168"/>
            <a:ext cx="3744416" cy="447795"/>
          </a:xfrm>
        </p:spPr>
        <p:txBody>
          <a:bodyPr>
            <a:noAutofit/>
          </a:bodyPr>
          <a:lstStyle/>
          <a:p>
            <a:pPr lvl="0" algn="l">
              <a:spcBef>
                <a:spcPts val="0"/>
              </a:spcBef>
            </a:pP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Non-commutative duality</a:t>
            </a:r>
          </a:p>
        </p:txBody>
      </p:sp>
      <p:sp>
        <p:nvSpPr>
          <p:cNvPr id="11" name="Text Placeholder 9"/>
          <p:cNvSpPr txBox="1">
            <a:spLocks/>
          </p:cNvSpPr>
          <p:nvPr/>
        </p:nvSpPr>
        <p:spPr>
          <a:xfrm>
            <a:off x="4427984" y="3989317"/>
            <a:ext cx="3528392" cy="3757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1</a:t>
            </a:r>
            <a:r>
              <a:rPr lang="en-US" sz="2400" b="1" baseline="30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st</a:t>
            </a: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&amp; 2</a:t>
            </a:r>
            <a:r>
              <a:rPr lang="en-US" sz="2400" b="1" baseline="30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nd</a:t>
            </a: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 order methods</a:t>
            </a:r>
          </a:p>
        </p:txBody>
      </p:sp>
      <p:sp>
        <p:nvSpPr>
          <p:cNvPr id="13" name="Text Placeholder 9"/>
          <p:cNvSpPr txBox="1">
            <a:spLocks/>
          </p:cNvSpPr>
          <p:nvPr/>
        </p:nvSpPr>
        <p:spPr>
          <a:xfrm>
            <a:off x="4427984" y="4437112"/>
            <a:ext cx="3888432" cy="432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Main Parameters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3EDB632D-5039-C546-9160-17C66FE00170}"/>
              </a:ext>
            </a:extLst>
          </p:cNvPr>
          <p:cNvSpPr txBox="1">
            <a:spLocks/>
          </p:cNvSpPr>
          <p:nvPr/>
        </p:nvSpPr>
        <p:spPr>
          <a:xfrm>
            <a:off x="4427984" y="5429477"/>
            <a:ext cx="3744416" cy="4477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t-BR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Open questions</a:t>
            </a:r>
          </a:p>
        </p:txBody>
      </p:sp>
    </p:spTree>
    <p:extLst>
      <p:ext uri="{BB962C8B-B14F-4D97-AF65-F5344CB8AC3E}">
        <p14:creationId xmlns:p14="http://schemas.microsoft.com/office/powerpoint/2010/main" val="3992511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Our Function - Recap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365ED04-AB36-B647-A042-9D53F1F00A12}"/>
                  </a:ext>
                </a:extLst>
              </p:cNvPr>
              <p:cNvSpPr txBox="1"/>
              <p:nvPr/>
            </p:nvSpPr>
            <p:spPr bwMode="auto">
              <a:xfrm>
                <a:off x="179512" y="980728"/>
                <a:ext cx="8424936" cy="106311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Log-Norm function: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𝒗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 :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𝑮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→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ℝ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given by</a:t>
                </a:r>
              </a:p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𝒗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𝐠</m:t>
                          </m: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≝</m:t>
                      </m:r>
                      <m:func>
                        <m:func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𝒍𝒐𝒈</m:t>
                          </m:r>
                        </m:fName>
                        <m:e>
                          <m:r>
                            <m:rPr>
                              <m:lit/>
                            </m:rP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||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𝒈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∘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𝒗</m:t>
                          </m:r>
                          <m:r>
                            <m:rPr>
                              <m:lit/>
                            </m:rPr>
                            <a:rPr lang="en-US" sz="2400" b="1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||</m:t>
                          </m:r>
                        </m:e>
                      </m:func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𝒍𝒐𝒈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sk-SK" sz="24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†</m:t>
                          </m:r>
                        </m:sup>
                      </m:sSup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sk-SK" sz="24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†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𝒈𝒗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365ED04-AB36-B647-A042-9D53F1F00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980728"/>
                <a:ext cx="8424936" cy="1063112"/>
              </a:xfrm>
              <a:prstGeom prst="rect">
                <a:avLst/>
              </a:prstGeom>
              <a:blipFill>
                <a:blip r:embed="rId3"/>
                <a:stretch>
                  <a:fillRect l="-1051" t="-2326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3D3BC06-DA02-4CAC-9129-5AB20517A1FD}"/>
                  </a:ext>
                </a:extLst>
              </p:cNvPr>
              <p:cNvSpPr txBox="1"/>
              <p:nvPr/>
            </p:nvSpPr>
            <p:spPr bwMode="auto">
              <a:xfrm>
                <a:off x="179512" y="5413106"/>
                <a:ext cx="8424936" cy="46416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Fact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𝒗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 :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𝑷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→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ℝ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is </a:t>
                </a:r>
                <a:r>
                  <a:rPr lang="en-US" sz="2400" dirty="0" err="1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geodesically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convex (g-convex)! </a:t>
                </a:r>
                <a:endParaRPr lang="en-US" sz="2400" b="1" i="1" dirty="0">
                  <a:latin typeface="Cambria Math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3D3BC06-DA02-4CAC-9129-5AB20517A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5413106"/>
                <a:ext cx="8424936" cy="464166"/>
              </a:xfrm>
              <a:prstGeom prst="rect">
                <a:avLst/>
              </a:prstGeom>
              <a:blipFill>
                <a:blip r:embed="rId4"/>
                <a:stretch>
                  <a:fillRect l="-1051" t="-7692" b="-20513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30814E4-0187-40A7-91AD-DCEE484792D3}"/>
                  </a:ext>
                </a:extLst>
              </p:cNvPr>
              <p:cNvSpPr txBox="1"/>
              <p:nvPr/>
            </p:nvSpPr>
            <p:spPr bwMode="auto">
              <a:xfrm>
                <a:off x="179512" y="2204864"/>
                <a:ext cx="8856984" cy="300761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Actually: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𝒗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 :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𝑷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→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ℝ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𝑷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(≈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++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set of positive definite (</a:t>
                </a:r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PD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) matrices.  </a:t>
                </a:r>
              </a:p>
              <a:p>
                <a:pPr marL="800100" lvl="1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Function from Riemannian manifold of </a:t>
                </a:r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PD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matrices  </a:t>
                </a:r>
              </a:p>
              <a:p>
                <a:pPr marL="800100" lvl="1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Going from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𝒈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∈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𝑮</m:t>
                    </m:r>
                  </m:oMath>
                </a14:m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along direction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𝑯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∈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𝑯𝒆𝒓𝒎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𝒏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given by </a:t>
                </a:r>
              </a:p>
              <a:p>
                <a:pPr lvl="1" algn="ctr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𝒈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↦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𝒕𝑯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𝒈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</a:p>
              <a:p>
                <a:pPr marL="1257300" lvl="2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Induce geodesics in </a:t>
                </a:r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PD 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𝒈</m:t>
                        </m:r>
                      </m:e>
                      <m:sup>
                        <m:r>
                          <a:rPr lang="sk-SK" sz="24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†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𝒈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↦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𝒈</m:t>
                        </m:r>
                      </m:e>
                      <m:sup>
                        <m:r>
                          <a:rPr lang="sk-SK" sz="24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†</m:t>
                        </m:r>
                      </m:sup>
                    </m:sSup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𝒆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𝟐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𝒕𝑯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𝒈</m:t>
                    </m:r>
                  </m:oMath>
                </a14:m>
                <a:endParaRPr lang="en-US" sz="2400" b="1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30814E4-0187-40A7-91AD-DCEE48479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2204864"/>
                <a:ext cx="8856984" cy="3007618"/>
              </a:xfrm>
              <a:prstGeom prst="rect">
                <a:avLst/>
              </a:prstGeom>
              <a:blipFill>
                <a:blip r:embed="rId5"/>
                <a:stretch>
                  <a:fillRect l="-1000" t="-1261" b="-3361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094CC79-756E-4DF2-9E72-B72FACDF61AB}"/>
              </a:ext>
            </a:extLst>
          </p:cNvPr>
          <p:cNvSpPr txBox="1"/>
          <p:nvPr/>
        </p:nvSpPr>
        <p:spPr bwMode="auto">
          <a:xfrm>
            <a:off x="179512" y="6093296"/>
            <a:ext cx="8424936" cy="464166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8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Question</a:t>
            </a: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: how well can we optimize g-convex functions? </a:t>
            </a:r>
            <a:endParaRPr lang="en-US" sz="2400" b="1" i="1" dirty="0">
              <a:latin typeface="Cambria Math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53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Geodesic convexity &amp; smoothness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 bwMode="auto">
              <a:xfrm>
                <a:off x="251520" y="1095127"/>
                <a:ext cx="8784976" cy="225337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Convexity: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𝒇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 :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ℝ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→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ℝ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  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is </a:t>
                </a:r>
                <a:r>
                  <a:rPr lang="en-US" sz="2400" i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convex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if </a:t>
                </a:r>
                <a:endParaRPr lang="en-US" sz="2400" b="0" i="0" dirty="0">
                  <a:latin typeface="Cambria Math" panose="02040503050406030204" pitchFamily="18" charset="0"/>
                  <a:ea typeface="Calibri" pitchFamily="34" charset="0"/>
                  <a:cs typeface="Times New Roman" pitchFamily="18" charset="0"/>
                </a:endParaRP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𝒙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≥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𝟎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, for all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𝒙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∈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ℝ</m:t>
                    </m:r>
                  </m:oMath>
                </a14:m>
                <a:endParaRPr lang="en-US" sz="2400" b="1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 :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ℝ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convex if convex along each line.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0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𝒇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: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𝑷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→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ℝ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g-convex if convex along each geodesic.</a:t>
                </a:r>
              </a:p>
              <a:p>
                <a:pPr algn="ctr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𝝏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𝒕</m:t>
                        </m:r>
                      </m:sub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𝟐</m:t>
                        </m:r>
                      </m:sup>
                    </m:sSubSup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𝜸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𝒕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)</m:t>
                        </m:r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≥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𝟎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, for all geodesics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𝜸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𝒕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𝒕𝑯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𝒈</m:t>
                    </m:r>
                  </m:oMath>
                </a14:m>
                <a:endParaRPr lang="en-US" sz="24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1095127"/>
                <a:ext cx="8784976" cy="2253374"/>
              </a:xfrm>
              <a:prstGeom prst="rect">
                <a:avLst/>
              </a:prstGeom>
              <a:blipFill>
                <a:blip r:embed="rId3"/>
                <a:stretch>
                  <a:fillRect l="-970" t="-1887" b="-4313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ED0BC74E-9699-4625-94B8-7F01273A9991}"/>
              </a:ext>
            </a:extLst>
          </p:cNvPr>
          <p:cNvSpPr txBox="1"/>
          <p:nvPr/>
        </p:nvSpPr>
        <p:spPr bwMode="auto">
          <a:xfrm>
            <a:off x="323528" y="6279703"/>
            <a:ext cx="8064896" cy="46166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solidFill>
                  <a:srgbClr val="8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Question: </a:t>
            </a: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Can we efficiently optimize g-smooth functions?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D1A62B-1BC3-4FC5-8A94-3C721F32B720}"/>
                  </a:ext>
                </a:extLst>
              </p:cNvPr>
              <p:cNvSpPr txBox="1"/>
              <p:nvPr/>
            </p:nvSpPr>
            <p:spPr bwMode="auto">
              <a:xfrm>
                <a:off x="251520" y="3645024"/>
                <a:ext cx="8784976" cy="19295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Smoothness: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𝒇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 :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𝒏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→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ℝ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  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𝑳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-smooth if </a:t>
                </a:r>
                <a:endParaRPr lang="en-US" sz="2400" b="0" i="0" dirty="0">
                  <a:latin typeface="Cambria Math" panose="02040503050406030204" pitchFamily="18" charset="0"/>
                  <a:ea typeface="Calibri" pitchFamily="34" charset="0"/>
                  <a:cs typeface="Times New Roman" pitchFamily="18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≼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𝛁</m:t>
                          </m:r>
                        </m:e>
                        <m:sup>
                          <m:r>
                            <a:rPr lang="en-US" sz="2400" b="1" i="0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≼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𝑳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⋅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𝑰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0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𝒇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 :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𝑷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→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ℝ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 is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𝑳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-smooth if smooth along each geodesic.</a:t>
                </a:r>
              </a:p>
              <a:p>
                <a:pPr algn="ctr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𝝏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𝒕</m:t>
                            </m:r>
                          </m:sub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𝟐</m:t>
                            </m:r>
                          </m:sup>
                        </m:sSubSup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𝜸</m:t>
                            </m:r>
                            <m:d>
                              <m:d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m:t>𝒕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≤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𝑳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⋅</m:t>
                    </m:r>
                    <m:r>
                      <m:rPr>
                        <m:lit/>
                      </m:rP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||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𝑯</m:t>
                    </m:r>
                    <m:r>
                      <m:rPr>
                        <m:lit/>
                      </m:rP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|</m:t>
                    </m:r>
                    <m:sSubSup>
                      <m:sSub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m:rPr>
                            <m:lit/>
                          </m:r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|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𝑭</m:t>
                        </m:r>
                      </m:sub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, for all geodesics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𝜸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𝒕</m:t>
                        </m:r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𝒕𝑯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𝒈</m:t>
                    </m:r>
                  </m:oMath>
                </a14:m>
                <a:endParaRPr lang="en-US" sz="24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D1A62B-1BC3-4FC5-8A94-3C721F32B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3645024"/>
                <a:ext cx="8784976" cy="1929503"/>
              </a:xfrm>
              <a:prstGeom prst="rect">
                <a:avLst/>
              </a:prstGeom>
              <a:blipFill>
                <a:blip r:embed="rId4"/>
                <a:stretch>
                  <a:fillRect l="-970" t="-2201" b="-5346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1B2C11E-40D7-4202-A771-EDB131FB18B2}"/>
              </a:ext>
            </a:extLst>
          </p:cNvPr>
          <p:cNvSpPr txBox="1"/>
          <p:nvPr/>
        </p:nvSpPr>
        <p:spPr bwMode="auto">
          <a:xfrm>
            <a:off x="323528" y="5703639"/>
            <a:ext cx="3672408" cy="46166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Log-norm is smooth!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06B335E-8D18-4822-A7D4-77B717AB7414}"/>
              </a:ext>
            </a:extLst>
          </p:cNvPr>
          <p:cNvGrpSpPr/>
          <p:nvPr/>
        </p:nvGrpSpPr>
        <p:grpSpPr>
          <a:xfrm>
            <a:off x="6300193" y="5517231"/>
            <a:ext cx="2736303" cy="864096"/>
            <a:chOff x="5919807" y="5499540"/>
            <a:chExt cx="3044681" cy="134558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9930A27-9366-49E8-8602-CF5F418C8878}"/>
                </a:ext>
              </a:extLst>
            </p:cNvPr>
            <p:cNvGrpSpPr/>
            <p:nvPr/>
          </p:nvGrpSpPr>
          <p:grpSpPr>
            <a:xfrm>
              <a:off x="6732240" y="5499540"/>
              <a:ext cx="2232248" cy="1345586"/>
              <a:chOff x="5580112" y="5035742"/>
              <a:chExt cx="2736304" cy="1345586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BF93CCEF-44EC-4359-84CB-243D8C59C0AC}"/>
                  </a:ext>
                </a:extLst>
              </p:cNvPr>
              <p:cNvSpPr/>
              <p:nvPr/>
            </p:nvSpPr>
            <p:spPr>
              <a:xfrm>
                <a:off x="5580112" y="5085184"/>
                <a:ext cx="2736304" cy="1296144"/>
              </a:xfrm>
              <a:prstGeom prst="ellipse">
                <a:avLst/>
              </a:prstGeom>
              <a:solidFill>
                <a:schemeClr val="accent6">
                  <a:lumMod val="75000"/>
                  <a:alpha val="7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A42A5D8-8D7F-4C0B-912D-7088BB787C22}"/>
                  </a:ext>
                </a:extLst>
              </p:cNvPr>
              <p:cNvSpPr txBox="1"/>
              <p:nvPr/>
            </p:nvSpPr>
            <p:spPr bwMode="auto">
              <a:xfrm>
                <a:off x="5788721" y="5035742"/>
                <a:ext cx="2386608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1</a:t>
                </a:r>
                <a:r>
                  <a:rPr lang="en-US" sz="2400" b="1" baseline="300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st</a:t>
                </a:r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order algorithms</a:t>
                </a:r>
                <a:endParaRPr lang="en-US" sz="24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4532D0A-19F2-4AB1-9CA9-67C805B08EEE}"/>
                </a:ext>
              </a:extLst>
            </p:cNvPr>
            <p:cNvCxnSpPr>
              <a:cxnSpLocks/>
              <a:stCxn id="13" idx="2"/>
            </p:cNvCxnSpPr>
            <p:nvPr/>
          </p:nvCxnSpPr>
          <p:spPr>
            <a:xfrm flipH="1">
              <a:off x="5919807" y="6197054"/>
              <a:ext cx="812433" cy="64807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6242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bldLvl="2" animBg="1"/>
      <p:bldP spid="10" grpId="0" animBg="1"/>
      <p:bldP spid="6" grpId="0" uiExpand="1" build="allAtOnce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Self Concordance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 bwMode="auto">
              <a:xfrm>
                <a:off x="179512" y="994029"/>
                <a:ext cx="8784976" cy="185890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Self concordance: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𝒇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 :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ℝ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→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ℝ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  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𝑹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-self concordant if </a:t>
                </a:r>
                <a:endParaRPr lang="en-US" sz="2400" b="0" i="0" dirty="0">
                  <a:latin typeface="Cambria Math" panose="02040503050406030204" pitchFamily="18" charset="0"/>
                  <a:ea typeface="Calibri" pitchFamily="34" charset="0"/>
                  <a:cs typeface="Times New Roman" pitchFamily="18" charset="0"/>
                </a:endParaRP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|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′′′</m:t>
                        </m:r>
                      </m:sup>
                    </m:sSup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𝒙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|≤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𝑹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m:t>𝒇</m:t>
                                </m:r>
                              </m:e>
                              <m:sup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m:t>′′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𝟑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/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𝑓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 :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𝒏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→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ℝ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self concordant if self concordant along each line.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0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𝒇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 :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𝑷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→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ℝ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g-self concordant if self concordant along each geodesic.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994029"/>
                <a:ext cx="8784976" cy="1858907"/>
              </a:xfrm>
              <a:prstGeom prst="rect">
                <a:avLst/>
              </a:prstGeom>
              <a:blipFill>
                <a:blip r:embed="rId3"/>
                <a:stretch>
                  <a:fillRect l="-1009" t="-2013" b="-4698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 bwMode="auto">
          <a:xfrm>
            <a:off x="179512" y="5487615"/>
            <a:ext cx="7992888" cy="46166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Unfortunately, log-norm is </a:t>
            </a:r>
            <a:r>
              <a:rPr lang="en-US" sz="2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NOT </a:t>
            </a: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self-concordant.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0BC74E-9699-4625-94B8-7F01273A9991}"/>
              </a:ext>
            </a:extLst>
          </p:cNvPr>
          <p:cNvSpPr txBox="1"/>
          <p:nvPr/>
        </p:nvSpPr>
        <p:spPr bwMode="auto">
          <a:xfrm>
            <a:off x="179512" y="6237312"/>
            <a:ext cx="8568952" cy="46166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solidFill>
                  <a:srgbClr val="8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Q: </a:t>
            </a: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Can we relax self concordance condition and still optimize well?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D1A62B-1BC3-4FC5-8A94-3C721F32B720}"/>
              </a:ext>
            </a:extLst>
          </p:cNvPr>
          <p:cNvSpPr txBox="1"/>
          <p:nvPr/>
        </p:nvSpPr>
        <p:spPr bwMode="auto">
          <a:xfrm>
            <a:off x="182818" y="4614227"/>
            <a:ext cx="6189383" cy="830997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8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Obs</a:t>
            </a:r>
            <a:r>
              <a:rPr lang="en-US" sz="2400" b="1" dirty="0">
                <a:solidFill>
                  <a:srgbClr val="8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self concordance is scale invariant. 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Great for Newton’s method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0A4F4EA-30E8-4E2A-9317-D294A7F50141}"/>
              </a:ext>
            </a:extLst>
          </p:cNvPr>
          <p:cNvGrpSpPr/>
          <p:nvPr/>
        </p:nvGrpSpPr>
        <p:grpSpPr>
          <a:xfrm>
            <a:off x="6372201" y="4359243"/>
            <a:ext cx="2736303" cy="1734054"/>
            <a:chOff x="5919807" y="5548982"/>
            <a:chExt cx="3044681" cy="129614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2481646-C8C6-4BFA-B4EB-ED1AB57A1A90}"/>
                </a:ext>
              </a:extLst>
            </p:cNvPr>
            <p:cNvGrpSpPr/>
            <p:nvPr/>
          </p:nvGrpSpPr>
          <p:grpSpPr>
            <a:xfrm>
              <a:off x="6732240" y="5548982"/>
              <a:ext cx="2232248" cy="1296144"/>
              <a:chOff x="5580112" y="5085184"/>
              <a:chExt cx="2736304" cy="1296144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7CC2FA26-C8C8-433F-9812-9738E188BC81}"/>
                  </a:ext>
                </a:extLst>
              </p:cNvPr>
              <p:cNvSpPr/>
              <p:nvPr/>
            </p:nvSpPr>
            <p:spPr>
              <a:xfrm>
                <a:off x="5580112" y="5085184"/>
                <a:ext cx="2736304" cy="1296144"/>
              </a:xfrm>
              <a:prstGeom prst="ellipse">
                <a:avLst/>
              </a:prstGeom>
              <a:solidFill>
                <a:schemeClr val="accent6">
                  <a:lumMod val="75000"/>
                  <a:alpha val="7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C876ABB-1E7D-4C3D-BF99-6733B5FB16BC}"/>
                  </a:ext>
                </a:extLst>
              </p:cNvPr>
              <p:cNvSpPr txBox="1"/>
              <p:nvPr/>
            </p:nvSpPr>
            <p:spPr bwMode="auto">
              <a:xfrm>
                <a:off x="5788720" y="5322653"/>
                <a:ext cx="2386608" cy="897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Trust region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2</a:t>
                </a:r>
                <a:r>
                  <a:rPr lang="en-US" sz="2400" b="1" baseline="300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nd</a:t>
                </a:r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order methods</a:t>
                </a:r>
                <a:endParaRPr lang="en-US" sz="24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C95B6E49-BDC9-44CA-8F2C-F2F80734C4D7}"/>
                </a:ext>
              </a:extLst>
            </p:cNvPr>
            <p:cNvCxnSpPr>
              <a:cxnSpLocks/>
              <a:stCxn id="13" idx="2"/>
            </p:cNvCxnSpPr>
            <p:nvPr/>
          </p:nvCxnSpPr>
          <p:spPr>
            <a:xfrm flipH="1">
              <a:off x="5919807" y="6197054"/>
              <a:ext cx="812433" cy="64807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FED12D1-70B2-3144-BB7E-9936470A3E74}"/>
                  </a:ext>
                </a:extLst>
              </p:cNvPr>
              <p:cNvSpPr txBox="1"/>
              <p:nvPr/>
            </p:nvSpPr>
            <p:spPr bwMode="auto">
              <a:xfrm>
                <a:off x="179512" y="2996952"/>
                <a:ext cx="8784976" cy="15114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Examples: </a:t>
                </a:r>
                <a:endParaRPr lang="en-US" sz="2400" b="1" i="1" dirty="0">
                  <a:latin typeface="Cambria Math" panose="02040503050406030204" pitchFamily="18" charset="0"/>
                  <a:ea typeface="Calibri" pitchFamily="34" charset="0"/>
                  <a:cs typeface="Times New Roman" pitchFamily="18" charset="0"/>
                </a:endParaRPr>
              </a:p>
              <a:p>
                <a:pPr marL="800100" lvl="1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𝒇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 :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ℝ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→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ℝ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st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𝒇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𝒙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=−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𝒍𝒐𝒈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𝒙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1000" b="1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marL="800100" lvl="1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𝒇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 :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𝑷𝑺𝑫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→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ℝ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st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𝑿</m:t>
                        </m:r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=− 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𝒍𝒐𝒈𝒅𝒆𝒕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𝑿</m:t>
                        </m:r>
                      </m:e>
                    </m:d>
                  </m:oMath>
                </a14:m>
                <a:r>
                  <a:rPr lang="en-US" sz="10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on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𝑿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≻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𝟎</m:t>
                    </m:r>
                  </m:oMath>
                </a14:m>
                <a:endParaRPr lang="en-US" sz="2400" b="1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FED12D1-70B2-3144-BB7E-9936470A3E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2996952"/>
                <a:ext cx="8784976" cy="1511439"/>
              </a:xfrm>
              <a:prstGeom prst="rect">
                <a:avLst/>
              </a:prstGeom>
              <a:blipFill>
                <a:blip r:embed="rId4"/>
                <a:stretch>
                  <a:fillRect l="-1010" t="-2500" b="-75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C2F6885-BBAC-344E-A0BC-B8EE37447A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052735"/>
            <a:ext cx="9144000" cy="564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24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allAtOnce" animBg="1"/>
      <p:bldP spid="39" grpId="0" animBg="1"/>
      <p:bldP spid="10" grpId="0" animBg="1"/>
      <p:bldP spid="6" grpId="0" animBg="1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F3C55C5-2C03-D240-BB6D-C1012D829168}"/>
                  </a:ext>
                </a:extLst>
              </p:cNvPr>
              <p:cNvSpPr txBox="1"/>
              <p:nvPr/>
            </p:nvSpPr>
            <p:spPr bwMode="auto">
              <a:xfrm>
                <a:off x="107504" y="3212976"/>
                <a:ext cx="8784976" cy="152125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Examples: 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</a:p>
              <a:p>
                <a:pPr marL="800100" lvl="1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𝒇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𝒕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𝑹𝒕</m:t>
                        </m:r>
                      </m:sup>
                    </m:sSup>
                  </m:oMath>
                </a14:m>
                <a:endParaRPr lang="en-US" sz="10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marL="800100" lvl="1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𝒗</m:t>
                        </m:r>
                      </m:sub>
                    </m:sSub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𝒈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𝒍𝒐𝒈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⟨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𝒈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∘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𝒗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𝒈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∘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𝒗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 ⟩ 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F3C55C5-2C03-D240-BB6D-C1012D8291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3212976"/>
                <a:ext cx="8784976" cy="1521250"/>
              </a:xfrm>
              <a:prstGeom prst="rect">
                <a:avLst/>
              </a:prstGeom>
              <a:blipFill>
                <a:blip r:embed="rId3"/>
                <a:stretch>
                  <a:fillRect l="-1009" t="-2459" b="-4918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Self Robustness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0BC74E-9699-4625-94B8-7F01273A9991}"/>
              </a:ext>
            </a:extLst>
          </p:cNvPr>
          <p:cNvSpPr txBox="1"/>
          <p:nvPr/>
        </p:nvSpPr>
        <p:spPr bwMode="auto">
          <a:xfrm>
            <a:off x="107504" y="5373216"/>
            <a:ext cx="8064896" cy="46166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solidFill>
                  <a:srgbClr val="8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Question: </a:t>
            </a: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Can we efficiently optimize g-self robust functions?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D1A62B-1BC3-4FC5-8A94-3C721F32B720}"/>
                  </a:ext>
                </a:extLst>
              </p:cNvPr>
              <p:cNvSpPr txBox="1"/>
              <p:nvPr/>
            </p:nvSpPr>
            <p:spPr bwMode="auto">
              <a:xfrm>
                <a:off x="107504" y="968963"/>
                <a:ext cx="8784976" cy="217200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Self robustness: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𝒇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 :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ℝ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→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ℝ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  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is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𝑹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-self robust if </a:t>
                </a:r>
                <a:endParaRPr lang="en-US" sz="2400" dirty="0">
                  <a:latin typeface="Cambria Math" panose="02040503050406030204" pitchFamily="18" charset="0"/>
                  <a:ea typeface="Calibri" pitchFamily="34" charset="0"/>
                  <a:cs typeface="Times New Roman" pitchFamily="18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|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′′′</m:t>
                          </m:r>
                        </m:sup>
                      </m:sSup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2400" b="1" i="1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|≤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𝑹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⋅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𝒇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 :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𝒏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→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ℝ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self robust if self robust along each line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0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𝒇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 :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𝑷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→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ℝ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g-self robust if self robust along each geodesic.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𝝏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𝒕</m:t>
                            </m:r>
                          </m:sub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𝟑</m:t>
                            </m:r>
                          </m:sup>
                        </m:sSubSup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𝜸</m:t>
                            </m:r>
                            <m:d>
                              <m:d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m:t>𝒕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≤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𝑹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⋅</m:t>
                    </m:r>
                    <m:r>
                      <m:rPr>
                        <m:lit/>
                      </m:rP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||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𝑯</m:t>
                    </m:r>
                    <m:r>
                      <m:rPr>
                        <m:lit/>
                      </m:rP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|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|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𝑭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⋅</m:t>
                    </m:r>
                    <m:sSubSup>
                      <m:sSubSup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𝝏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𝒕</m:t>
                        </m:r>
                      </m:sub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𝟐</m:t>
                        </m:r>
                      </m:sup>
                    </m:sSubSup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𝜸</m:t>
                        </m:r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𝒕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, for all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𝜸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𝒕</m:t>
                        </m:r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𝒕𝑯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𝒈</m:t>
                    </m:r>
                  </m:oMath>
                </a14:m>
                <a:endParaRPr lang="en-US" sz="24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D1A62B-1BC3-4FC5-8A94-3C721F32B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968963"/>
                <a:ext cx="8784976" cy="2172005"/>
              </a:xfrm>
              <a:prstGeom prst="rect">
                <a:avLst/>
              </a:prstGeom>
              <a:blipFill>
                <a:blip r:embed="rId4"/>
                <a:stretch>
                  <a:fillRect l="-1009" t="-1734" b="-2312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1B2C11E-40D7-4202-A771-EDB131FB18B2}"/>
              </a:ext>
            </a:extLst>
          </p:cNvPr>
          <p:cNvSpPr txBox="1"/>
          <p:nvPr/>
        </p:nvSpPr>
        <p:spPr bwMode="auto">
          <a:xfrm>
            <a:off x="107504" y="4797152"/>
            <a:ext cx="3888432" cy="46166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Log-norm is self-robust!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0A4F4EA-30E8-4E2A-9317-D294A7F50141}"/>
              </a:ext>
            </a:extLst>
          </p:cNvPr>
          <p:cNvGrpSpPr/>
          <p:nvPr/>
        </p:nvGrpSpPr>
        <p:grpSpPr>
          <a:xfrm>
            <a:off x="6372201" y="4509120"/>
            <a:ext cx="2736303" cy="864096"/>
            <a:chOff x="5919807" y="5499540"/>
            <a:chExt cx="3044681" cy="134558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2481646-C8C6-4BFA-B4EB-ED1AB57A1A90}"/>
                </a:ext>
              </a:extLst>
            </p:cNvPr>
            <p:cNvGrpSpPr/>
            <p:nvPr/>
          </p:nvGrpSpPr>
          <p:grpSpPr>
            <a:xfrm>
              <a:off x="6732240" y="5499540"/>
              <a:ext cx="2232248" cy="1345586"/>
              <a:chOff x="5580112" y="5035742"/>
              <a:chExt cx="2736304" cy="1345586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7CC2FA26-C8C8-433F-9812-9738E188BC81}"/>
                  </a:ext>
                </a:extLst>
              </p:cNvPr>
              <p:cNvSpPr/>
              <p:nvPr/>
            </p:nvSpPr>
            <p:spPr>
              <a:xfrm>
                <a:off x="5580112" y="5085184"/>
                <a:ext cx="2736304" cy="1296144"/>
              </a:xfrm>
              <a:prstGeom prst="ellipse">
                <a:avLst/>
              </a:prstGeom>
              <a:solidFill>
                <a:schemeClr val="accent6">
                  <a:lumMod val="75000"/>
                  <a:alpha val="7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C876ABB-1E7D-4C3D-BF99-6733B5FB16BC}"/>
                  </a:ext>
                </a:extLst>
              </p:cNvPr>
              <p:cNvSpPr txBox="1"/>
              <p:nvPr/>
            </p:nvSpPr>
            <p:spPr bwMode="auto">
              <a:xfrm>
                <a:off x="5788720" y="5035742"/>
                <a:ext cx="2386608" cy="12940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2</a:t>
                </a:r>
                <a:r>
                  <a:rPr lang="en-US" sz="2400" b="1" baseline="300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nd</a:t>
                </a:r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order methods</a:t>
                </a:r>
                <a:endParaRPr lang="en-US" sz="24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C95B6E49-BDC9-44CA-8F2C-F2F80734C4D7}"/>
                </a:ext>
              </a:extLst>
            </p:cNvPr>
            <p:cNvCxnSpPr>
              <a:cxnSpLocks/>
              <a:stCxn id="13" idx="2"/>
            </p:cNvCxnSpPr>
            <p:nvPr/>
          </p:nvCxnSpPr>
          <p:spPr>
            <a:xfrm flipH="1">
              <a:off x="5919807" y="6197054"/>
              <a:ext cx="812433" cy="64807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6B87170-A486-4C42-B5B2-463475DD21F7}"/>
              </a:ext>
            </a:extLst>
          </p:cNvPr>
          <p:cNvGrpSpPr/>
          <p:nvPr/>
        </p:nvGrpSpPr>
        <p:grpSpPr>
          <a:xfrm>
            <a:off x="6998690" y="980728"/>
            <a:ext cx="1749773" cy="1296144"/>
            <a:chOff x="5580112" y="4725144"/>
            <a:chExt cx="2736304" cy="1656184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BB0B918-5E3C-482E-A63E-F28AA5EFD87B}"/>
                </a:ext>
              </a:extLst>
            </p:cNvPr>
            <p:cNvSpPr/>
            <p:nvPr/>
          </p:nvSpPr>
          <p:spPr>
            <a:xfrm>
              <a:off x="5580112" y="4725144"/>
              <a:ext cx="2736304" cy="1656184"/>
            </a:xfrm>
            <a:prstGeom prst="ellipse">
              <a:avLst/>
            </a:prstGeom>
            <a:solidFill>
              <a:srgbClr val="FFFF00">
                <a:alpha val="6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4D3541-F821-4C51-B7B3-D3C5630D551A}"/>
                </a:ext>
              </a:extLst>
            </p:cNvPr>
            <p:cNvSpPr txBox="1"/>
            <p:nvPr/>
          </p:nvSpPr>
          <p:spPr bwMode="auto">
            <a:xfrm>
              <a:off x="5839075" y="5001175"/>
              <a:ext cx="2170583" cy="98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locally quadratic</a:t>
              </a:r>
              <a:endParaRPr lang="en-US" sz="2200" dirty="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9721A17-20E5-B940-8BFF-4F3C1815F534}"/>
              </a:ext>
            </a:extLst>
          </p:cNvPr>
          <p:cNvSpPr txBox="1"/>
          <p:nvPr/>
        </p:nvSpPr>
        <p:spPr bwMode="auto">
          <a:xfrm>
            <a:off x="107504" y="5949280"/>
            <a:ext cx="8648161" cy="830997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Generalize robustness from matrix &amp; operator scaling </a:t>
            </a:r>
            <a:r>
              <a:rPr lang="en-US" sz="2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[ALOW’17, CMTV’17, AGLOW’18]</a:t>
            </a: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013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0" grpId="0" animBg="1"/>
      <p:bldP spid="6" grpId="0" uiExpand="1" build="p" animBg="1"/>
      <p:bldP spid="7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7449014" cy="838200"/>
          </a:xfrm>
        </p:spPr>
        <p:txBody>
          <a:bodyPr>
            <a:normAutofit/>
          </a:bodyPr>
          <a:lstStyle/>
          <a:p>
            <a:r>
              <a:rPr lang="en-US" b="1" dirty="0"/>
              <a:t>NC First order scaling algorithm [BFGOWW’19]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 bwMode="auto">
              <a:xfrm>
                <a:off x="179512" y="953239"/>
                <a:ext cx="8784976" cy="109491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2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Input: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 </m:t>
                    </m:r>
                    <m:r>
                      <a:rPr lang="en-US" sz="22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𝒇</m:t>
                    </m:r>
                    <m:r>
                      <a:rPr lang="en-US" sz="22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 :</m:t>
                    </m:r>
                    <m:r>
                      <a:rPr lang="en-US" sz="22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𝑷</m:t>
                    </m:r>
                    <m:r>
                      <a:rPr lang="en-US" sz="22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→</m:t>
                    </m:r>
                    <m:r>
                      <a:rPr lang="en-US" sz="22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ℝ</m:t>
                    </m:r>
                  </m:oMath>
                </a14:m>
                <a:r>
                  <a:rPr lang="en-US" sz="22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𝑳</m:t>
                    </m:r>
                  </m:oMath>
                </a14:m>
                <a:r>
                  <a:rPr lang="en-US" sz="22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-smooth, </a:t>
                </a:r>
                <a14:m>
                  <m:oMath xmlns:m="http://schemas.openxmlformats.org/officeDocument/2006/math">
                    <m:r>
                      <a:rPr lang="en-US" sz="2200" b="0" i="0" dirty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 </m:t>
                    </m:r>
                    <m:r>
                      <a:rPr lang="en-US" sz="2200" b="1" i="1" dirty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𝝐</m:t>
                    </m:r>
                    <m:r>
                      <a:rPr lang="en-US" sz="2200" b="1" i="1" dirty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&gt;</m:t>
                    </m:r>
                    <m:r>
                      <a:rPr lang="en-US" sz="2200" b="1" i="1" dirty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𝟎</m:t>
                    </m:r>
                    <m:r>
                      <a:rPr lang="en-US" sz="2200" b="1" i="1" dirty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</m:t>
                    </m:r>
                  </m:oMath>
                </a14:m>
                <a:r>
                  <a:rPr lang="en-US" sz="22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access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200" b="1" i="0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𝛁</m:t>
                        </m:r>
                      </m:e>
                      <m:sub>
                        <m:r>
                          <a:rPr lang="en-US" sz="2200" b="1" i="0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𝐆</m:t>
                        </m:r>
                      </m:sub>
                    </m:sSub>
                    <m:r>
                      <a:rPr lang="en-US" sz="22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2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𝒇</m:t>
                    </m:r>
                    <m:r>
                      <a:rPr lang="en-US" sz="22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,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𝒈</m:t>
                        </m:r>
                      </m:e>
                      <m:sub>
                        <m:r>
                          <a:rPr lang="en-US" sz="22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𝝐</m:t>
                        </m:r>
                      </m:sub>
                    </m:sSub>
                    <m:r>
                      <a:rPr lang="en-US" sz="22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∈</m:t>
                    </m:r>
                    <m:r>
                      <a:rPr lang="en-US" sz="22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𝑷</m:t>
                    </m:r>
                  </m:oMath>
                </a14:m>
                <a:r>
                  <a:rPr lang="en-US" sz="22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s.t.</a:t>
                </a:r>
                <a:endParaRPr lang="en-US" sz="22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lit/>
                            </m:rPr>
                            <a:rPr lang="en-US" sz="2400" b="1" i="0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||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𝛁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𝐆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𝒈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𝝐</m:t>
                              </m:r>
                            </m:sub>
                          </m:sSub>
                        </m:e>
                      </m:d>
                      <m:r>
                        <m:rPr>
                          <m:lit/>
                        </m:rP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|</m:t>
                      </m:r>
                      <m:sSubSup>
                        <m:sSub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m:rPr>
                              <m:lit/>
                            </m:rP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𝑭</m:t>
                          </m:r>
                        </m:sub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sz="2400" b="1" i="1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≤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𝝐</m:t>
                      </m:r>
                    </m:oMath>
                  </m:oMathPara>
                </a14:m>
                <a:endParaRPr lang="en-US" sz="2400" b="1" i="1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5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953239"/>
                <a:ext cx="8784976" cy="1094915"/>
              </a:xfrm>
              <a:prstGeom prst="rect">
                <a:avLst/>
              </a:prstGeom>
              <a:blipFill>
                <a:blip r:embed="rId3"/>
                <a:stretch>
                  <a:fillRect l="-831" t="-2747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4F420D3-0995-45A9-985A-ABABF488514C}"/>
                  </a:ext>
                </a:extLst>
              </p:cNvPr>
              <p:cNvSpPr txBox="1"/>
              <p:nvPr/>
            </p:nvSpPr>
            <p:spPr>
              <a:xfrm>
                <a:off x="251520" y="2084039"/>
                <a:ext cx="8639874" cy="285712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Algorithm</a:t>
                </a:r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00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Start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𝒎𝒊𝒏</m:t>
                            </m:r>
                          </m:sub>
                        </m:sSub>
                      </m:e>
                    </m:d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𝜺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400" dirty="0"/>
              </a:p>
              <a:p>
                <a:pPr marL="742950" lvl="1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𝒆𝒙𝒑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𝜼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𝛁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𝑮</m:t>
                            </m:r>
                          </m:sub>
                        </m:sSub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sub>
                            </m:sSub>
                          </m:e>
                        </m:d>
                      </m:e>
                    </m:d>
                    <m:sSub>
                      <m:sSub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Return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∈{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 which minimizes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sz="2400" b="1" i="0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𝛁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e>
                    </m:d>
                    <m:r>
                      <m:rPr>
                        <m:lit/>
                      </m:rPr>
                      <a:rPr lang="en-US" sz="2400" b="1" i="1" smtClean="0">
                        <a:latin typeface="Cambria Math" panose="02040503050406030204" pitchFamily="18" charset="0"/>
                      </a:rPr>
                      <m:t>|</m:t>
                    </m:r>
                    <m:sSubSup>
                      <m:sSub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lit/>
                          </m:rPr>
                          <a:rPr lang="en-US" sz="2400" b="1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sub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4F420D3-0995-45A9-985A-ABABF48851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084039"/>
                <a:ext cx="8639874" cy="2857129"/>
              </a:xfrm>
              <a:prstGeom prst="rect">
                <a:avLst/>
              </a:prstGeom>
              <a:blipFill>
                <a:blip r:embed="rId4"/>
                <a:stretch>
                  <a:fillRect l="-773" t="-1266" b="-4008"/>
                </a:stretch>
              </a:blipFill>
              <a:ln w="28575">
                <a:solidFill>
                  <a:schemeClr val="tx1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4068AA-C81C-4144-B798-F09736EAF5B9}"/>
                  </a:ext>
                </a:extLst>
              </p:cNvPr>
              <p:cNvSpPr txBox="1"/>
              <p:nvPr/>
            </p:nvSpPr>
            <p:spPr bwMode="auto">
              <a:xfrm>
                <a:off x="179512" y="5229200"/>
                <a:ext cx="8568952" cy="138499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342900" indent="-3429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How smooth (i.e. what </a:t>
                </a:r>
                <a14:m>
                  <m:oMath xmlns:m="http://schemas.openxmlformats.org/officeDocument/2006/math">
                    <m:r>
                      <a:rPr lang="en-US" sz="2200" b="1" i="1" dirty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𝑳</m:t>
                    </m:r>
                  </m:oMath>
                </a14:m>
                <a:r>
                  <a:rPr lang="en-US" sz="22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) are our scaling problems (i.e. log norm)? </a:t>
                </a:r>
              </a:p>
              <a:p>
                <a:pPr marL="342900" indent="-3429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What is the bound for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𝑳</m:t>
                    </m:r>
                  </m:oMath>
                </a14:m>
                <a:r>
                  <a:rPr lang="en-US" sz="22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in Left-Right action?</a:t>
                </a:r>
              </a:p>
              <a:p>
                <a:pPr marL="800100" lvl="1" indent="-3429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000" b="1" dirty="0">
                    <a:solidFill>
                      <a:schemeClr val="accent2">
                        <a:lumMod val="75000"/>
                      </a:schemeClr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[AGLOW’18]</a:t>
                </a:r>
                <a:r>
                  <a:rPr lang="en-US" sz="20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bound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𝑳</m:t>
                    </m:r>
                    <m:r>
                      <a:rPr lang="en-US" sz="20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≤</m:t>
                    </m:r>
                    <m:r>
                      <a:rPr lang="en-US" sz="20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𝟐</m:t>
                    </m:r>
                  </m:oMath>
                </a14:m>
                <a:endParaRPr lang="en-US" sz="2000" b="1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marL="342900" indent="-3429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What is the bound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𝒎𝒊𝒏</m:t>
                        </m:r>
                      </m:sub>
                    </m:sSub>
                  </m:oMath>
                </a14:m>
                <a:r>
                  <a:rPr lang="en-US" sz="20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(i.e. log capacity)? </a:t>
                </a:r>
                <a:r>
                  <a:rPr lang="en-US" sz="2000" b="1" dirty="0">
                    <a:solidFill>
                      <a:schemeClr val="accent2">
                        <a:lumMod val="75000"/>
                      </a:schemeClr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[GGOW’15]</a:t>
                </a:r>
                <a:r>
                  <a:rPr lang="en-US" sz="20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bound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≤</m:t>
                    </m:r>
                    <m:r>
                      <a:rPr lang="en-US" sz="20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𝒑𝒐𝒍𝒚</m:t>
                    </m:r>
                    <m:r>
                      <a:rPr lang="en-US" sz="20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0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𝒏</m:t>
                    </m:r>
                    <m:r>
                      <a:rPr lang="en-US" sz="20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000" b="1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4068AA-C81C-4144-B798-F09736EAF5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5229200"/>
                <a:ext cx="8568952" cy="1384995"/>
              </a:xfrm>
              <a:prstGeom prst="rect">
                <a:avLst/>
              </a:prstGeom>
              <a:blipFill>
                <a:blip r:embed="rId5"/>
                <a:stretch>
                  <a:fillRect l="-739" t="-2703" b="-5405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549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Smoothness and robustness of group action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 bwMode="auto">
              <a:xfrm>
                <a:off x="179512" y="1404213"/>
                <a:ext cx="8856984" cy="188077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Setup:</a:t>
                </a:r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 Group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𝑮</m:t>
                    </m:r>
                  </m:oMath>
                </a14:m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acting linearly on vector space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𝑽</m:t>
                    </m:r>
                  </m:oMath>
                </a14:m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. Given by representation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𝝅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 :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𝑮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→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𝑮𝑳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𝑽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.  </a:t>
                </a:r>
              </a:p>
              <a:p>
                <a:pPr marL="800100" lvl="1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Set of weights of this action: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𝛀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𝝅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4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marL="800100" lvl="1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Weights: eigenvalues of the </a:t>
                </a:r>
                <a:r>
                  <a:rPr lang="en-US" sz="2400" dirty="0" err="1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max’l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comm. action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𝑻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⊆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𝑮</m:t>
                    </m:r>
                  </m:oMath>
                </a14:m>
                <a:endParaRPr lang="en-US" sz="24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1404213"/>
                <a:ext cx="8856984" cy="1880771"/>
              </a:xfrm>
              <a:prstGeom prst="rect">
                <a:avLst/>
              </a:prstGeom>
              <a:blipFill>
                <a:blip r:embed="rId3"/>
                <a:stretch>
                  <a:fillRect l="-1000" t="-2000" b="-4667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8B73368-25A3-44DF-9E87-045804E7D017}"/>
                  </a:ext>
                </a:extLst>
              </p:cNvPr>
              <p:cNvSpPr txBox="1"/>
              <p:nvPr/>
            </p:nvSpPr>
            <p:spPr bwMode="auto">
              <a:xfrm>
                <a:off x="179512" y="3821397"/>
                <a:ext cx="8064896" cy="263193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Weight norm (smoothness, robustness)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: </a:t>
                </a:r>
              </a:p>
              <a:p>
                <a:pPr algn="ctr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𝑵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𝝅</m:t>
                          </m: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𝒎𝒂𝒙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{</m:t>
                      </m:r>
                      <m:r>
                        <m:rPr>
                          <m:lit/>
                        </m:rP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||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𝒘</m:t>
                      </m:r>
                      <m:r>
                        <m:rPr>
                          <m:lit/>
                        </m:rP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lit/>
                            </m:rP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 :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𝒘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∈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𝛀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𝝅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)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[BFGOWW’19]:</a:t>
                </a:r>
              </a:p>
              <a:p>
                <a:pPr marL="800100" lvl="1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The log-norm function 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𝟐</m:t>
                    </m:r>
                    <m:r>
                      <a:rPr lang="en-US" sz="24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𝑵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𝝅</m:t>
                            </m:r>
                          </m:e>
                        </m:d>
                      </m:e>
                      <m:sup>
                        <m:r>
                          <a:rPr lang="en-US" sz="24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chemeClr val="accent2">
                        <a:lumMod val="75000"/>
                      </a:schemeClr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smooth</a:t>
                </a:r>
                <a:endParaRPr lang="en-US" sz="2400" b="1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marL="800100" lvl="1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The log-norm function 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𝟒</m:t>
                    </m:r>
                    <m:r>
                      <a:rPr lang="en-US" sz="24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𝑵</m:t>
                    </m:r>
                    <m:r>
                      <a:rPr lang="en-US" sz="24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4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𝝅</m:t>
                    </m:r>
                    <m:r>
                      <a:rPr lang="en-US" sz="24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chemeClr val="accent2">
                        <a:lumMod val="75000"/>
                      </a:schemeClr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robust</a:t>
                </a:r>
                <a:endParaRPr lang="en-US" sz="2400" b="1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8B73368-25A3-44DF-9E87-045804E7D0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3821397"/>
                <a:ext cx="8064896" cy="2631939"/>
              </a:xfrm>
              <a:prstGeom prst="rect">
                <a:avLst/>
              </a:prstGeom>
              <a:blipFill>
                <a:blip r:embed="rId4"/>
                <a:stretch>
                  <a:fillRect l="-1099" t="-1435" b="-3828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604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Getting weights of group action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 bwMode="auto">
              <a:xfrm>
                <a:off x="179512" y="980728"/>
                <a:ext cx="8856984" cy="368786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Example:</a:t>
                </a:r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𝑮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𝑮𝑳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𝒏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acting by conjugation on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𝑽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𝑴𝒂𝒕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𝒏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. 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 </a:t>
                </a:r>
              </a:p>
              <a:p>
                <a:pPr marL="800100" lvl="1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 err="1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Max’l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comm. subgroup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𝑻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𝒏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⊆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𝑮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𝑳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𝒏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400" b="1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marL="800100" lvl="1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Eigenvectors: </a:t>
                </a:r>
                <a:endParaRPr lang="en-US" sz="2400" b="1" i="1" dirty="0">
                  <a:latin typeface="Cambria Math" panose="02040503050406030204" pitchFamily="18" charset="0"/>
                  <a:ea typeface="Calibri" pitchFamily="34" charset="0"/>
                  <a:cs typeface="Times New Roman" pitchFamily="18" charset="0"/>
                </a:endParaRPr>
              </a:p>
              <a:p>
                <a:pPr lvl="1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𝒅𝒊𝒂𝒈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𝒊𝒋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⋅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𝒅𝒊𝒂𝒈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𝟏</m:t>
                              </m:r>
                            </m:sup>
                          </m:sSubSup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,…,</m:t>
                          </m:r>
                          <m:sSubSup>
                            <m:sSub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𝒏</m:t>
                              </m:r>
                            </m:sub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𝟏</m:t>
                              </m:r>
                            </m:sup>
                          </m:sSubSup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𝒊</m:t>
                          </m:r>
                        </m:sub>
                      </m:sSub>
                      <m:sSubSup>
                        <m:sSub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𝒋</m:t>
                          </m:r>
                        </m:sub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𝟏</m:t>
                          </m:r>
                        </m:sup>
                      </m:sSubSup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𝒊𝒋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marL="800100" lvl="1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Set of weights: 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𝛀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={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𝒆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𝒊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𝒆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𝒋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 :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𝒊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𝒋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∈[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𝒏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]}</m:t>
                    </m:r>
                  </m:oMath>
                </a14:m>
                <a:endParaRPr lang="en-US" sz="24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marL="800100" lvl="1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Weight norm: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limLow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𝒎𝒂𝒙</m:t>
                        </m:r>
                      </m:e>
                      <m:lim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𝒊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𝒋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 </m:t>
                        </m:r>
                      </m:lim>
                    </m:limLow>
                    <m:r>
                      <m:rPr>
                        <m:lit/>
                      </m:rP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||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𝒆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𝒊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𝒆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𝒋</m:t>
                        </m:r>
                      </m:sub>
                    </m:sSub>
                    <m:r>
                      <m:rPr>
                        <m:lit/>
                      </m:rP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|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|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𝟐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√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𝟐</m:t>
                    </m:r>
                  </m:oMath>
                </a14:m>
                <a:endParaRPr lang="en-US" sz="2400" b="1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980728"/>
                <a:ext cx="8856984" cy="3687869"/>
              </a:xfrm>
              <a:prstGeom prst="rect">
                <a:avLst/>
              </a:prstGeom>
              <a:blipFill>
                <a:blip r:embed="rId3"/>
                <a:stretch>
                  <a:fillRect l="-1000" t="-683" b="-341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8B73368-25A3-44DF-9E87-045804E7D017}"/>
                  </a:ext>
                </a:extLst>
              </p:cNvPr>
              <p:cNvSpPr txBox="1"/>
              <p:nvPr/>
            </p:nvSpPr>
            <p:spPr bwMode="auto">
              <a:xfrm>
                <a:off x="179512" y="4816735"/>
                <a:ext cx="8064896" cy="174355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As consequence:</a:t>
                </a:r>
              </a:p>
              <a:p>
                <a:pPr marL="800100" lvl="1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The log-norm function 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𝟒</m:t>
                    </m:r>
                  </m:oMath>
                </a14:m>
                <a:r>
                  <a:rPr lang="en-US" sz="2400" b="1" dirty="0">
                    <a:solidFill>
                      <a:schemeClr val="accent2">
                        <a:lumMod val="75000"/>
                      </a:schemeClr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-smooth</a:t>
                </a:r>
                <a:endParaRPr lang="en-US" sz="2400" b="1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marL="800100" lvl="1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The log-norm function 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𝟒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2400" b="1" dirty="0">
                    <a:solidFill>
                      <a:schemeClr val="accent2">
                        <a:lumMod val="75000"/>
                      </a:schemeClr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-robust</a:t>
                </a:r>
                <a:endParaRPr lang="en-US" sz="2400" b="1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8B73368-25A3-44DF-9E87-045804E7D0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4816735"/>
                <a:ext cx="8064896" cy="1743554"/>
              </a:xfrm>
              <a:prstGeom prst="rect">
                <a:avLst/>
              </a:prstGeom>
              <a:blipFill>
                <a:blip r:embed="rId4"/>
                <a:stretch>
                  <a:fillRect l="-1099" b="-5000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256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uiExpand="1" build="p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2</a:t>
            </a:r>
            <a:r>
              <a:rPr lang="en-US" b="1" baseline="30000" dirty="0"/>
              <a:t>nd</a:t>
            </a:r>
            <a:r>
              <a:rPr lang="en-US" b="1" dirty="0"/>
              <a:t> order methods [BFGOWW’19]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 bwMode="auto">
              <a:xfrm>
                <a:off x="179512" y="907586"/>
                <a:ext cx="8784976" cy="136928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2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Problem: </a:t>
                </a:r>
                <a:r>
                  <a:rPr lang="en-US" sz="22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given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 </m:t>
                    </m:r>
                    <m:r>
                      <a:rPr lang="en-US" sz="22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𝒇</m:t>
                    </m:r>
                    <m:r>
                      <a:rPr lang="en-US" sz="22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 :</m:t>
                    </m:r>
                    <m:r>
                      <a:rPr lang="en-US" sz="22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𝑷</m:t>
                    </m:r>
                    <m:r>
                      <a:rPr lang="en-US" sz="22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→</m:t>
                    </m:r>
                    <m:r>
                      <a:rPr lang="en-US" sz="22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ℝ</m:t>
                    </m:r>
                  </m:oMath>
                </a14:m>
                <a:r>
                  <a:rPr lang="en-US" sz="22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, which is</a:t>
                </a:r>
                <a:r>
                  <a:rPr lang="en-US" sz="22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sz="22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-robust, </a:t>
                </a:r>
                <a14:m>
                  <m:oMath xmlns:m="http://schemas.openxmlformats.org/officeDocument/2006/math">
                    <m:r>
                      <a:rPr lang="en-US" sz="2200" b="0" i="0" dirty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 </m:t>
                    </m:r>
                    <m:r>
                      <a:rPr lang="en-US" sz="2200" b="1" i="1" dirty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𝝐</m:t>
                    </m:r>
                    <m:r>
                      <a:rPr lang="en-US" sz="2200" b="1" i="1" dirty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&gt;</m:t>
                    </m:r>
                    <m:r>
                      <a:rPr lang="en-US" sz="2200" b="1" i="1" dirty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𝟎</m:t>
                    </m:r>
                    <m:r>
                      <a:rPr lang="en-US" sz="2200" b="1" i="1" dirty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</m:t>
                    </m:r>
                  </m:oMath>
                </a14:m>
                <a:r>
                  <a:rPr lang="en-US" sz="22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and bound on initial distance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𝑫</m:t>
                    </m:r>
                  </m:oMath>
                </a14:m>
                <a:r>
                  <a:rPr lang="en-US" sz="22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to OPT (diameter bound)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𝒈</m:t>
                        </m:r>
                      </m:e>
                      <m:sub>
                        <m:r>
                          <a:rPr lang="en-US" sz="22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𝜺</m:t>
                        </m:r>
                      </m:sub>
                    </m:sSub>
                    <m:r>
                      <a:rPr lang="en-US" sz="22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∈</m:t>
                    </m:r>
                    <m:r>
                      <a:rPr lang="en-US" sz="22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𝑷</m:t>
                    </m:r>
                  </m:oMath>
                </a14:m>
                <a:r>
                  <a:rPr lang="en-US" sz="22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such that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5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𝒈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𝝐</m:t>
                              </m:r>
                            </m:sub>
                          </m:sSub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inf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𝑔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𝑃</m:t>
                              </m:r>
                            </m:lim>
                          </m:limLow>
                        </m:fName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𝒈</m:t>
                              </m:r>
                            </m:e>
                          </m:d>
                        </m:e>
                      </m:func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+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𝝐</m:t>
                      </m:r>
                    </m:oMath>
                  </m:oMathPara>
                </a14:m>
                <a:endParaRPr lang="en-US" sz="2400" b="1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907586"/>
                <a:ext cx="8784976" cy="1369286"/>
              </a:xfrm>
              <a:prstGeom prst="rect">
                <a:avLst/>
              </a:prstGeom>
              <a:blipFill>
                <a:blip r:embed="rId3"/>
                <a:stretch>
                  <a:fillRect l="-831" t="-2643" b="-1322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4F420D3-0995-45A9-985A-ABABF488514C}"/>
                  </a:ext>
                </a:extLst>
              </p:cNvPr>
              <p:cNvSpPr txBox="1"/>
              <p:nvPr/>
            </p:nvSpPr>
            <p:spPr>
              <a:xfrm>
                <a:off x="251520" y="2276872"/>
                <a:ext cx="8639874" cy="373185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Algorithm</a:t>
                </a:r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Start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𝒍𝒐𝒈</m:t>
                        </m:r>
                        <m:d>
                          <m:d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𝑰</m:t>
                                    </m:r>
                                  </m:e>
                                </m:d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𝒎𝒊𝒏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𝝐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400" b="1" dirty="0"/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sz="2400" dirty="0"/>
                  <a:t>Let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d>
                      <m:d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d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≔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sup>
                    </m:sSup>
                    <m:sSub>
                      <m:sSub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marL="1200150" lvl="2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i="1" dirty="0">
                    <a:solidFill>
                      <a:srgbClr val="117810"/>
                    </a:solidFill>
                  </a:rPr>
                  <a:t>quadratic-approximation </a:t>
                </a:r>
                <a:r>
                  <a:rPr lang="en-US" sz="2400" dirty="0"/>
                  <a:t>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400" dirty="0"/>
                  <a:t>.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argmin</m:t>
                        </m:r>
                      </m:e>
                      <m:sub>
                        <m:r>
                          <m:rPr>
                            <m:lit/>
                          </m:r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lit/>
                              </m:r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||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sub>
                        </m:sSub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         (</a:t>
                </a:r>
                <a:r>
                  <a:rPr lang="en-US" sz="2400" i="1" dirty="0">
                    <a:solidFill>
                      <a:srgbClr val="117810"/>
                    </a:solidFill>
                  </a:rPr>
                  <a:t>Euclidean convex </a:t>
                </a:r>
                <a:r>
                  <a:rPr lang="en-US" sz="2400" dirty="0"/>
                  <a:t>opt.) 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𝒆𝒙</m:t>
                    </m:r>
                    <m:func>
                      <m:func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fName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𝑯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sub>
                                </m:sSub>
                              </m:num>
                              <m:den>
                                <m:sSup>
                                  <m:sSupPr>
                                    <m:ctrlP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func>
                    <m:sSub>
                      <m:sSub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Return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4F420D3-0995-45A9-985A-ABABF48851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276872"/>
                <a:ext cx="8639874" cy="3731855"/>
              </a:xfrm>
              <a:prstGeom prst="rect">
                <a:avLst/>
              </a:prstGeom>
              <a:blipFill>
                <a:blip r:embed="rId4"/>
                <a:stretch>
                  <a:fillRect l="-773" t="-972" b="-2269"/>
                </a:stretch>
              </a:blipFill>
              <a:ln w="28575">
                <a:solidFill>
                  <a:schemeClr val="tx1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4068AA-C81C-4144-B798-F09736EAF5B9}"/>
                  </a:ext>
                </a:extLst>
              </p:cNvPr>
              <p:cNvSpPr txBox="1"/>
              <p:nvPr/>
            </p:nvSpPr>
            <p:spPr bwMode="auto">
              <a:xfrm>
                <a:off x="251520" y="6043935"/>
                <a:ext cx="6984776" cy="76091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342900" indent="-3429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Can we get general bounds on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𝑹</m:t>
                    </m:r>
                  </m:oMath>
                </a14:m>
                <a:r>
                  <a:rPr lang="en-US" sz="22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𝑫</m:t>
                    </m:r>
                  </m:oMath>
                </a14:m>
                <a:r>
                  <a:rPr lang="en-US" sz="22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?</a:t>
                </a:r>
              </a:p>
              <a:p>
                <a:pPr marL="342900" indent="-3429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000" b="1" dirty="0">
                    <a:solidFill>
                      <a:schemeClr val="accent2">
                        <a:lumMod val="75000"/>
                      </a:schemeClr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[AGLOW’18]</a:t>
                </a:r>
                <a:r>
                  <a:rPr lang="en-US" sz="20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polynomial bound for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𝑫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𝑹</m:t>
                    </m:r>
                  </m:oMath>
                </a14:m>
                <a:r>
                  <a:rPr lang="en-US" sz="20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0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for left-right action</a:t>
                </a:r>
                <a:r>
                  <a:rPr lang="en-US" sz="20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4068AA-C81C-4144-B798-F09736EAF5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6043935"/>
                <a:ext cx="6984776" cy="760914"/>
              </a:xfrm>
              <a:prstGeom prst="rect">
                <a:avLst/>
              </a:prstGeom>
              <a:blipFill>
                <a:blip r:embed="rId5"/>
                <a:stretch>
                  <a:fillRect l="-906" t="-3226" b="-9677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733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Diameter bounds for group action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 bwMode="auto">
              <a:xfrm>
                <a:off x="179512" y="980728"/>
                <a:ext cx="8856984" cy="188077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Setup: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Group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𝑮</m:t>
                    </m:r>
                  </m:oMath>
                </a14:m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acting linearly on vector space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𝑽</m:t>
                    </m:r>
                  </m:oMath>
                </a14:m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. Given by representation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𝝅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 :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𝑮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→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𝑮𝑳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𝑽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.  </a:t>
                </a:r>
              </a:p>
              <a:p>
                <a:pPr marL="800100" lvl="1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Set of weights of this action: 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𝛀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𝝅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4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marL="800100" lvl="1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Weights: eigenvalues of the </a:t>
                </a:r>
                <a:r>
                  <a:rPr lang="en-US" sz="2400" dirty="0" err="1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max’l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comm. action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𝑻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⊆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𝑮</m:t>
                    </m:r>
                  </m:oMath>
                </a14:m>
                <a:endParaRPr lang="en-US" sz="24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980728"/>
                <a:ext cx="8856984" cy="1880771"/>
              </a:xfrm>
              <a:prstGeom prst="rect">
                <a:avLst/>
              </a:prstGeom>
              <a:blipFill>
                <a:blip r:embed="rId3"/>
                <a:stretch>
                  <a:fillRect l="-1000" t="-1333" b="-5333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F43BF32-876C-4653-8609-BCB05F19F227}"/>
                  </a:ext>
                </a:extLst>
              </p:cNvPr>
              <p:cNvSpPr txBox="1"/>
              <p:nvPr/>
            </p:nvSpPr>
            <p:spPr bwMode="auto">
              <a:xfrm>
                <a:off x="72008" y="3356992"/>
                <a:ext cx="9036496" cy="182562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Weight margin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: for all subsets of weights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𝐒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⊆</m:t>
                    </m:r>
                    <m:r>
                      <a:rPr lang="en-US" sz="2400" b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𝛀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𝝅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s.t.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𝟎</m:t>
                    </m:r>
                    <m:r>
                      <m:rPr>
                        <m:nor/>
                      </m:rPr>
                      <a:rPr lang="en-US" sz="2400" b="0" i="0" dirty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latin typeface="Calibri" pitchFamily="34" charset="0"/>
                        <a:ea typeface="Calibri" pitchFamily="34" charset="0"/>
                        <a:cs typeface="Times New Roman" pitchFamily="18" charset="0"/>
                      </a:rPr>
                      <m:t>∉</m:t>
                    </m:r>
                    <m:r>
                      <m:rPr>
                        <m:nor/>
                      </m:rPr>
                      <a:rPr lang="en-US" sz="2400" b="0" i="0" dirty="0" smtClean="0">
                        <a:latin typeface="Calibri" pitchFamily="34" charset="0"/>
                        <a:ea typeface="Calibri" pitchFamily="34" charset="0"/>
                        <a:cs typeface="Times New Roman" pitchFamily="18" charset="0"/>
                      </a:rPr>
                      <m:t> 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𝒄𝒐𝒏𝒗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𝑺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, take the min distance from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𝟎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𝒄𝒐𝒏𝒗</m:t>
                    </m:r>
                    <m:r>
                      <a:rPr lang="en-US" sz="2400" b="1" i="1" dirty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400" b="1" i="1" dirty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𝑺</m:t>
                    </m:r>
                    <m:r>
                      <a:rPr lang="en-US" sz="2400" b="1" i="1" dirty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.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That is</a:t>
                </a:r>
              </a:p>
              <a:p>
                <a:pPr algn="ctr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𝜸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𝝅</m:t>
                          </m: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𝒎𝒊𝒏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{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𝒅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𝟎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, 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𝒄𝒐𝒏𝒗</m:t>
                          </m:r>
                          <m:d>
                            <m:d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𝑺</m:t>
                              </m:r>
                            </m:e>
                          </m:d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∣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𝑺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⊆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𝛀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𝝅</m:t>
                          </m: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, 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𝟎</m:t>
                      </m:r>
                      <m:r>
                        <m:rPr>
                          <m:nor/>
                        </m:rPr>
                        <a:rPr lang="en-US" sz="2400" dirty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m:t>∉ 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𝒄𝒐𝒏𝒗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(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𝑺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)}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F43BF32-876C-4653-8609-BCB05F19F2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008" y="3356992"/>
                <a:ext cx="9036496" cy="1825628"/>
              </a:xfrm>
              <a:prstGeom prst="rect">
                <a:avLst/>
              </a:prstGeom>
              <a:blipFill>
                <a:blip r:embed="rId4"/>
                <a:stretch>
                  <a:fillRect l="-842" t="-2069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79AD76C-44B4-0940-A742-6E744FB72EDF}"/>
              </a:ext>
            </a:extLst>
          </p:cNvPr>
          <p:cNvSpPr txBox="1"/>
          <p:nvPr/>
        </p:nvSpPr>
        <p:spPr bwMode="auto">
          <a:xfrm>
            <a:off x="35496" y="5487615"/>
            <a:ext cx="8928992" cy="1200329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8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Remark</a:t>
            </a: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: weight margin used to obtain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diameter bounds</a:t>
            </a: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for log-norm (capacity optimization)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Also appears in the NC duality</a:t>
            </a:r>
          </a:p>
        </p:txBody>
      </p:sp>
    </p:spTree>
    <p:extLst>
      <p:ext uri="{BB962C8B-B14F-4D97-AF65-F5344CB8AC3E}">
        <p14:creationId xmlns:p14="http://schemas.microsoft.com/office/powerpoint/2010/main" val="123470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7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"/>
            <a:ext cx="7068015" cy="838200"/>
          </a:xfrm>
        </p:spPr>
        <p:txBody>
          <a:bodyPr>
            <a:normAutofit/>
          </a:bodyPr>
          <a:lstStyle/>
          <a:p>
            <a:r>
              <a:rPr lang="en-US" b="1" dirty="0"/>
              <a:t>Unexpected applications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9A233D-597C-4009-8E37-AA3C50CB3CA7}"/>
                  </a:ext>
                </a:extLst>
              </p:cNvPr>
              <p:cNvSpPr txBox="1"/>
              <p:nvPr/>
            </p:nvSpPr>
            <p:spPr bwMode="auto">
              <a:xfrm>
                <a:off x="36512" y="2924944"/>
                <a:ext cx="9071992" cy="234461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Analytic Inequalities:</a:t>
                </a:r>
                <a:r>
                  <a:rPr lang="en-US" sz="2400" b="0" dirty="0">
                    <a:ea typeface="Calibri" pitchFamily="34" charset="0"/>
                    <a:cs typeface="Times New Roman" pitchFamily="18" charset="0"/>
                  </a:rPr>
                  <a:t> linear maps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𝒊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 :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𝒏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ℝ</m:t>
                        </m:r>
                      </m:e>
                      <m:sup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𝒊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400" b="0" dirty="0">
                    <a:ea typeface="Calibri" pitchFamily="34" charset="0"/>
                    <a:cs typeface="Times New Roman" pitchFamily="18" charset="0"/>
                  </a:rPr>
                  <a:t>, reals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 …,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𝒎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≥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𝟎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sz="2400" dirty="0">
                  <a:ea typeface="Calibri" pitchFamily="34" charset="0"/>
                  <a:cs typeface="Times New Roman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is there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𝑪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ℝ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≥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 such that for all integrable non-negative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en-US" sz="2400" b="0" dirty="0">
                  <a:ea typeface="Calibri" pitchFamily="34" charset="0"/>
                  <a:cs typeface="Times New Roman" pitchFamily="18" charset="0"/>
                </a:endParaRPr>
              </a:p>
              <a:p>
                <a:pPr algn="ctr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ℝ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𝒏</m:t>
                              </m:r>
                            </m:sup>
                          </m:sSup>
                        </m:sub>
                        <m:sup/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b="1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𝟏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≤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𝒊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≤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𝒎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(</m:t>
                              </m:r>
                            </m:e>
                          </m:nary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)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24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≤ 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𝑪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⋅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≤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𝒊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≤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𝒎</m:t>
                          </m:r>
                        </m:sub>
                        <m:sup/>
                        <m:e>
                          <m:r>
                            <m:rPr>
                              <m:lit/>
                            </m:rPr>
                            <a:rPr lang="en-US" sz="2400" b="1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||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m:rPr>
                              <m:lit/>
                            </m:rPr>
                            <a:rPr lang="en-US" sz="2400" b="1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lit/>
                                </m:rPr>
                                <a:rPr lang="en-US" sz="2400" b="1" i="1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|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𝟏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libri" pitchFamily="34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libri" pitchFamily="34" charset="0"/>
                                      <a:cs typeface="Times New Roman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libri" pitchFamily="34" charset="0"/>
                                      <a:cs typeface="Times New Roman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9A233D-597C-4009-8E37-AA3C50CB3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512" y="2924944"/>
                <a:ext cx="9071992" cy="2344616"/>
              </a:xfrm>
              <a:prstGeom prst="rect">
                <a:avLst/>
              </a:prstGeom>
              <a:blipFill>
                <a:blip r:embed="rId3"/>
                <a:stretch>
                  <a:fillRect l="-838" t="-10160" b="-85027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56475271-64CB-4E33-826B-613A7ADC9806}"/>
              </a:ext>
            </a:extLst>
          </p:cNvPr>
          <p:cNvSpPr txBox="1"/>
          <p:nvPr/>
        </p:nvSpPr>
        <p:spPr bwMode="auto">
          <a:xfrm>
            <a:off x="0" y="980728"/>
            <a:ext cx="8568952" cy="830997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8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Algebraic Identities: </a:t>
            </a: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given arithmetic formula with inversion gates, is it identically zero?</a:t>
            </a:r>
            <a:endParaRPr lang="en-US" sz="24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30E53E-01C5-47E7-A6C8-C20D4C1F67CE}"/>
              </a:ext>
            </a:extLst>
          </p:cNvPr>
          <p:cNvSpPr txBox="1"/>
          <p:nvPr/>
        </p:nvSpPr>
        <p:spPr bwMode="auto">
          <a:xfrm>
            <a:off x="35496" y="1916832"/>
            <a:ext cx="8928992" cy="830997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8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Quantum Information</a:t>
            </a: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: density matrices describing local quantum states of particles, is there consistent global pure state?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CD1A59C-603E-45B8-827A-0D839879F964}"/>
                  </a:ext>
                </a:extLst>
              </p:cNvPr>
              <p:cNvSpPr txBox="1"/>
              <p:nvPr/>
            </p:nvSpPr>
            <p:spPr bwMode="auto">
              <a:xfrm>
                <a:off x="35496" y="5334307"/>
                <a:ext cx="9073008" cy="83099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Eigenvalues of Sum of Hermitian Matrices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: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𝝀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𝑨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𝝀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𝑩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𝝀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𝑪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𝒏</m:t>
                        </m:r>
                      </m:sup>
                    </m:sSup>
                    <m:r>
                      <a:rPr lang="en-US" sz="2400" b="1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 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are there Hermitian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𝑨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𝑩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𝑪</m:t>
                    </m:r>
                  </m:oMath>
                </a14:m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with spectra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𝝀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𝑨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𝝀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𝑩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𝝀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𝑪</m:t>
                        </m:r>
                      </m:sub>
                    </m:sSub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𝑨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+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𝑩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𝑪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?</m:t>
                    </m:r>
                  </m:oMath>
                </a14:m>
                <a:endParaRPr lang="en-US" sz="2400" b="1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CD1A59C-603E-45B8-827A-0D839879F9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496" y="5334307"/>
                <a:ext cx="9073008" cy="830997"/>
              </a:xfrm>
              <a:prstGeom prst="rect">
                <a:avLst/>
              </a:prstGeom>
              <a:blipFill>
                <a:blip r:embed="rId4"/>
                <a:stretch>
                  <a:fillRect l="-838" t="-4545" b="-13636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4CD80215-A441-483B-BB60-CED7960EC59D}"/>
              </a:ext>
            </a:extLst>
          </p:cNvPr>
          <p:cNvSpPr txBox="1"/>
          <p:nvPr/>
        </p:nvSpPr>
        <p:spPr bwMode="auto">
          <a:xfrm>
            <a:off x="35496" y="6279703"/>
            <a:ext cx="8928992" cy="46166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8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Obs</a:t>
            </a: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: all are instances of optimization over non-commutative groups </a:t>
            </a:r>
            <a:endParaRPr lang="en-US" sz="24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45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Bounds on weight margin and weight norm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 bwMode="auto">
              <a:xfrm>
                <a:off x="179512" y="980728"/>
                <a:ext cx="8856984" cy="83099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Setup: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Group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𝑮</m:t>
                    </m:r>
                  </m:oMath>
                </a14:m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acting linearly on vector space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𝑽</m:t>
                    </m:r>
                  </m:oMath>
                </a14:m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. Given by representation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𝝅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 :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𝑮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→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𝑮𝑳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𝑽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980728"/>
                <a:ext cx="8856984" cy="830997"/>
              </a:xfrm>
              <a:prstGeom prst="rect">
                <a:avLst/>
              </a:prstGeom>
              <a:blipFill>
                <a:blip r:embed="rId3"/>
                <a:stretch>
                  <a:fillRect l="-962" t="-5072" b="-15217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5CDE0D06-529F-4AC4-8809-9DD169D6F96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05964798"/>
                  </p:ext>
                </p:extLst>
              </p:nvPr>
            </p:nvGraphicFramePr>
            <p:xfrm>
              <a:off x="35496" y="2204864"/>
              <a:ext cx="9036495" cy="3672408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3012165">
                      <a:extLst>
                        <a:ext uri="{9D8B030D-6E8A-4147-A177-3AD203B41FA5}">
                          <a16:colId xmlns:a16="http://schemas.microsoft.com/office/drawing/2014/main" val="1445144842"/>
                        </a:ext>
                      </a:extLst>
                    </a:gridCol>
                    <a:gridCol w="3012165">
                      <a:extLst>
                        <a:ext uri="{9D8B030D-6E8A-4147-A177-3AD203B41FA5}">
                          <a16:colId xmlns:a16="http://schemas.microsoft.com/office/drawing/2014/main" val="3671950321"/>
                        </a:ext>
                      </a:extLst>
                    </a:gridCol>
                    <a:gridCol w="3012165">
                      <a:extLst>
                        <a:ext uri="{9D8B030D-6E8A-4147-A177-3AD203B41FA5}">
                          <a16:colId xmlns:a16="http://schemas.microsoft.com/office/drawing/2014/main" val="4211934289"/>
                        </a:ext>
                      </a:extLst>
                    </a:gridCol>
                  </a:tblGrid>
                  <a:tr h="612068">
                    <a:tc>
                      <a:txBody>
                        <a:bodyPr/>
                        <a:lstStyle/>
                        <a:p>
                          <a:r>
                            <a:rPr lang="en-US" sz="2600" dirty="0"/>
                            <a:t>Group Action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600" dirty="0"/>
                            <a:t>Weight Margin </a:t>
                          </a:r>
                          <a14:m>
                            <m:oMath xmlns:m="http://schemas.openxmlformats.org/officeDocument/2006/math">
                              <m:r>
                                <a:rPr lang="en-US" sz="2600" b="1" i="1" smtClean="0">
                                  <a:latin typeface="Cambria Math" panose="02040503050406030204" pitchFamily="18" charset="0"/>
                                </a:rPr>
                                <m:t>𝜸</m:t>
                              </m:r>
                              <m:r>
                                <a:rPr lang="en-US" sz="260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600" b="1" i="1" smtClean="0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lang="en-US" sz="26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600" dirty="0"/>
                            <a:t>Weight Norm </a:t>
                          </a:r>
                          <a14:m>
                            <m:oMath xmlns:m="http://schemas.openxmlformats.org/officeDocument/2006/math">
                              <m:r>
                                <a:rPr lang="en-US" sz="2600" b="1" i="1" smtClean="0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  <m:r>
                                <a:rPr lang="en-US" sz="260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600" b="1" i="1" smtClean="0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lang="en-US" sz="26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66058153"/>
                      </a:ext>
                    </a:extLst>
                  </a:tr>
                  <a:tr h="612068">
                    <a:tc>
                      <a:txBody>
                        <a:bodyPr/>
                        <a:lstStyle/>
                        <a:p>
                          <a:r>
                            <a:rPr lang="en-US" sz="2600" dirty="0"/>
                            <a:t>Matrix scaling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sSup>
                                <m:sSup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−3/2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600" dirty="0"/>
                            <a:t> [LSW’00]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√2</m:t>
                                </m:r>
                              </m:oMath>
                            </m:oMathPara>
                          </a14:m>
                          <a:endParaRPr lang="en-US" sz="2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52345597"/>
                      </a:ext>
                    </a:extLst>
                  </a:tr>
                  <a:tr h="612068">
                    <a:tc>
                      <a:txBody>
                        <a:bodyPr/>
                        <a:lstStyle/>
                        <a:p>
                          <a:r>
                            <a:rPr lang="en-US" sz="2600" dirty="0"/>
                            <a:t>Simultaneous conj.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sSup>
                                  <m:sSupPr>
                                    <m:ctrlP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  <m:t>−3/2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√2</m:t>
                                </m:r>
                              </m:oMath>
                            </m:oMathPara>
                          </a14:m>
                          <a:endParaRPr lang="en-US" sz="2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65920632"/>
                      </a:ext>
                    </a:extLst>
                  </a:tr>
                  <a:tr h="612068">
                    <a:tc>
                      <a:txBody>
                        <a:bodyPr/>
                        <a:lstStyle/>
                        <a:p>
                          <a:r>
                            <a:rPr lang="en-US" sz="2600" dirty="0"/>
                            <a:t>Left-Right action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−3/2</m:t>
                                  </m:r>
                                </m:sup>
                              </m:s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600" dirty="0"/>
                            <a:t> [Gur’04]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√2</m:t>
                                </m:r>
                              </m:oMath>
                            </m:oMathPara>
                          </a14:m>
                          <a:endParaRPr lang="en-US" sz="2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44326504"/>
                      </a:ext>
                    </a:extLst>
                  </a:tr>
                  <a:tr h="612068">
                    <a:tc>
                      <a:txBody>
                        <a:bodyPr/>
                        <a:lstStyle/>
                        <a:p>
                          <a:r>
                            <a:rPr lang="en-US" sz="2600" dirty="0"/>
                            <a:t>Tensor scaling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sSup>
                                <m:sSup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/3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600" dirty="0"/>
                            <a:t> [Kra’07]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√3</m:t>
                                </m:r>
                              </m:oMath>
                            </m:oMathPara>
                          </a14:m>
                          <a:endParaRPr lang="en-US" sz="2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93892680"/>
                      </a:ext>
                    </a:extLst>
                  </a:tr>
                  <a:tr h="612068">
                    <a:tc>
                      <a:txBody>
                        <a:bodyPr/>
                        <a:lstStyle/>
                        <a:p>
                          <a:r>
                            <a:rPr lang="en-US" sz="2600" dirty="0"/>
                            <a:t>General bound*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sSup>
                                  <m:sSupPr>
                                    <m:ctrlP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p>
                                      <m:sSupPr>
                                        <m:ctrlPr>
                                          <a:rPr lang="en-US" sz="2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600" b="0" i="1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p>
                                        <m:r>
                                          <a:rPr lang="en-US" sz="26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6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en-US" sz="2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68719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5CDE0D06-529F-4AC4-8809-9DD169D6F96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05964798"/>
                  </p:ext>
                </p:extLst>
              </p:nvPr>
            </p:nvGraphicFramePr>
            <p:xfrm>
              <a:off x="35496" y="2204864"/>
              <a:ext cx="9036495" cy="3672408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3012165">
                      <a:extLst>
                        <a:ext uri="{9D8B030D-6E8A-4147-A177-3AD203B41FA5}">
                          <a16:colId xmlns:a16="http://schemas.microsoft.com/office/drawing/2014/main" val="1445144842"/>
                        </a:ext>
                      </a:extLst>
                    </a:gridCol>
                    <a:gridCol w="3012165">
                      <a:extLst>
                        <a:ext uri="{9D8B030D-6E8A-4147-A177-3AD203B41FA5}">
                          <a16:colId xmlns:a16="http://schemas.microsoft.com/office/drawing/2014/main" val="3671950321"/>
                        </a:ext>
                      </a:extLst>
                    </a:gridCol>
                    <a:gridCol w="3012165">
                      <a:extLst>
                        <a:ext uri="{9D8B030D-6E8A-4147-A177-3AD203B41FA5}">
                          <a16:colId xmlns:a16="http://schemas.microsoft.com/office/drawing/2014/main" val="4211934289"/>
                        </a:ext>
                      </a:extLst>
                    </a:gridCol>
                  </a:tblGrid>
                  <a:tr h="612068">
                    <a:tc>
                      <a:txBody>
                        <a:bodyPr/>
                        <a:lstStyle/>
                        <a:p>
                          <a:r>
                            <a:rPr lang="en-US" sz="2600" dirty="0"/>
                            <a:t>Group Action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05" t="-7921" r="-101012" b="-5029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7921" r="-808" b="-5029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6058153"/>
                      </a:ext>
                    </a:extLst>
                  </a:tr>
                  <a:tr h="612068">
                    <a:tc>
                      <a:txBody>
                        <a:bodyPr/>
                        <a:lstStyle/>
                        <a:p>
                          <a:r>
                            <a:rPr lang="en-US" sz="2600" dirty="0"/>
                            <a:t>Matrix scaling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05" t="-109000" r="-101012" b="-4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109000" r="-808" b="-40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52345597"/>
                      </a:ext>
                    </a:extLst>
                  </a:tr>
                  <a:tr h="612068">
                    <a:tc>
                      <a:txBody>
                        <a:bodyPr/>
                        <a:lstStyle/>
                        <a:p>
                          <a:r>
                            <a:rPr lang="en-US" sz="2600" dirty="0"/>
                            <a:t>Simultaneous conj.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05" t="-206931" r="-101012" b="-3039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206931" r="-808" b="-3039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5920632"/>
                      </a:ext>
                    </a:extLst>
                  </a:tr>
                  <a:tr h="612068">
                    <a:tc>
                      <a:txBody>
                        <a:bodyPr/>
                        <a:lstStyle/>
                        <a:p>
                          <a:r>
                            <a:rPr lang="en-US" sz="2600" dirty="0"/>
                            <a:t>Left-Right action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05" t="-306931" r="-101012" b="-2039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306931" r="-808" b="-2039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44326504"/>
                      </a:ext>
                    </a:extLst>
                  </a:tr>
                  <a:tr h="612068">
                    <a:tc>
                      <a:txBody>
                        <a:bodyPr/>
                        <a:lstStyle/>
                        <a:p>
                          <a:r>
                            <a:rPr lang="en-US" sz="2600" dirty="0"/>
                            <a:t>Tensor scaling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05" t="-411000" r="-101012" b="-10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411000" r="-808" b="-10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3892680"/>
                      </a:ext>
                    </a:extLst>
                  </a:tr>
                  <a:tr h="612068">
                    <a:tc>
                      <a:txBody>
                        <a:bodyPr/>
                        <a:lstStyle/>
                        <a:p>
                          <a:r>
                            <a:rPr lang="en-US" sz="2600" dirty="0"/>
                            <a:t>General bound*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05" t="-505941" r="-101012" b="-49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505941" r="-808" b="-49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687199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111841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Quantitative NC duality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 bwMode="auto">
              <a:xfrm>
                <a:off x="179512" y="1844824"/>
                <a:ext cx="8064896" cy="169527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Theorem [BFGOWW’19]: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for a nonzero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𝒗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∈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𝑽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, we have:  </a:t>
                </a:r>
              </a:p>
              <a:p>
                <a:pPr algn="ctr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m:rPr>
                              <m:lit/>
                            </m:rPr>
                            <a:rPr lang="en-US" sz="24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||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𝝁</m:t>
                          </m:r>
                          <m:d>
                            <m:d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𝒗</m:t>
                              </m:r>
                            </m:e>
                          </m:d>
                          <m:r>
                            <m:rPr>
                              <m:lit/>
                            </m:rP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lit/>
                                </m:rPr>
                                <a:rPr lang="en-US" sz="2400" b="1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|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𝑭</m:t>
                              </m:r>
                            </m:sub>
                          </m:sSub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𝜸</m:t>
                          </m:r>
                          <m:d>
                            <m:d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𝝅</m:t>
                              </m:r>
                            </m:e>
                          </m:d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  ≤ 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𝒄𝒂𝒑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libri" pitchFamily="34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libri" pitchFamily="34" charset="0"/>
                                      <a:cs typeface="Times New Roman" pitchFamily="18" charset="0"/>
                                    </a:rPr>
                                    <m:t>𝒗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lit/>
                            </m:rPr>
                            <a:rPr lang="en-US" sz="2400" b="1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||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𝒗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lit/>
                                </m:rPr>
                                <a:rPr lang="en-US" sz="2400" b="1" i="1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|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  ≤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𝟏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m:rPr>
                              <m:lit/>
                            </m:rPr>
                            <a:rPr lang="en-US" sz="24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||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𝝁</m:t>
                          </m:r>
                          <m:d>
                            <m:d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𝒗</m:t>
                              </m:r>
                            </m:e>
                          </m:d>
                          <m:r>
                            <m:rPr>
                              <m:lit/>
                            </m:rPr>
                            <a:rPr lang="en-US" sz="2400" b="1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|</m:t>
                          </m:r>
                          <m:sSubSup>
                            <m:sSub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lit/>
                                </m:rPr>
                                <a:rPr lang="en-US" sz="2400" b="1" i="1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|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𝑭</m:t>
                              </m:r>
                            </m:sub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𝟐</m:t>
                              </m:r>
                            </m:sup>
                          </m:sSubSup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𝑵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  <a:ea typeface="Calibri" pitchFamily="34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libri" pitchFamily="34" charset="0"/>
                                      <a:cs typeface="Times New Roman" pitchFamily="18" charset="0"/>
                                    </a:rPr>
                                    <m:t>𝝅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b="1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1844824"/>
                <a:ext cx="8064896" cy="1695272"/>
              </a:xfrm>
              <a:prstGeom prst="rect">
                <a:avLst/>
              </a:prstGeom>
              <a:blipFill>
                <a:blip r:embed="rId3"/>
                <a:stretch>
                  <a:fillRect l="-1099" t="-1471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F43BF32-876C-4653-8609-BCB05F19F227}"/>
              </a:ext>
            </a:extLst>
          </p:cNvPr>
          <p:cNvSpPr txBox="1"/>
          <p:nvPr/>
        </p:nvSpPr>
        <p:spPr bwMode="auto">
          <a:xfrm>
            <a:off x="179511" y="3543399"/>
            <a:ext cx="8712969" cy="46166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8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en-US" sz="2400" b="1" baseline="30000" dirty="0">
                <a:solidFill>
                  <a:srgbClr val="8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st</a:t>
            </a:r>
            <a:r>
              <a:rPr lang="en-US" sz="2400" b="1" dirty="0">
                <a:solidFill>
                  <a:srgbClr val="8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Inequality</a:t>
            </a: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: if gradient is small, then norm is close to minimum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3A4962-7888-4A27-A1CD-113463E62B3D}"/>
              </a:ext>
            </a:extLst>
          </p:cNvPr>
          <p:cNvSpPr txBox="1"/>
          <p:nvPr/>
        </p:nvSpPr>
        <p:spPr bwMode="auto">
          <a:xfrm>
            <a:off x="179512" y="4047455"/>
            <a:ext cx="8712969" cy="46166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8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400" b="1" baseline="30000" dirty="0">
                <a:solidFill>
                  <a:srgbClr val="8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nd</a:t>
            </a:r>
            <a:r>
              <a:rPr lang="en-US" sz="2400" b="1" dirty="0">
                <a:solidFill>
                  <a:srgbClr val="8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Inequality</a:t>
            </a: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: if norm is close to min, then gradient is small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D1586E5-94B6-4770-AB70-D150B686EF17}"/>
                  </a:ext>
                </a:extLst>
              </p:cNvPr>
              <p:cNvSpPr txBox="1"/>
              <p:nvPr/>
            </p:nvSpPr>
            <p:spPr bwMode="auto">
              <a:xfrm>
                <a:off x="179512" y="4563080"/>
                <a:ext cx="8712969" cy="225029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Corollary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: </a:t>
                </a:r>
              </a:p>
              <a:p>
                <a:pPr marL="342900" indent="-3429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a solution to 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𝝅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𝒗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𝜺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norm minimization yields a solution to 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𝝅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𝒗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𝑵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𝝅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)√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𝟖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𝜺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scaling problem. </a:t>
                </a:r>
              </a:p>
              <a:p>
                <a:pPr marL="342900" indent="-3429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a solution to 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𝝅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𝒗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 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𝜺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scaling yields a solution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 dirty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𝝅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𝒗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𝟐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𝒍𝒐𝒈</m:t>
                            </m:r>
                            <m:d>
                              <m:d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m:t>𝜺</m:t>
                                </m:r>
                              </m:e>
                            </m:d>
                          </m:num>
                          <m:den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𝜸</m:t>
                            </m:r>
                            <m:d>
                              <m:d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m:t>𝝅</m:t>
                                </m:r>
                              </m:e>
                            </m:d>
                          </m:den>
                        </m:f>
                      </m:e>
                    </m:d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norm minimization problem.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D1586E5-94B6-4770-AB70-D150B686EF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4563080"/>
                <a:ext cx="8712969" cy="2250296"/>
              </a:xfrm>
              <a:prstGeom prst="rect">
                <a:avLst/>
              </a:prstGeom>
              <a:blipFill>
                <a:blip r:embed="rId4"/>
                <a:stretch>
                  <a:fillRect l="-1017" t="-1676" b="-1676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79EAF2D-A256-F04C-B705-0D42B3EA99B2}"/>
                  </a:ext>
                </a:extLst>
              </p:cNvPr>
              <p:cNvSpPr txBox="1"/>
              <p:nvPr/>
            </p:nvSpPr>
            <p:spPr bwMode="auto">
              <a:xfrm>
                <a:off x="179512" y="980728"/>
                <a:ext cx="8856984" cy="83099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Setup: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Group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𝑮</m:t>
                    </m:r>
                  </m:oMath>
                </a14:m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acting linearly on vector space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𝑽</m:t>
                    </m:r>
                  </m:oMath>
                </a14:m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. Given by representation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𝝅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 :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𝑮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→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𝑮𝑳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𝑽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79EAF2D-A256-F04C-B705-0D42B3EA99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980728"/>
                <a:ext cx="8856984" cy="830997"/>
              </a:xfrm>
              <a:prstGeom prst="rect">
                <a:avLst/>
              </a:prstGeom>
              <a:blipFill>
                <a:blip r:embed="rId5"/>
                <a:stretch>
                  <a:fillRect l="-1000" t="-2941" b="-11765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006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7" grpId="0" animBg="1"/>
      <p:bldP spid="6" grpId="0" animBg="1"/>
      <p:bldP spid="8" grpId="0" uiExpand="1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p-scaling problem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CA1ED3-3926-4F94-87C7-5738A7530D0D}"/>
                  </a:ext>
                </a:extLst>
              </p:cNvPr>
              <p:cNvSpPr txBox="1"/>
              <p:nvPr/>
            </p:nvSpPr>
            <p:spPr bwMode="auto">
              <a:xfrm>
                <a:off x="179512" y="955042"/>
                <a:ext cx="8208912" cy="73866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Setup: </a:t>
                </a:r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Group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𝑮</m:t>
                    </m:r>
                  </m:oMath>
                </a14:m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 acting linearly on vector space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𝑽</m:t>
                    </m:r>
                  </m:oMath>
                </a14:m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.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CA1ED3-3926-4F94-87C7-5738A7530D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955042"/>
                <a:ext cx="8208912" cy="738664"/>
              </a:xfrm>
              <a:prstGeom prst="rect">
                <a:avLst/>
              </a:prstGeom>
              <a:blipFill>
                <a:blip r:embed="rId3"/>
                <a:stretch>
                  <a:fillRect l="-1038" t="-5691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4902EE-8FD6-47D8-85C0-BAD0824C242F}"/>
                  </a:ext>
                </a:extLst>
              </p:cNvPr>
              <p:cNvSpPr txBox="1"/>
              <p:nvPr/>
            </p:nvSpPr>
            <p:spPr bwMode="auto">
              <a:xfrm>
                <a:off x="179512" y="4069521"/>
                <a:ext cx="8784976" cy="101566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Scaling problem:</a:t>
                </a:r>
                <a:r>
                  <a:rPr lang="en-US" sz="2400" b="0" dirty="0">
                    <a:ea typeface="Calibri" pitchFamily="34" charset="0"/>
                    <a:cs typeface="Times New Roman" pitchFamily="18" charset="0"/>
                  </a:rPr>
                  <a:t> given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𝒗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∈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𝑽</m:t>
                    </m:r>
                  </m:oMath>
                </a14:m>
                <a:r>
                  <a:rPr lang="en-US" sz="2400" b="0" dirty="0"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b="0" dirty="0" err="1">
                    <a:ea typeface="Calibri" pitchFamily="34" charset="0"/>
                    <a:cs typeface="Times New Roman" pitchFamily="18" charset="0"/>
                  </a:rPr>
                  <a:t>s.t.</a:t>
                </a:r>
                <a:r>
                  <a:rPr lang="en-US" sz="2400" b="0" dirty="0">
                    <a:ea typeface="Calibri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𝒑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∈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𝚫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𝒗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𝜺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&gt;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𝟎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𝒈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∈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𝑮</m:t>
                    </m:r>
                  </m:oMath>
                </a14:m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ea typeface="Calibri" pitchFamily="34" charset="0"/>
                    <a:cs typeface="Times New Roman" pitchFamily="18" charset="0"/>
                  </a:rPr>
                  <a:t>s.t.</a:t>
                </a:r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 </a:t>
                </a:r>
                <a:endParaRPr lang="en-US" sz="2400" b="0" dirty="0">
                  <a:ea typeface="Calibri" pitchFamily="34" charset="0"/>
                  <a:cs typeface="Times New Roman" pitchFamily="18" charset="0"/>
                </a:endParaRPr>
              </a:p>
              <a:p>
                <a:pPr algn="ctr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sz="2400" b="1" i="1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||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𝒔𝒑𝒆𝒄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(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𝝁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𝒈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⋅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𝒗</m:t>
                          </m: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)−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𝒑</m:t>
                      </m:r>
                      <m:r>
                        <m:rPr>
                          <m:lit/>
                        </m:rPr>
                        <a:rPr lang="en-US" sz="2400" b="1" i="1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||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&lt;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𝜺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4902EE-8FD6-47D8-85C0-BAD0824C24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4069521"/>
                <a:ext cx="8784976" cy="1015663"/>
              </a:xfrm>
              <a:prstGeom prst="rect">
                <a:avLst/>
              </a:prstGeom>
              <a:blipFill>
                <a:blip r:embed="rId4"/>
                <a:stretch>
                  <a:fillRect l="-970" t="-4167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F110601-DA3C-4940-B412-056687518705}"/>
                  </a:ext>
                </a:extLst>
              </p:cNvPr>
              <p:cNvSpPr txBox="1"/>
              <p:nvPr/>
            </p:nvSpPr>
            <p:spPr bwMode="auto">
              <a:xfrm>
                <a:off x="179512" y="1484784"/>
                <a:ext cx="8424936" cy="103656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Moment Map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: gradient along the group action </a:t>
                </a:r>
              </a:p>
              <a:p>
                <a:pPr algn="ctr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𝐆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𝒗</m:t>
                          </m: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⋅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𝑯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≝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𝝏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𝒕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=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𝒍𝒐𝒈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(</m:t>
                      </m:r>
                      <m:r>
                        <m:rPr>
                          <m:lit/>
                        </m:rP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||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𝒕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⋅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𝑯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⋅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𝒗</m:t>
                      </m:r>
                      <m:r>
                        <m:rPr>
                          <m:lit/>
                        </m:rP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||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)) 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F110601-DA3C-4940-B412-056687518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1484784"/>
                <a:ext cx="8424936" cy="1036566"/>
              </a:xfrm>
              <a:prstGeom prst="rect">
                <a:avLst/>
              </a:prstGeom>
              <a:blipFill>
                <a:blip r:embed="rId5"/>
                <a:stretch>
                  <a:fillRect l="-1012" t="-4070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565A3BE-2549-4304-A97D-EB65C595E5AD}"/>
                  </a:ext>
                </a:extLst>
              </p:cNvPr>
              <p:cNvSpPr txBox="1"/>
              <p:nvPr/>
            </p:nvSpPr>
            <p:spPr bwMode="auto">
              <a:xfrm>
                <a:off x="179512" y="5085184"/>
                <a:ext cx="8784976" cy="4616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Moment polytope problem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: given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𝒗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∈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𝐕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 </m:t>
                    </m:r>
                  </m:oMath>
                </a14:m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𝒑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∈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𝚫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𝒗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?</m:t>
                    </m:r>
                  </m:oMath>
                </a14:m>
                <a:endParaRPr lang="en-US" sz="2400" b="1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565A3BE-2549-4304-A97D-EB65C595E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5085184"/>
                <a:ext cx="8784976" cy="461665"/>
              </a:xfrm>
              <a:prstGeom prst="rect">
                <a:avLst/>
              </a:prstGeom>
              <a:blipFill>
                <a:blip r:embed="rId6"/>
                <a:stretch>
                  <a:fillRect l="-970" t="-8974" b="-26923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1E52EFC-8B87-456E-8E1A-80C8EDE67438}"/>
                  </a:ext>
                </a:extLst>
              </p:cNvPr>
              <p:cNvSpPr txBox="1"/>
              <p:nvPr/>
            </p:nvSpPr>
            <p:spPr bwMode="auto">
              <a:xfrm>
                <a:off x="179512" y="2564904"/>
                <a:ext cx="8424936" cy="149476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Moment Polytope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: set of eigenvectors of moment map of elements in orbit (i.e., the gradients) </a:t>
                </a:r>
              </a:p>
              <a:p>
                <a:pPr algn="ctr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𝚫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𝒗</m:t>
                          </m:r>
                        </m:e>
                      </m:d>
                      <m:r>
                        <a:rPr lang="en-US" sz="2400" b="1" i="0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={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𝐬𝐩𝐞𝐜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𝐆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𝒘</m:t>
                              </m:r>
                            </m:e>
                          </m:d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∣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𝒘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∈</m:t>
                      </m:r>
                      <m:bar>
                        <m:barPr>
                          <m:pos m:val="top"/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bar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𝑮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⋅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𝒗</m:t>
                          </m:r>
                        </m:e>
                      </m:ba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 } 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1E52EFC-8B87-456E-8E1A-80C8EDE67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2564904"/>
                <a:ext cx="8424936" cy="1494768"/>
              </a:xfrm>
              <a:prstGeom prst="rect">
                <a:avLst/>
              </a:prstGeom>
              <a:blipFill>
                <a:blip r:embed="rId7"/>
                <a:stretch>
                  <a:fillRect l="-1012" t="-2834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8AE2BAA7-C7EA-4545-A463-A2B2F820D0E7}"/>
              </a:ext>
            </a:extLst>
          </p:cNvPr>
          <p:cNvSpPr txBox="1"/>
          <p:nvPr/>
        </p:nvSpPr>
        <p:spPr bwMode="auto">
          <a:xfrm>
            <a:off x="179512" y="5703639"/>
            <a:ext cx="5616624" cy="46166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8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Question: </a:t>
            </a: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is this related to capacity?</a:t>
            </a:r>
            <a:endParaRPr lang="en-US" sz="24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3F25C49-658D-4C9E-970C-7AE5B48C8697}"/>
                  </a:ext>
                </a:extLst>
              </p:cNvPr>
              <p:cNvSpPr txBox="1"/>
              <p:nvPr/>
            </p:nvSpPr>
            <p:spPr bwMode="auto">
              <a:xfrm>
                <a:off x="179512" y="6279703"/>
                <a:ext cx="6048672" cy="50917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[</a:t>
                </a:r>
                <a:r>
                  <a:rPr lang="en-US" sz="2400" b="1" dirty="0" err="1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Brion</a:t>
                </a: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1987]: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𝒑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∈</m:t>
                    </m:r>
                    <m:r>
                      <a:rPr lang="en-US" sz="2400" b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𝚫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𝒗</m:t>
                        </m:r>
                      </m:e>
                    </m:d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iff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𝟎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∈</m:t>
                    </m:r>
                    <m:r>
                      <a:rPr lang="en-US" sz="2400" b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𝚫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𝒗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⊗ℓ</m:t>
                            </m:r>
                          </m:sup>
                        </m:s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⊗</m:t>
                        </m:r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𝒗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m:t>𝝀</m:t>
                                </m:r>
                              </m:e>
                              <m:sup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! </a:t>
                </a:r>
                <a:endParaRPr lang="en-US" sz="2400" b="1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3F25C49-658D-4C9E-970C-7AE5B48C8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6279703"/>
                <a:ext cx="6048672" cy="509178"/>
              </a:xfrm>
              <a:prstGeom prst="rect">
                <a:avLst/>
              </a:prstGeom>
              <a:blipFill>
                <a:blip r:embed="rId8"/>
                <a:stretch>
                  <a:fillRect l="-1407" t="-2326" r="-1307" b="-20930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549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6" grpId="0" animBg="1"/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p-scaling for commutative actions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EBD5982-C9A6-CB41-A420-848205A136C4}"/>
                  </a:ext>
                </a:extLst>
              </p:cNvPr>
              <p:cNvSpPr txBox="1"/>
              <p:nvPr/>
            </p:nvSpPr>
            <p:spPr bwMode="auto">
              <a:xfrm>
                <a:off x="107504" y="944971"/>
                <a:ext cx="8928992" cy="541045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𝑽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ℂ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[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𝒏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𝟏</m:t>
                        </m:r>
                      </m:sup>
                    </m:sSubSup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,…,</m:t>
                    </m:r>
                    <m:sSubSup>
                      <m:sSub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𝟏</m:t>
                        </m:r>
                      </m:sup>
                    </m:sSubSup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]</m:t>
                    </m:r>
                  </m:oMath>
                </a14:m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and</a:t>
                </a:r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𝑮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𝑻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𝒏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scaling coordinates:</a:t>
                </a:r>
              </a:p>
              <a:p>
                <a:pPr marL="800100" lvl="1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Vectors (Laurent polynomials):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−1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3</m:t>
                        </m:r>
                      </m:sup>
                    </m:sSubSup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3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−2</m:t>
                        </m:r>
                      </m:sup>
                    </m:sSubSup>
                  </m:oMath>
                </a14:m>
                <a:endParaRPr lang="en-US" sz="2400" dirty="0">
                  <a:ea typeface="Calibri" pitchFamily="34" charset="0"/>
                  <a:cs typeface="Times New Roman" pitchFamily="18" charset="0"/>
                </a:endParaRPr>
              </a:p>
              <a:p>
                <a:pPr marL="800100" lvl="1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Action: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)∘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↦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>
                  <a:ea typeface="Calibri" pitchFamily="34" charset="0"/>
                  <a:cs typeface="Times New Roman" pitchFamily="18" charset="0"/>
                </a:endParaRPr>
              </a:p>
              <a:p>
                <a:pPr marL="800100" lvl="1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Input: </a:t>
                </a:r>
                <a:endParaRPr lang="en-US" sz="2400" b="1" i="1" dirty="0">
                  <a:latin typeface="Cambria Math" panose="02040503050406030204" pitchFamily="18" charset="0"/>
                  <a:ea typeface="Calibri" pitchFamily="34" charset="0"/>
                  <a:cs typeface="Times New Roman" pitchFamily="18" charset="0"/>
                </a:endParaRPr>
              </a:p>
              <a:p>
                <a:pPr lvl="1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𝒖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𝒘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∈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𝛀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𝒘</m:t>
                              </m:r>
                            </m:sub>
                          </m:sSub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𝒘</m:t>
                              </m:r>
                            </m:sub>
                          </m:sSub>
                        </m:e>
                      </m:nary>
                      <m:r>
                        <a:rPr lang="en-US" sz="24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 marL="800100" lvl="1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𝒘</m:t>
                        </m:r>
                      </m:sub>
                    </m:sSub>
                    <m:r>
                      <m:rPr>
                        <m:nor/>
                      </m:rPr>
                      <a:rPr lang="en-US" sz="2400" b="1" i="1" dirty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unit</m:t>
                    </m:r>
                    <m:r>
                      <m:rPr>
                        <m:nor/>
                      </m:rPr>
                      <a:rPr lang="en-US" sz="2400" dirty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vector</m:t>
                    </m:r>
                    <m:r>
                      <m:rPr>
                        <m:nor/>
                      </m:rPr>
                      <a:rPr lang="en-US" sz="2400" dirty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↔ </m:t>
                    </m:r>
                    <m:r>
                      <m:rPr>
                        <m:nor/>
                      </m:rPr>
                      <a:rPr lang="en-US" sz="2400" dirty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monomial</m:t>
                    </m:r>
                    <m:r>
                      <m:rPr>
                        <m:nor/>
                      </m:rPr>
                      <a:rPr lang="en-US" sz="2400" dirty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𝒘</m:t>
                        </m:r>
                      </m:sup>
                    </m:sSup>
                  </m:oMath>
                </a14:m>
                <a:endParaRPr lang="en-US" sz="2400" b="1" i="1" dirty="0">
                  <a:latin typeface="Cambria Math" panose="02040503050406030204" pitchFamily="18" charset="0"/>
                  <a:ea typeface="Calibri" pitchFamily="34" charset="0"/>
                  <a:cs typeface="Times New Roman" pitchFamily="18" charset="0"/>
                </a:endParaRPr>
              </a:p>
              <a:p>
                <a:pPr marL="800100" lvl="1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𝒑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∈</m:t>
                    </m:r>
                    <m:r>
                      <a:rPr lang="en-US" sz="2400" b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𝚫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𝒖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𝒄𝒐𝒏𝒗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𝛀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⇔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∈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𝚫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𝒖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𝒄𝒐𝒏𝒗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𝛀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−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𝐩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sz="24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marL="800100" lvl="1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Simply </a:t>
                </a:r>
                <a:r>
                  <a:rPr lang="en-US" sz="2400" b="1" dirty="0">
                    <a:solidFill>
                      <a:srgbClr val="FF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shift weight vectors</a:t>
                </a:r>
              </a:p>
              <a:p>
                <a:pPr marL="800100" lvl="1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Non-commutative case is harder</a:t>
                </a:r>
                <a:endParaRPr lang="en-US" sz="2400" b="1" i="1" dirty="0">
                  <a:solidFill>
                    <a:srgbClr val="FF000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EBD5982-C9A6-CB41-A420-848205A136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944971"/>
                <a:ext cx="8928992" cy="5410455"/>
              </a:xfrm>
              <a:prstGeom prst="rect">
                <a:avLst/>
              </a:prstGeom>
              <a:blipFill>
                <a:blip r:embed="rId3"/>
                <a:stretch>
                  <a:fillRect b="-1168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715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Shifting to different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7BC558C-289A-4628-B283-2DD940B2C7B9}"/>
                  </a:ext>
                </a:extLst>
              </p:cNvPr>
              <p:cNvSpPr txBox="1"/>
              <p:nvPr/>
            </p:nvSpPr>
            <p:spPr bwMode="auto">
              <a:xfrm>
                <a:off x="107504" y="1484784"/>
                <a:ext cx="8820472" cy="87851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Natural attempt: is there another representation where the moment maps for image of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𝒗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∈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𝑽</m:t>
                    </m:r>
                  </m:oMath>
                </a14:m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is given by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𝒔𝒑𝒆𝒄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𝝁</m:t>
                        </m:r>
                        <m:d>
                          <m:d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𝒗</m:t>
                            </m:r>
                          </m:e>
                        </m:d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𝒑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7BC558C-289A-4628-B283-2DD940B2C7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1484784"/>
                <a:ext cx="8820472" cy="878510"/>
              </a:xfrm>
              <a:prstGeom prst="rect">
                <a:avLst/>
              </a:prstGeom>
              <a:blipFill>
                <a:blip r:embed="rId3"/>
                <a:stretch>
                  <a:fillRect l="-1035" t="-4795" b="-12329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8D96E32-F52B-4AF9-B6AE-9AB54902C2D2}"/>
                  </a:ext>
                </a:extLst>
              </p:cNvPr>
              <p:cNvSpPr txBox="1"/>
              <p:nvPr/>
            </p:nvSpPr>
            <p:spPr bwMode="auto">
              <a:xfrm>
                <a:off x="107504" y="4611096"/>
                <a:ext cx="8640960" cy="155420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Shifting trick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𝒑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target spectrum of marginals,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ℓ∈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ℕ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 s</a:t>
                </a:r>
                <a:r>
                  <a:rPr lang="en-US" sz="2400" dirty="0" err="1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.t.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ℓ⋅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𝒑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𝝀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integral vector then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𝐡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≝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⊗ℓ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⊗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𝒗</m:t>
                        </m:r>
                      </m:e>
                      <m:sub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𝝀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is such that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algn="ctr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𝝁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𝒉</m:t>
                          </m: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=ℓ⋅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𝝁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𝒈</m:t>
                          </m: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+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𝝁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𝒗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  <a:ea typeface="Calibri" pitchFamily="34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libri" pitchFamily="34" charset="0"/>
                                      <a:cs typeface="Times New Roman" pitchFamily="18" charset="0"/>
                                    </a:rPr>
                                    <m:t>𝝀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libri" pitchFamily="34" charset="0"/>
                                      <a:cs typeface="Times New Roman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sub>
                          </m:sSub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=ℓ⋅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𝝁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𝒈</m:t>
                          </m: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𝒅𝒊𝒂𝒈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𝝀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8D96E32-F52B-4AF9-B6AE-9AB54902C2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4611096"/>
                <a:ext cx="8640960" cy="1554208"/>
              </a:xfrm>
              <a:prstGeom prst="rect">
                <a:avLst/>
              </a:prstGeom>
              <a:blipFill>
                <a:blip r:embed="rId4"/>
                <a:stretch>
                  <a:fillRect l="-1057" t="-2724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16C43FC6-9D84-4B33-BA17-616E89EC8023}"/>
              </a:ext>
            </a:extLst>
          </p:cNvPr>
          <p:cNvSpPr txBox="1"/>
          <p:nvPr/>
        </p:nvSpPr>
        <p:spPr bwMode="auto">
          <a:xfrm>
            <a:off x="107504" y="6279703"/>
            <a:ext cx="8496944" cy="46166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Reduces arbitrary marginal problem to uniform case!*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96AABE3-2EDC-46B3-B4CD-D6E5CE027834}"/>
                  </a:ext>
                </a:extLst>
              </p:cNvPr>
              <p:cNvSpPr txBox="1"/>
              <p:nvPr/>
            </p:nvSpPr>
            <p:spPr bwMode="auto">
              <a:xfrm>
                <a:off x="107504" y="1052736"/>
                <a:ext cx="8784976" cy="4616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Moment polytope problem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: given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𝒗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∈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𝐕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 </m:t>
                    </m:r>
                  </m:oMath>
                </a14:m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𝒑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∈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𝚫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𝒗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?</m:t>
                    </m:r>
                  </m:oMath>
                </a14:m>
                <a:endParaRPr lang="en-US" sz="2400" b="1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96AABE3-2EDC-46B3-B4CD-D6E5CE0278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1052736"/>
                <a:ext cx="8784976" cy="461665"/>
              </a:xfrm>
              <a:prstGeom prst="rect">
                <a:avLst/>
              </a:prstGeom>
              <a:blipFill>
                <a:blip r:embed="rId5"/>
                <a:stretch>
                  <a:fillRect l="-1040" t="-9091" b="-28571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A360A69-CC5F-438E-8799-ED6BFB6B964F}"/>
                  </a:ext>
                </a:extLst>
              </p:cNvPr>
              <p:cNvSpPr txBox="1"/>
              <p:nvPr/>
            </p:nvSpPr>
            <p:spPr bwMode="auto">
              <a:xfrm>
                <a:off x="107504" y="2420888"/>
                <a:ext cx="8640960" cy="212365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Moment map properties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: </a:t>
                </a:r>
              </a:p>
              <a:p>
                <a:pPr marL="800100" lvl="1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u="sng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Tensor product: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𝝁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𝒗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⊗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𝒘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≝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𝝁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𝒗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+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𝝁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𝒘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</a:p>
              <a:p>
                <a:pPr marL="800100" lvl="1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u="sng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Highest weight vector: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𝝀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𝝀</m:t>
                        </m:r>
                      </m:sub>
                    </m:sSub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is a HWV of weight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𝝀</m:t>
                    </m:r>
                  </m:oMath>
                </a14:m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then</a:t>
                </a:r>
              </a:p>
              <a:p>
                <a:pPr lvl="1" algn="ctr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𝝁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𝝀</m:t>
                              </m:r>
                            </m:sub>
                          </m:sSub>
                        </m:e>
                      </m:d>
                      <m:r>
                        <a:rPr lang="en-US" sz="2400" b="1" i="1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𝒅𝒊𝒂𝒈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𝝀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A360A69-CC5F-438E-8799-ED6BFB6B96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2420888"/>
                <a:ext cx="8640960" cy="2123658"/>
              </a:xfrm>
              <a:prstGeom prst="rect">
                <a:avLst/>
              </a:prstGeom>
              <a:blipFill>
                <a:blip r:embed="rId6"/>
                <a:stretch>
                  <a:fillRect l="-1057" t="-2000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607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  <p:bldP spid="10" grpId="0" animBg="1"/>
      <p:bldP spid="13" grpId="0" uiExpand="1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7449014" cy="838200"/>
          </a:xfrm>
        </p:spPr>
        <p:txBody>
          <a:bodyPr>
            <a:normAutofit/>
          </a:bodyPr>
          <a:lstStyle/>
          <a:p>
            <a:r>
              <a:rPr lang="en-US" b="1" dirty="0"/>
              <a:t>Capacity &amp; Moment polytope: How they relate?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6D88F2-581D-4644-B3B8-032C61F581B7}"/>
              </a:ext>
            </a:extLst>
          </p:cNvPr>
          <p:cNvSpPr txBox="1"/>
          <p:nvPr/>
        </p:nvSpPr>
        <p:spPr bwMode="auto">
          <a:xfrm>
            <a:off x="107504" y="4005064"/>
            <a:ext cx="8136904" cy="1337289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ea typeface="Calibri" pitchFamily="34" charset="0"/>
                <a:cs typeface="Times New Roman" pitchFamily="18" charset="0"/>
              </a:rPr>
              <a:t>How can moment map help with optimization (capacity)?</a:t>
            </a:r>
            <a:r>
              <a:rPr lang="en-US" sz="2400" b="0" dirty="0">
                <a:ea typeface="Calibri" pitchFamily="34" charset="0"/>
                <a:cs typeface="Times New Roman" pitchFamily="18" charset="0"/>
              </a:rPr>
              <a:t> </a:t>
            </a:r>
            <a:endParaRPr lang="en-US" sz="700" i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800100" lvl="1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Intuition (convexity): </a:t>
            </a:r>
            <a:r>
              <a:rPr lang="en-US" sz="2000" dirty="0"/>
              <a:t>“gradient equals zero = global minimum” </a:t>
            </a:r>
          </a:p>
          <a:p>
            <a:pPr marL="800100" lvl="1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Formally: </a:t>
            </a:r>
            <a:r>
              <a:rPr lang="en-US" sz="20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[</a:t>
            </a:r>
            <a:r>
              <a:rPr lang="en-US" sz="2000" b="1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Kempf</a:t>
            </a:r>
            <a:r>
              <a:rPr lang="en-US" sz="20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, Ness 1979]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71307F-3D5D-A84A-978E-E018A076D13C}"/>
              </a:ext>
            </a:extLst>
          </p:cNvPr>
          <p:cNvSpPr txBox="1"/>
          <p:nvPr/>
        </p:nvSpPr>
        <p:spPr bwMode="auto">
          <a:xfrm>
            <a:off x="107504" y="5445224"/>
            <a:ext cx="8352928" cy="1337289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ea typeface="Calibri" pitchFamily="34" charset="0"/>
                <a:cs typeface="Times New Roman" pitchFamily="18" charset="0"/>
              </a:rPr>
              <a:t>How can capacity help with moment polytope?</a:t>
            </a:r>
            <a:r>
              <a:rPr lang="en-US" sz="2400" b="0" dirty="0">
                <a:ea typeface="Calibri" pitchFamily="34" charset="0"/>
                <a:cs typeface="Times New Roman" pitchFamily="18" charset="0"/>
              </a:rPr>
              <a:t> </a:t>
            </a:r>
            <a:endParaRPr lang="en-US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800100" lvl="1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Shifting trick: </a:t>
            </a:r>
            <a:r>
              <a:rPr lang="en-US" sz="20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[</a:t>
            </a:r>
            <a:r>
              <a:rPr lang="en-US" sz="2000" b="1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Brion</a:t>
            </a:r>
            <a:r>
              <a:rPr lang="en-US" sz="20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1987]. </a:t>
            </a:r>
            <a:r>
              <a:rPr lang="en-US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Convert moment polytope problem into a norm minimization problem (in a bigger space)!</a:t>
            </a:r>
            <a:endParaRPr lang="en-US" sz="20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5B034E0-72CB-D34D-A4AF-6B40BDC1CAFE}"/>
              </a:ext>
            </a:extLst>
          </p:cNvPr>
          <p:cNvGrpSpPr/>
          <p:nvPr/>
        </p:nvGrpSpPr>
        <p:grpSpPr>
          <a:xfrm>
            <a:off x="5761981" y="1392962"/>
            <a:ext cx="2736304" cy="1908750"/>
            <a:chOff x="5580112" y="4725144"/>
            <a:chExt cx="2736304" cy="1656184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43BD755-BB9D-8B40-A5D4-7FE6EED9D60D}"/>
                </a:ext>
              </a:extLst>
            </p:cNvPr>
            <p:cNvSpPr/>
            <p:nvPr/>
          </p:nvSpPr>
          <p:spPr>
            <a:xfrm>
              <a:off x="5580112" y="4725144"/>
              <a:ext cx="2736304" cy="165618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015FDD4-4A13-7845-8081-E85A9D528C9A}"/>
                </a:ext>
              </a:extLst>
            </p:cNvPr>
            <p:cNvSpPr txBox="1"/>
            <p:nvPr/>
          </p:nvSpPr>
          <p:spPr bwMode="auto">
            <a:xfrm>
              <a:off x="5891955" y="4870366"/>
              <a:ext cx="2170584" cy="1384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ea typeface="Calibri" pitchFamily="34" charset="0"/>
                  <a:cs typeface="Times New Roman" pitchFamily="18" charset="0"/>
                </a:rPr>
                <a:t>Moment Map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ea typeface="Calibri" pitchFamily="34" charset="0"/>
                  <a:cs typeface="Times New Roman" pitchFamily="18" charset="0"/>
                </a:rPr>
                <a:t>“gradient”</a:t>
              </a:r>
              <a:r>
                <a:rPr lang="en-US" sz="2800" b="0" dirty="0">
                  <a:ea typeface="Calibri" pitchFamily="34" charset="0"/>
                  <a:cs typeface="Times New Roman" pitchFamily="18" charset="0"/>
                </a:rPr>
                <a:t> </a:t>
              </a:r>
              <a:endParaRPr lang="en-US" sz="2800" dirty="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34A0A97-A7CB-FF4A-9945-586C9A50CB57}"/>
              </a:ext>
            </a:extLst>
          </p:cNvPr>
          <p:cNvGrpSpPr/>
          <p:nvPr/>
        </p:nvGrpSpPr>
        <p:grpSpPr>
          <a:xfrm>
            <a:off x="380999" y="1340768"/>
            <a:ext cx="2736304" cy="1887775"/>
            <a:chOff x="611560" y="4653137"/>
            <a:chExt cx="2736304" cy="1656184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12E7163-F617-164D-9E64-6191037D6E30}"/>
                </a:ext>
              </a:extLst>
            </p:cNvPr>
            <p:cNvSpPr/>
            <p:nvPr/>
          </p:nvSpPr>
          <p:spPr>
            <a:xfrm>
              <a:off x="611560" y="4653137"/>
              <a:ext cx="2736304" cy="165618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2F3938B-2ACE-6543-A780-AFB6ABCB2878}"/>
                </a:ext>
              </a:extLst>
            </p:cNvPr>
            <p:cNvSpPr txBox="1"/>
            <p:nvPr/>
          </p:nvSpPr>
          <p:spPr bwMode="auto">
            <a:xfrm>
              <a:off x="899592" y="4856317"/>
              <a:ext cx="2170584" cy="1134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600" b="1" dirty="0">
                  <a:ea typeface="Calibri" pitchFamily="34" charset="0"/>
                  <a:cs typeface="Times New Roman" pitchFamily="18" charset="0"/>
                </a:rPr>
                <a:t>Norm Minimization</a:t>
              </a:r>
              <a:r>
                <a:rPr lang="en-US" sz="2600" b="0" dirty="0">
                  <a:ea typeface="Calibri" pitchFamily="34" charset="0"/>
                  <a:cs typeface="Times New Roman" pitchFamily="18" charset="0"/>
                </a:rPr>
                <a:t>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60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“capacity”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16E0D3B-8326-2D4C-BBE1-2E33E3D5ED7A}"/>
              </a:ext>
            </a:extLst>
          </p:cNvPr>
          <p:cNvGrpSpPr/>
          <p:nvPr/>
        </p:nvGrpSpPr>
        <p:grpSpPr>
          <a:xfrm>
            <a:off x="2699792" y="1340768"/>
            <a:ext cx="3446122" cy="769441"/>
            <a:chOff x="2710054" y="4596695"/>
            <a:chExt cx="3446122" cy="769441"/>
          </a:xfrm>
        </p:grpSpPr>
        <p:cxnSp>
          <p:nvCxnSpPr>
            <p:cNvPr id="9" name="Curved Connector 8">
              <a:extLst>
                <a:ext uri="{FF2B5EF4-FFF2-40B4-BE49-F238E27FC236}">
                  <a16:creationId xmlns:a16="http://schemas.microsoft.com/office/drawing/2014/main" id="{664D57AE-609F-B143-BA74-1FDF29A52ABF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405482" y="3350057"/>
              <a:ext cx="55266" cy="3446122"/>
            </a:xfrm>
            <a:prstGeom prst="curvedConnector3">
              <a:avLst>
                <a:gd name="adj1" fmla="val -913867"/>
              </a:avLst>
            </a:prstGeom>
            <a:ln w="44450">
              <a:solidFill>
                <a:schemeClr val="tx1"/>
              </a:solidFill>
              <a:tailEnd type="triangle"/>
            </a:ln>
            <a:effectLst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0F7CF95-297F-184D-841E-81575945B3EA}"/>
                </a:ext>
              </a:extLst>
            </p:cNvPr>
            <p:cNvSpPr txBox="1"/>
            <p:nvPr/>
          </p:nvSpPr>
          <p:spPr bwMode="auto">
            <a:xfrm>
              <a:off x="3436346" y="4596695"/>
              <a:ext cx="2071758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b="0" dirty="0">
                  <a:ea typeface="Calibri" pitchFamily="34" charset="0"/>
                  <a:cs typeface="Times New Roman" pitchFamily="18" charset="0"/>
                </a:rPr>
                <a:t>“shifting trick”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b="1" dirty="0">
                  <a:ea typeface="Calibri" pitchFamily="34" charset="0"/>
                  <a:cs typeface="Times New Roman" pitchFamily="18" charset="0"/>
                </a:rPr>
                <a:t>[</a:t>
              </a:r>
              <a:r>
                <a:rPr lang="en-US" sz="2200" b="1" dirty="0" err="1">
                  <a:ea typeface="Calibri" pitchFamily="34" charset="0"/>
                  <a:cs typeface="Times New Roman" pitchFamily="18" charset="0"/>
                </a:rPr>
                <a:t>Brion</a:t>
              </a:r>
              <a:r>
                <a:rPr lang="en-US" sz="2200" b="1" dirty="0">
                  <a:ea typeface="Calibri" pitchFamily="34" charset="0"/>
                  <a:cs typeface="Times New Roman" pitchFamily="18" charset="0"/>
                </a:rPr>
                <a:t> 1987]</a:t>
              </a:r>
              <a:r>
                <a:rPr lang="en-US" sz="2200" b="0" dirty="0">
                  <a:ea typeface="Calibri" pitchFamily="34" charset="0"/>
                  <a:cs typeface="Times New Roman" pitchFamily="18" charset="0"/>
                </a:rPr>
                <a:t> </a:t>
              </a:r>
              <a:endParaRPr lang="en-US" sz="2200" dirty="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D4B7D75-5001-0C41-95FA-A9FC7243E7AA}"/>
              </a:ext>
            </a:extLst>
          </p:cNvPr>
          <p:cNvGrpSpPr/>
          <p:nvPr/>
        </p:nvGrpSpPr>
        <p:grpSpPr>
          <a:xfrm>
            <a:off x="2716581" y="2952085"/>
            <a:ext cx="3446122" cy="1051818"/>
            <a:chOff x="2716581" y="6260425"/>
            <a:chExt cx="3446122" cy="1051818"/>
          </a:xfrm>
        </p:grpSpPr>
        <p:cxnSp>
          <p:nvCxnSpPr>
            <p:cNvPr id="11" name="Curved Connector 10">
              <a:extLst>
                <a:ext uri="{FF2B5EF4-FFF2-40B4-BE49-F238E27FC236}">
                  <a16:creationId xmlns:a16="http://schemas.microsoft.com/office/drawing/2014/main" id="{48FBF862-F73A-7C41-B871-C692B03D2AD6}"/>
                </a:ext>
              </a:extLst>
            </p:cNvPr>
            <p:cNvCxnSpPr>
              <a:stCxn id="7" idx="3"/>
              <a:endCxn id="3" idx="5"/>
            </p:cNvCxnSpPr>
            <p:nvPr/>
          </p:nvCxnSpPr>
          <p:spPr>
            <a:xfrm rot="5400000" flipH="1">
              <a:off x="4404593" y="4572413"/>
              <a:ext cx="70097" cy="3446122"/>
            </a:xfrm>
            <a:prstGeom prst="curvedConnector3">
              <a:avLst>
                <a:gd name="adj1" fmla="val -724896"/>
              </a:avLst>
            </a:prstGeom>
            <a:ln w="444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2A65886-6EBB-F842-8E57-B92283A3F119}"/>
                </a:ext>
              </a:extLst>
            </p:cNvPr>
            <p:cNvSpPr txBox="1"/>
            <p:nvPr/>
          </p:nvSpPr>
          <p:spPr bwMode="auto">
            <a:xfrm>
              <a:off x="3131840" y="6881356"/>
              <a:ext cx="273630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dirty="0">
                  <a:ea typeface="Calibri" pitchFamily="34" charset="0"/>
                  <a:cs typeface="Times New Roman" pitchFamily="18" charset="0"/>
                </a:rPr>
                <a:t>“Geodesic C</a:t>
              </a:r>
              <a:r>
                <a:rPr lang="en-US" sz="2200" b="0" dirty="0">
                  <a:ea typeface="Calibri" pitchFamily="34" charset="0"/>
                  <a:cs typeface="Times New Roman" pitchFamily="18" charset="0"/>
                </a:rPr>
                <a:t>onvexity” </a:t>
              </a:r>
              <a:endParaRPr lang="en-US" sz="2200" dirty="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B63F7CB-36D1-7247-90D0-5E308CA09BAA}"/>
              </a:ext>
            </a:extLst>
          </p:cNvPr>
          <p:cNvGrpSpPr/>
          <p:nvPr/>
        </p:nvGrpSpPr>
        <p:grpSpPr>
          <a:xfrm>
            <a:off x="7092280" y="4437112"/>
            <a:ext cx="2016224" cy="1728193"/>
            <a:chOff x="5580112" y="5085184"/>
            <a:chExt cx="2736304" cy="1413976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ED0CCC0-30A3-4E4B-9FF1-093A352B3D2B}"/>
                </a:ext>
              </a:extLst>
            </p:cNvPr>
            <p:cNvSpPr/>
            <p:nvPr/>
          </p:nvSpPr>
          <p:spPr>
            <a:xfrm>
              <a:off x="5580112" y="5085184"/>
              <a:ext cx="2736304" cy="1296144"/>
            </a:xfrm>
            <a:prstGeom prst="ellipse">
              <a:avLst/>
            </a:prstGeom>
            <a:solidFill>
              <a:schemeClr val="accent6">
                <a:lumMod val="75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F59C035-A5EA-5D4A-BBBE-12A549CA1AB4}"/>
                </a:ext>
              </a:extLst>
            </p:cNvPr>
            <p:cNvSpPr txBox="1"/>
            <p:nvPr/>
          </p:nvSpPr>
          <p:spPr bwMode="auto">
            <a:xfrm>
              <a:off x="5768823" y="5298831"/>
              <a:ext cx="2386608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u="sng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Our work</a:t>
              </a:r>
              <a:r>
                <a:rPr lang="en-US" sz="240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: quantitative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version</a:t>
              </a:r>
              <a:endPara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421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Open questions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251520" y="1141293"/>
            <a:ext cx="8136904" cy="46166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Efficient algorithms for more classes of g-convex functions?</a:t>
            </a:r>
            <a:endParaRPr kumimoji="0" 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 bwMode="auto">
              <a:xfrm>
                <a:off x="179512" y="2021939"/>
                <a:ext cx="7488832" cy="83099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342900" marR="0" indent="-34290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charset="0"/>
                  <a:buChar char="•"/>
                  <a:tabLst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Is the null-cone problem in </a:t>
                </a:r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P 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for general group actions?</a:t>
                </a:r>
              </a:p>
              <a:p>
                <a:pPr marL="800100" lvl="1" indent="-342900" fontAlgn="base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buChar char="•"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Not</a:t>
                </a:r>
                <a:r>
                  <a:rPr kumimoji="0" lang="en-US" sz="24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even known if in </a:t>
                </a:r>
                <a:r>
                  <a:rPr kumimoji="0" lang="en-US" sz="2400" b="1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NP </a:t>
                </a:r>
                <a14:m>
                  <m:oMath xmlns:m="http://schemas.openxmlformats.org/officeDocument/2006/math">
                    <m:r>
                      <a:rPr kumimoji="0" lang="en-US" sz="2400" b="1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∩</m:t>
                    </m:r>
                  </m:oMath>
                </a14:m>
                <a:r>
                  <a:rPr kumimoji="0" lang="en-US" sz="2400" b="1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coNP</a:t>
                </a:r>
                <a:r>
                  <a:rPr kumimoji="0" lang="en-US" sz="24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2021939"/>
                <a:ext cx="7488832" cy="830997"/>
              </a:xfrm>
              <a:prstGeom prst="rect">
                <a:avLst/>
              </a:prstGeom>
              <a:blipFill>
                <a:blip r:embed="rId3"/>
                <a:stretch>
                  <a:fillRect l="-975" t="-5072" b="-15217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8D7E8C-5ED6-425C-B560-8B41C7D24D20}"/>
                  </a:ext>
                </a:extLst>
              </p:cNvPr>
              <p:cNvSpPr txBox="1"/>
              <p:nvPr/>
            </p:nvSpPr>
            <p:spPr bwMode="auto">
              <a:xfrm>
                <a:off x="179512" y="3092767"/>
                <a:ext cx="7704856" cy="120032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342900" indent="-342900" fontAlgn="base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buChar char="•"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More applications of NC-optimization?</a:t>
                </a:r>
              </a:p>
              <a:p>
                <a:pPr marL="800100" lvl="1" indent="-342900" fontAlgn="base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buChar char="•"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For which actions is weight margin (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𝜸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𝝅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) large?</a:t>
                </a:r>
              </a:p>
              <a:p>
                <a:pPr marL="1257300" lvl="2" indent="-342900" fontAlgn="base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buChar char="•"/>
                </a:pPr>
                <a:r>
                  <a:rPr lang="en-US" sz="22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For such actions our algorithms are enough</a:t>
                </a:r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8D7E8C-5ED6-425C-B560-8B41C7D24D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3092767"/>
                <a:ext cx="7704856" cy="1200329"/>
              </a:xfrm>
              <a:prstGeom prst="rect">
                <a:avLst/>
              </a:prstGeom>
              <a:blipFill>
                <a:blip r:embed="rId4"/>
                <a:stretch>
                  <a:fillRect l="-985" t="-4167" b="-7292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E34A80E0-DE72-4B7A-AD45-7723E79D24A8}"/>
              </a:ext>
            </a:extLst>
          </p:cNvPr>
          <p:cNvGrpSpPr/>
          <p:nvPr/>
        </p:nvGrpSpPr>
        <p:grpSpPr>
          <a:xfrm>
            <a:off x="7485621" y="1196752"/>
            <a:ext cx="1550875" cy="1820416"/>
            <a:chOff x="5532140" y="4149080"/>
            <a:chExt cx="1550875" cy="1820416"/>
          </a:xfrm>
        </p:grpSpPr>
        <p:sp>
          <p:nvSpPr>
            <p:cNvPr id="10" name="Texto explicativo em forma de nuvem 11">
              <a:extLst>
                <a:ext uri="{FF2B5EF4-FFF2-40B4-BE49-F238E27FC236}">
                  <a16:creationId xmlns:a16="http://schemas.microsoft.com/office/drawing/2014/main" id="{C9629250-463A-4A24-BE3F-EB4153964241}"/>
                </a:ext>
              </a:extLst>
            </p:cNvPr>
            <p:cNvSpPr/>
            <p:nvPr/>
          </p:nvSpPr>
          <p:spPr>
            <a:xfrm>
              <a:off x="6228184" y="4149080"/>
              <a:ext cx="854831" cy="720080"/>
            </a:xfrm>
            <a:prstGeom prst="cloudCallou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6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?</a:t>
              </a:r>
            </a:p>
          </p:txBody>
        </p:sp>
        <p:pic>
          <p:nvPicPr>
            <p:cNvPr id="11" name="Imagem 19">
              <a:extLst>
                <a:ext uri="{FF2B5EF4-FFF2-40B4-BE49-F238E27FC236}">
                  <a16:creationId xmlns:a16="http://schemas.microsoft.com/office/drawing/2014/main" id="{306053E6-AF02-4571-99E1-8ED3D1AC36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2140" y="4695537"/>
              <a:ext cx="1280054" cy="1273959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3B6DD1A-9B9A-4DCA-9B45-D8F96EA892EA}"/>
              </a:ext>
            </a:extLst>
          </p:cNvPr>
          <p:cNvSpPr txBox="1"/>
          <p:nvPr/>
        </p:nvSpPr>
        <p:spPr bwMode="auto">
          <a:xfrm>
            <a:off x="2483768" y="6095037"/>
            <a:ext cx="4104456" cy="646331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Thank you!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20B0FF-D716-4864-8345-B6545803EA16}"/>
              </a:ext>
            </a:extLst>
          </p:cNvPr>
          <p:cNvSpPr txBox="1"/>
          <p:nvPr/>
        </p:nvSpPr>
        <p:spPr bwMode="auto">
          <a:xfrm>
            <a:off x="179512" y="4542219"/>
            <a:ext cx="8136904" cy="830997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Extend commutative methods to NC-optimization?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For instance, can we have a geodesic ellipsoid algorithm?</a:t>
            </a:r>
            <a:endParaRPr lang="en-US" sz="24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81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Invariant Theory - Basics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 bwMode="auto">
              <a:xfrm>
                <a:off x="107504" y="908720"/>
                <a:ext cx="8712970" cy="4616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Group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𝑮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acts linearly on vector space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𝑽</m:t>
                    </m:r>
                  </m:oMath>
                </a14:m>
                <a:endParaRPr lang="en-US" sz="24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908720"/>
                <a:ext cx="8712970" cy="461665"/>
              </a:xfrm>
              <a:prstGeom prst="rect">
                <a:avLst/>
              </a:prstGeom>
              <a:blipFill>
                <a:blip r:embed="rId3"/>
                <a:stretch>
                  <a:fillRect l="-1016" t="-10811" b="-27027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A581A59-5D22-49E6-A84F-15D4628A1484}"/>
                  </a:ext>
                </a:extLst>
              </p:cNvPr>
              <p:cNvSpPr txBox="1"/>
              <p:nvPr/>
            </p:nvSpPr>
            <p:spPr bwMode="auto">
              <a:xfrm>
                <a:off x="107504" y="1472605"/>
                <a:ext cx="8712970" cy="44046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Examples: </a:t>
                </a:r>
                <a:endParaRPr lang="en-US" sz="2400" b="0" i="1" dirty="0">
                  <a:latin typeface="Cambria Math" panose="02040503050406030204" pitchFamily="18" charset="0"/>
                  <a:ea typeface="Calibri" pitchFamily="34" charset="0"/>
                  <a:cs typeface="Times New Roman" pitchFamily="18" charset="0"/>
                </a:endParaRPr>
              </a:p>
              <a:p>
                <a:pPr marL="800100" lvl="1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𝑽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ℂ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and</a:t>
                </a:r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𝑮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permuting coordinates</a:t>
                </a:r>
              </a:p>
              <a:p>
                <a:pPr lvl="1" algn="ctr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∘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↦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𝑣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(1)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𝑣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)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marL="800100" lvl="1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𝑽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𝑴𝒂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𝒏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ℂ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𝑮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𝑮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𝑳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conjugation</a:t>
                </a:r>
              </a:p>
              <a:p>
                <a:pPr lvl="1" algn="ctr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 ↦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𝑔𝐴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marL="800100" lvl="1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𝑽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𝑴𝒂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𝒏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ℂ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𝑮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𝑺𝑻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𝒏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 ×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𝑺𝑻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𝒏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 matrix scaling</a:t>
                </a:r>
              </a:p>
              <a:p>
                <a:pPr lvl="1"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libri" pitchFamily="34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libri" pitchFamily="34" charset="0"/>
                                        <a:cs typeface="Times New Roman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  <a:ea typeface="Calibri" pitchFamily="34" charset="0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libri" pitchFamily="34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libri" pitchFamily="34" charset="0"/>
                                        <a:cs typeface="Times New Roman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libri" pitchFamily="34" charset="0"/>
                                        <a:cs typeface="Times New Roman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𝐴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libri" pitchFamily="34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libri" pitchFamily="34" charset="0"/>
                                        <a:cs typeface="Times New Roman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  <a:ea typeface="Calibri" pitchFamily="34" charset="0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libri" pitchFamily="34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libri" pitchFamily="34" charset="0"/>
                                        <a:cs typeface="Times New Roman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libri" pitchFamily="34" charset="0"/>
                                        <a:cs typeface="Times New Roman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A581A59-5D22-49E6-A84F-15D4628A1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1472605"/>
                <a:ext cx="8712970" cy="4404667"/>
              </a:xfrm>
              <a:prstGeom prst="rect">
                <a:avLst/>
              </a:prstGeom>
              <a:blipFill>
                <a:blip r:embed="rId4"/>
                <a:stretch>
                  <a:fillRect l="-1016" t="-1146" b="-1146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589A0329-FDA1-43BA-B79A-8E812EC04603}"/>
              </a:ext>
            </a:extLst>
          </p:cNvPr>
          <p:cNvSpPr txBox="1"/>
          <p:nvPr/>
        </p:nvSpPr>
        <p:spPr bwMode="auto">
          <a:xfrm>
            <a:off x="251520" y="6080673"/>
            <a:ext cx="8280920" cy="589649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Our groups will be 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continuous</a:t>
            </a: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. (connected, reductive, algebraic)</a:t>
            </a:r>
            <a:endParaRPr lang="en-US" sz="2400" dirty="0">
              <a:latin typeface="Cambria Math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4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 bldLvl="2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Invariant Theory - Basics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A581A59-5D22-49E6-A84F-15D4628A1484}"/>
                  </a:ext>
                </a:extLst>
              </p:cNvPr>
              <p:cNvSpPr txBox="1"/>
              <p:nvPr/>
            </p:nvSpPr>
            <p:spPr bwMode="auto">
              <a:xfrm>
                <a:off x="107504" y="908720"/>
                <a:ext cx="8640962" cy="9580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b="1" dirty="0">
                    <a:solidFill>
                      <a:srgbClr val="FF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Invariant polynomial: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doesn’t change by action of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𝑮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lang="en-US" sz="2400" b="0" i="1" dirty="0">
                  <a:latin typeface="Cambria Math" panose="02040503050406030204" pitchFamily="18" charset="0"/>
                  <a:ea typeface="Calibri" pitchFamily="34" charset="0"/>
                  <a:cs typeface="Times New Roman" pitchFamily="18" charset="0"/>
                </a:endParaRPr>
              </a:p>
              <a:p>
                <a:pPr marL="0" marR="0" indent="0" algn="ctr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𝑔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 ∀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   </a:t>
                </a:r>
                <a:endParaRPr lang="en-US" sz="2400" b="1" i="1" dirty="0">
                  <a:latin typeface="Cambria Math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A581A59-5D22-49E6-A84F-15D4628A1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908720"/>
                <a:ext cx="8640962" cy="958019"/>
              </a:xfrm>
              <a:prstGeom prst="rect">
                <a:avLst/>
              </a:prstGeom>
              <a:blipFill>
                <a:blip r:embed="rId3"/>
                <a:stretch>
                  <a:fillRect l="-1025" t="-6579" b="-6579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12380B0-3B65-604B-9F15-374470E41291}"/>
                  </a:ext>
                </a:extLst>
              </p:cNvPr>
              <p:cNvSpPr txBox="1"/>
              <p:nvPr/>
            </p:nvSpPr>
            <p:spPr bwMode="auto">
              <a:xfrm>
                <a:off x="107504" y="1886834"/>
                <a:ext cx="9036496" cy="495103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Examples: </a:t>
                </a:r>
                <a:endParaRPr lang="en-US" sz="2400" b="0" i="1" dirty="0">
                  <a:latin typeface="Cambria Math" panose="02040503050406030204" pitchFamily="18" charset="0"/>
                  <a:ea typeface="Calibri" pitchFamily="34" charset="0"/>
                  <a:cs typeface="Times New Roman" pitchFamily="18" charset="0"/>
                </a:endParaRPr>
              </a:p>
              <a:p>
                <a:pPr marL="800100" lvl="1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𝑽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ℂ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and</a:t>
                </a:r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𝑮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permuting coordinates</a:t>
                </a:r>
              </a:p>
              <a:p>
                <a:pPr lvl="1" algn="ctr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∘ 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𝑘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+⋯+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𝑘</m:t>
                              </m:r>
                            </m:sup>
                          </m:sSub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↦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𝑘</m:t>
                              </m:r>
                            </m:sup>
                          </m:sSubSup>
                          <m: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+⋯+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𝑘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4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marL="800100" lvl="1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𝑽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𝑴𝒂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𝒏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ℂ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𝑮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𝑮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𝑳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conjugation</a:t>
                </a:r>
              </a:p>
              <a:p>
                <a:pPr lvl="1" algn="ctr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𝑡𝑟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libri" pitchFamily="34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libri" pitchFamily="34" charset="0"/>
                                      <a:cs typeface="Times New Roman" pitchFamily="18" charset="0"/>
                                    </a:rPr>
                                    <m:t>𝑔𝐴</m:t>
                                  </m:r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libri" pitchFamily="34" charset="0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libri" pitchFamily="34" charset="0"/>
                                          <a:cs typeface="Times New Roman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libri" pitchFamily="34" charset="0"/>
                                          <a:cs typeface="Times New Roman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𝑡𝑟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𝑔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𝑘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𝑡𝑟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marL="800100" lvl="1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𝑽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𝑴𝒂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𝒏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ℂ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𝑮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𝑺𝑻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𝒏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 ×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𝑺𝑻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𝒏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 matrix scaling</a:t>
                </a:r>
              </a:p>
              <a:p>
                <a:pPr lvl="1" algn="ctr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≤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≤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𝜎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)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𝜎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b>
                          </m:sSub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nary>
                        <m:naryPr>
                          <m:chr m:val="∏"/>
                          <m:subHide m:val="on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⋅</m:t>
                      </m:r>
                      <m:nary>
                        <m:naryPr>
                          <m:chr m:val="∏"/>
                          <m:subHide m:val="on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⋅</m:t>
                      </m:r>
                      <m:nary>
                        <m:naryPr>
                          <m:chr m:val="∏"/>
                          <m:subHide m:val="on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𝜎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b>
                          </m:sSub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nary>
                        <m:naryPr>
                          <m:chr m:val="∏"/>
                          <m:subHide m:val="on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𝜎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12380B0-3B65-604B-9F15-374470E412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1886834"/>
                <a:ext cx="9036496" cy="4951035"/>
              </a:xfrm>
              <a:prstGeom prst="rect">
                <a:avLst/>
              </a:prstGeom>
              <a:blipFill>
                <a:blip r:embed="rId4"/>
                <a:stretch>
                  <a:fillRect l="-5602" t="-1023" b="-34783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546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6" grpId="0" uiExpand="1" build="p" bldLvl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Invariant Theory - Basics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89A0329-FDA1-43BA-B79A-8E812EC04603}"/>
                  </a:ext>
                </a:extLst>
              </p:cNvPr>
              <p:cNvSpPr txBox="1"/>
              <p:nvPr/>
            </p:nvSpPr>
            <p:spPr bwMode="auto">
              <a:xfrm>
                <a:off x="107504" y="951971"/>
                <a:ext cx="8784976" cy="218899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𝒗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∈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𝑽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, its </a:t>
                </a:r>
                <a:r>
                  <a:rPr lang="en-US" sz="2400" b="1" dirty="0">
                    <a:solidFill>
                      <a:srgbClr val="FF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orbit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    </a:t>
                </a:r>
                <a:endParaRPr lang="en-US" sz="2400" b="1" i="1" dirty="0">
                  <a:latin typeface="Cambria Math" charset="0"/>
                  <a:ea typeface="Calibri" pitchFamily="34" charset="0"/>
                  <a:cs typeface="Times New Roman" pitchFamily="18" charset="0"/>
                </a:endParaRPr>
              </a:p>
              <a:p>
                <a:pPr marL="0" marR="0" indent="0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𝑣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≝{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𝑣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∣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And the </a:t>
                </a:r>
                <a:r>
                  <a:rPr lang="en-US" sz="2400" b="1" dirty="0">
                    <a:solidFill>
                      <a:srgbClr val="FF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closure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bar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𝑮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∘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𝒗</m:t>
                        </m:r>
                      </m:e>
                    </m:ba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is the orbit with its limit points.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(Also, zero set of all </a:t>
                </a:r>
                <a:r>
                  <a:rPr lang="en-US" sz="2000" b="1" dirty="0">
                    <a:solidFill>
                      <a:srgbClr val="FF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polynomials</a:t>
                </a:r>
                <a:r>
                  <a:rPr lang="en-US" sz="20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vanishing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G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∘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𝑣</m:t>
                    </m:r>
                  </m:oMath>
                </a14:m>
                <a:r>
                  <a:rPr lang="en-US" sz="2000" dirty="0">
                    <a:latin typeface="Cambria Math" charset="0"/>
                    <a:ea typeface="Calibri" pitchFamily="34" charset="0"/>
                    <a:cs typeface="Times New Roman" pitchFamily="18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89A0329-FDA1-43BA-B79A-8E812EC04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951971"/>
                <a:ext cx="8784976" cy="2188997"/>
              </a:xfrm>
              <a:prstGeom prst="rect">
                <a:avLst/>
              </a:prstGeom>
              <a:blipFill>
                <a:blip r:embed="rId3"/>
                <a:stretch>
                  <a:fillRect l="-1009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4EA1FC31-DBBC-414D-9929-2860AE0CEEC5}"/>
              </a:ext>
            </a:extLst>
          </p:cNvPr>
          <p:cNvGrpSpPr/>
          <p:nvPr/>
        </p:nvGrpSpPr>
        <p:grpSpPr>
          <a:xfrm>
            <a:off x="827584" y="3789040"/>
            <a:ext cx="7128792" cy="583565"/>
            <a:chOff x="323528" y="3284984"/>
            <a:chExt cx="7128792" cy="5835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541C696A-5311-934B-9E18-4A1D63779CB1}"/>
                    </a:ext>
                  </a:extLst>
                </p:cNvPr>
                <p:cNvSpPr txBox="1"/>
                <p:nvPr/>
              </p:nvSpPr>
              <p:spPr bwMode="auto">
                <a:xfrm>
                  <a:off x="323528" y="3355845"/>
                  <a:ext cx="7128792" cy="51270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2400" b="1" dirty="0">
                      <a:latin typeface="Calibri" pitchFamily="34" charset="0"/>
                      <a:ea typeface="Calibri" pitchFamily="34" charset="0"/>
                      <a:cs typeface="Times New Roman" pitchFamily="18" charset="0"/>
                    </a:rPr>
                    <a:t>Null-cone Problem: </a:t>
                  </a:r>
                  <a:r>
                    <a:rPr lang="en-US" sz="2400" dirty="0">
                      <a:latin typeface="Calibri" pitchFamily="34" charset="0"/>
                      <a:ea typeface="Calibri" pitchFamily="34" charset="0"/>
                      <a:cs typeface="Times New Roman" pitchFamily="18" charset="0"/>
                    </a:rPr>
                    <a:t>given </a:t>
                  </a:r>
                  <a14:m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𝒗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∈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𝑽</m:t>
                      </m:r>
                    </m:oMath>
                  </a14:m>
                  <a:r>
                    <a:rPr lang="en-US" sz="2400" dirty="0">
                      <a:latin typeface="Calibri" pitchFamily="34" charset="0"/>
                      <a:ea typeface="Calibri" pitchFamily="34" charset="0"/>
                      <a:cs typeface="Times New Roman" pitchFamily="18" charset="0"/>
                    </a:rPr>
                    <a:t>, is </a:t>
                  </a:r>
                  <a14:m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∈</m:t>
                      </m:r>
                      <m:bar>
                        <m:barPr>
                          <m:pos m:val="top"/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bar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𝑮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∘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𝒗</m:t>
                          </m:r>
                        </m:e>
                      </m:bar>
                    </m:oMath>
                  </a14:m>
                  <a:r>
                    <a:rPr lang="en-US" sz="2400" dirty="0">
                      <a:latin typeface="Calibri" pitchFamily="34" charset="0"/>
                      <a:ea typeface="Calibri" pitchFamily="34" charset="0"/>
                      <a:cs typeface="Times New Roman" pitchFamily="18" charset="0"/>
                    </a:rPr>
                    <a:t>?   </a:t>
                  </a:r>
                  <a:endParaRPr lang="en-US" sz="2400" b="1" i="1" dirty="0">
                    <a:latin typeface="Cambria Math" charset="0"/>
                    <a:ea typeface="Calibri" pitchFamily="34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541C696A-5311-934B-9E18-4A1D63779C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3528" y="3355845"/>
                  <a:ext cx="7128792" cy="512704"/>
                </a:xfrm>
                <a:prstGeom prst="rect">
                  <a:avLst/>
                </a:prstGeom>
                <a:blipFill>
                  <a:blip r:embed="rId4"/>
                  <a:stretch>
                    <a:fillRect b="-21429"/>
                  </a:stretch>
                </a:blip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461CB4DF-7CCE-794F-BF68-B6B8152D8578}"/>
                </a:ext>
              </a:extLst>
            </p:cNvPr>
            <p:cNvSpPr/>
            <p:nvPr/>
          </p:nvSpPr>
          <p:spPr>
            <a:xfrm>
              <a:off x="905368" y="3284984"/>
              <a:ext cx="5970888" cy="576064"/>
            </a:xfrm>
            <a:prstGeom prst="frame">
              <a:avLst>
                <a:gd name="adj1" fmla="val 4335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628B831-6AEB-3348-8516-AD6D2533645A}"/>
                  </a:ext>
                </a:extLst>
              </p:cNvPr>
              <p:cNvSpPr txBox="1"/>
              <p:nvPr/>
            </p:nvSpPr>
            <p:spPr bwMode="auto">
              <a:xfrm>
                <a:off x="107504" y="3140968"/>
                <a:ext cx="7632848" cy="51270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Null cone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: set of all vectors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𝒗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∈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𝑽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𝟎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∈</m:t>
                    </m:r>
                    <m:bar>
                      <m:barPr>
                        <m:pos m:val="top"/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bar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𝑮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∘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𝒗</m:t>
                        </m:r>
                      </m:e>
                    </m:ba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 </a:t>
                </a:r>
                <a:endParaRPr lang="en-US" sz="2400" b="1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628B831-6AEB-3348-8516-AD6D253364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3140968"/>
                <a:ext cx="7632848" cy="512704"/>
              </a:xfrm>
              <a:prstGeom prst="rect">
                <a:avLst/>
              </a:prstGeom>
              <a:blipFill>
                <a:blip r:embed="rId5"/>
                <a:stretch>
                  <a:fillRect l="-1161" b="-18605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A2FC5759-ABAF-6440-BE8F-F89ADFC31821}"/>
              </a:ext>
            </a:extLst>
          </p:cNvPr>
          <p:cNvSpPr txBox="1"/>
          <p:nvPr/>
        </p:nvSpPr>
        <p:spPr bwMode="auto">
          <a:xfrm>
            <a:off x="107504" y="4490303"/>
            <a:ext cx="8784976" cy="225106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[Hilbert 1893, Mumford 1965]: </a:t>
            </a: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Null cone is zero set of homogeneous non-constant invariants</a:t>
            </a: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It is also an optimization problem!</a:t>
            </a: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Captures many interesting problems in math, physics &amp; TCS</a:t>
            </a:r>
          </a:p>
        </p:txBody>
      </p:sp>
    </p:spTree>
    <p:extLst>
      <p:ext uri="{BB962C8B-B14F-4D97-AF65-F5344CB8AC3E}">
        <p14:creationId xmlns:p14="http://schemas.microsoft.com/office/powerpoint/2010/main" val="243886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Examples of Null Cone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EBD5982-C9A6-CB41-A420-848205A136C4}"/>
                  </a:ext>
                </a:extLst>
              </p:cNvPr>
              <p:cNvSpPr txBox="1"/>
              <p:nvPr/>
            </p:nvSpPr>
            <p:spPr bwMode="auto">
              <a:xfrm>
                <a:off x="107504" y="980728"/>
                <a:ext cx="8784976" cy="535479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342900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𝑽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ℂ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and</a:t>
                </a:r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𝑮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permuting coordinates:</a:t>
                </a:r>
              </a:p>
              <a:p>
                <a:pPr marL="800100" lvl="1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Invariants: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𝑘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+⋯+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𝑘</m:t>
                        </m:r>
                      </m:sup>
                    </m:sSubSup>
                  </m:oMath>
                </a14:m>
                <a:endParaRPr lang="en-US" sz="2400" dirty="0">
                  <a:ea typeface="Calibri" pitchFamily="34" charset="0"/>
                  <a:cs typeface="Times New Roman" pitchFamily="18" charset="0"/>
                </a:endParaRPr>
              </a:p>
              <a:p>
                <a:pPr marL="800100" lvl="1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Null cone: </a:t>
                </a:r>
                <a:r>
                  <a:rPr lang="en-US" sz="2400" b="1" dirty="0">
                    <a:solidFill>
                      <a:srgbClr val="FF0000"/>
                    </a:solidFill>
                    <a:ea typeface="Calibri" pitchFamily="34" charset="0"/>
                    <a:cs typeface="Times New Roman" pitchFamily="18" charset="0"/>
                  </a:rPr>
                  <a:t>{0}</a:t>
                </a:r>
                <a:endParaRPr lang="en-US" sz="2400" b="1" dirty="0">
                  <a:solidFill>
                    <a:srgbClr val="FF000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marL="342900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𝑽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𝑴𝒂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𝒏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ℂ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𝑮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𝑮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𝑳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conjugation</a:t>
                </a:r>
              </a:p>
              <a:p>
                <a:pPr marL="800100" lvl="1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Invariants: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𝑡𝑟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m:t>𝑔𝐴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libri" pitchFamily="34" charset="0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libri" pitchFamily="34" charset="0"/>
                                        <a:cs typeface="Times New Roman" pitchFamily="18" charset="0"/>
                                      </a:rPr>
                                      <m:t>𝑔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libri" pitchFamily="34" charset="0"/>
                                        <a:cs typeface="Times New Roman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𝑡𝑟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𝑔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𝑡𝑟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𝑘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4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marL="800100" lvl="1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Null cone: </a:t>
                </a:r>
                <a:r>
                  <a:rPr lang="en-US" sz="2400" b="1" dirty="0">
                    <a:solidFill>
                      <a:srgbClr val="FF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nilpotent matrices</a:t>
                </a:r>
              </a:p>
              <a:p>
                <a:pPr marL="342900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𝑽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𝑴𝒂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𝒏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ℂ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𝑮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𝑺𝑻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𝒏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 ×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𝑺𝑻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𝒏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 matrix scaling</a:t>
                </a:r>
              </a:p>
              <a:p>
                <a:pPr marL="800100" lvl="1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cs typeface="Times New Roman" pitchFamily="18" charset="0"/>
                  </a:rPr>
                  <a:t>Invariants: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bHide m:val="on"/>
                        <m:supHide m:val="on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𝜎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𝑖</m:t>
                                </m:r>
                              </m:e>
                            </m:d>
                          </m:sub>
                        </m:sSub>
                      </m:e>
                    </m:nary>
                  </m:oMath>
                </a14:m>
                <a:endParaRPr lang="en-US" sz="24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marL="800100" lvl="1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Null cone: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whose </a:t>
                </a:r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support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has </a:t>
                </a:r>
                <a:r>
                  <a:rPr lang="en-US" sz="2400" i="1" u="sng" dirty="0">
                    <a:solidFill>
                      <a:srgbClr val="FF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no</a:t>
                </a:r>
                <a:r>
                  <a:rPr lang="en-US" sz="2400" i="1" dirty="0">
                    <a:solidFill>
                      <a:srgbClr val="FF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perfect (</a:t>
                </a:r>
                <a:r>
                  <a:rPr lang="en-US" sz="2400" i="1" dirty="0" err="1">
                    <a:solidFill>
                      <a:srgbClr val="FF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bip</a:t>
                </a:r>
                <a:r>
                  <a:rPr lang="en-US" sz="2400" i="1" dirty="0">
                    <a:solidFill>
                      <a:srgbClr val="FF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.) matching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EBD5982-C9A6-CB41-A420-848205A136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980728"/>
                <a:ext cx="8784976" cy="5354799"/>
              </a:xfrm>
              <a:prstGeom prst="rect">
                <a:avLst/>
              </a:prstGeom>
              <a:blipFill>
                <a:blip r:embed="rId3"/>
                <a:stretch>
                  <a:fillRect l="-865" b="-5189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9623205-E91E-E345-9189-777D0132C924}"/>
              </a:ext>
            </a:extLst>
          </p:cNvPr>
          <p:cNvSpPr txBox="1"/>
          <p:nvPr/>
        </p:nvSpPr>
        <p:spPr bwMode="auto">
          <a:xfrm>
            <a:off x="107504" y="6223727"/>
            <a:ext cx="8280920" cy="589649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And we’ll see many more!</a:t>
            </a:r>
            <a:endParaRPr lang="en-US" sz="2400" dirty="0">
              <a:latin typeface="Cambria Math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36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Linear Programming as Null Cone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EBD5982-C9A6-CB41-A420-848205A136C4}"/>
                  </a:ext>
                </a:extLst>
              </p:cNvPr>
              <p:cNvSpPr txBox="1"/>
              <p:nvPr/>
            </p:nvSpPr>
            <p:spPr bwMode="auto">
              <a:xfrm>
                <a:off x="107504" y="944971"/>
                <a:ext cx="8928992" cy="565238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342900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𝑽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ℂ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[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𝒏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𝟏</m:t>
                        </m:r>
                      </m:sup>
                    </m:sSubSup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,…,</m:t>
                    </m:r>
                    <m:sSubSup>
                      <m:sSub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𝟏</m:t>
                        </m:r>
                      </m:sup>
                    </m:sSubSup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]</m:t>
                    </m:r>
                  </m:oMath>
                </a14:m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and</a:t>
                </a:r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𝑮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𝑻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𝒏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scaling coordinates:</a:t>
                </a:r>
              </a:p>
              <a:p>
                <a:pPr marL="800100" lvl="1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Vectors (Laurent polynomials):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−1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3</m:t>
                        </m:r>
                      </m:sup>
                    </m:sSubSup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3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−2</m:t>
                        </m:r>
                      </m:sup>
                    </m:sSubSup>
                  </m:oMath>
                </a14:m>
                <a:endParaRPr lang="en-US" sz="2400" dirty="0">
                  <a:ea typeface="Calibri" pitchFamily="34" charset="0"/>
                  <a:cs typeface="Times New Roman" pitchFamily="18" charset="0"/>
                </a:endParaRPr>
              </a:p>
              <a:p>
                <a:pPr marL="800100" lvl="1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Action: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)∘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↦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>
                  <a:ea typeface="Calibri" pitchFamily="34" charset="0"/>
                  <a:cs typeface="Times New Roman" pitchFamily="18" charset="0"/>
                </a:endParaRPr>
              </a:p>
              <a:p>
                <a:pPr marL="342900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Input: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𝒒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𝒘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∈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𝛀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𝒘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𝒘</m:t>
                              </m:r>
                            </m:sup>
                          </m:sSup>
                        </m:e>
                      </m:nary>
                      <m:r>
                        <a:rPr lang="en-US" sz="24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,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marL="800100" lvl="1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  <a:cs typeface="Times New Roman" pitchFamily="18" charset="0"/>
                      </a:rPr>
                      <m:t>𝛀</m:t>
                    </m:r>
                    <m:r>
                      <a:rPr lang="en-US" sz="2400" b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2400" b="1">
                        <a:latin typeface="Cambria Math" panose="02040503050406030204" pitchFamily="18" charset="0"/>
                        <a:cs typeface="Times New Roman" pitchFamily="18" charset="0"/>
                      </a:rPr>
                      <m:t>𝐬𝐮𝐩𝐩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𝐪</m:t>
                        </m:r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  <a:cs typeface="Times New Roman" pitchFamily="18" charset="0"/>
                      </a:rPr>
                      <m:t>={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𝒘</m:t>
                    </m:r>
                    <m:r>
                      <a:rPr lang="en-US" sz="2400" b="1" i="1">
                        <a:latin typeface="Cambria Math" panose="02040503050406030204" pitchFamily="18" charset="0"/>
                        <a:cs typeface="Times New Roman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ℤ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𝒏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  <a:cs typeface="Times New Roman" pitchFamily="18" charset="0"/>
                      </a:rPr>
                      <m:t>∣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𝒘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cs typeface="Times New Roman" pitchFamily="18" charset="0"/>
                      </a:rPr>
                      <m:t>≠</m:t>
                    </m:r>
                    <m:r>
                      <a:rPr lang="en-US" sz="2400" b="1" i="1">
                        <a:latin typeface="Cambria Math" panose="02040503050406030204" pitchFamily="18" charset="0"/>
                        <a:cs typeface="Times New Roman" pitchFamily="18" charset="0"/>
                      </a:rPr>
                      <m:t>𝟎</m:t>
                    </m:r>
                    <m:r>
                      <a:rPr lang="en-US" sz="2400" b="1" i="1">
                        <a:latin typeface="Cambria Math" panose="02040503050406030204" pitchFamily="18" charset="0"/>
                        <a:cs typeface="Times New Roman" pitchFamily="18" charset="0"/>
                      </a:rPr>
                      <m:t>}</m:t>
                    </m:r>
                  </m:oMath>
                </a14:m>
                <a:endParaRPr lang="en-US" sz="24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marL="800100" lvl="1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This null cone: </a:t>
                </a:r>
                <a:r>
                  <a:rPr lang="en-US" sz="2400" b="1" dirty="0">
                    <a:solidFill>
                      <a:srgbClr val="FF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linear programming (LP)</a:t>
                </a:r>
              </a:p>
              <a:p>
                <a:pPr marL="1257300" lvl="2" indent="-3429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𝒒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>
                    <a:solidFill>
                      <a:schemeClr val="accent2">
                        <a:lumMod val="75000"/>
                      </a:schemeClr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in Null cone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iff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𝟎</m:t>
                    </m:r>
                    <m:r>
                      <a:rPr lang="en-US" sz="24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itchFamily="34" charset="0"/>
                        <a:ea typeface="Calibri" pitchFamily="34" charset="0"/>
                        <a:cs typeface="Times New Roman" pitchFamily="18" charset="0"/>
                      </a:rPr>
                      <m:t>∉</m:t>
                    </m:r>
                    <m:r>
                      <m:rPr>
                        <m:nor/>
                      </m:rPr>
                      <a:rPr lang="en-US" sz="2400" b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itchFamily="34" charset="0"/>
                        <a:ea typeface="Calibri" pitchFamily="34" charset="0"/>
                        <a:cs typeface="Times New Roman" pitchFamily="18" charset="0"/>
                      </a:rPr>
                      <m:t> </m:t>
                    </m:r>
                    <m:r>
                      <a:rPr lang="en-US" sz="24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𝒄𝒐𝒏𝒗</m:t>
                    </m:r>
                    <m:r>
                      <a:rPr lang="en-US" sz="24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400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𝜴</m:t>
                    </m:r>
                    <m:r>
                      <a:rPr lang="en-US" sz="24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400" b="1" i="1" dirty="0">
                  <a:solidFill>
                    <a:srgbClr val="FF000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 marL="342900" indent="-3429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Null cone problem (non-abelian groups) as non-commutative generalization of LP!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EBD5982-C9A6-CB41-A420-848205A136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944971"/>
                <a:ext cx="8928992" cy="5652381"/>
              </a:xfrm>
              <a:prstGeom prst="rect">
                <a:avLst/>
              </a:prstGeom>
              <a:blipFill>
                <a:blip r:embed="rId3"/>
                <a:stretch>
                  <a:fillRect l="-850" b="-1119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294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"/>
            <a:ext cx="7068015" cy="838200"/>
          </a:xfrm>
        </p:spPr>
        <p:txBody>
          <a:bodyPr>
            <a:normAutofit/>
          </a:bodyPr>
          <a:lstStyle/>
          <a:p>
            <a:r>
              <a:rPr lang="en-US" b="1" dirty="0"/>
              <a:t>Non-commutative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9A233D-597C-4009-8E37-AA3C50CB3CA7}"/>
                  </a:ext>
                </a:extLst>
              </p:cNvPr>
              <p:cNvSpPr txBox="1"/>
              <p:nvPr/>
            </p:nvSpPr>
            <p:spPr bwMode="auto">
              <a:xfrm>
                <a:off x="179512" y="3140968"/>
                <a:ext cx="8424936" cy="138499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Norm minimization:</a:t>
                </a:r>
                <a:r>
                  <a:rPr lang="en-US" sz="2400" b="0" dirty="0">
                    <a:ea typeface="Calibri" pitchFamily="34" charset="0"/>
                    <a:cs typeface="Times New Roman" pitchFamily="18" charset="0"/>
                  </a:rPr>
                  <a:t> given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𝒗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∈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𝑽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𝜺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&gt;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𝟎</m:t>
                    </m:r>
                  </m:oMath>
                </a14:m>
                <a:r>
                  <a:rPr lang="en-US" sz="2400" b="0" dirty="0">
                    <a:ea typeface="Calibri" pitchFamily="34" charset="0"/>
                    <a:cs typeface="Times New Roman" pitchFamily="18" charset="0"/>
                  </a:rPr>
                  <a:t>, </a:t>
                </a:r>
                <a:r>
                  <a:rPr lang="en-US" sz="2400" b="0" dirty="0" err="1">
                    <a:ea typeface="Calibri" pitchFamily="34" charset="0"/>
                    <a:cs typeface="Times New Roman" pitchFamily="18" charset="0"/>
                  </a:rPr>
                  <a:t>s.t.</a:t>
                </a:r>
                <a:r>
                  <a:rPr lang="en-US" sz="2400" b="0" dirty="0">
                    <a:ea typeface="Calibri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𝐜𝐚𝐩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𝒗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&gt;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𝟎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𝒈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∈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𝑮</m:t>
                    </m:r>
                  </m:oMath>
                </a14:m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 such that </a:t>
                </a:r>
                <a:endParaRPr lang="en-US" sz="2400" b="0" dirty="0">
                  <a:ea typeface="Calibri" pitchFamily="34" charset="0"/>
                  <a:cs typeface="Times New Roman" pitchFamily="18" charset="0"/>
                </a:endParaRPr>
              </a:p>
              <a:p>
                <a:pPr marL="0" marR="0" indent="0" algn="ctr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𝒍𝒐𝒈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m:rPr>
                              <m:lit/>
                            </m:rP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||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𝒈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∘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𝒗</m:t>
                          </m:r>
                          <m:r>
                            <m:rPr>
                              <m:lit/>
                            </m:rPr>
                            <a:rPr lang="en-US" sz="2400" b="1" i="1" smtClean="0">
                              <a:latin typeface="Cambria Math" panose="02040503050406030204" pitchFamily="18" charset="0"/>
                              <a:ea typeface="Calibri" pitchFamily="34" charset="0"/>
                              <a:cs typeface="Times New Roman" pitchFamily="18" charset="0"/>
                            </a:rPr>
                            <m:t>||</m:t>
                          </m: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𝒍𝒐𝒈𝒄𝒂𝒑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𝒗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)&lt;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libri" pitchFamily="34" charset="0"/>
                          <a:cs typeface="Times New Roman" pitchFamily="18" charset="0"/>
                        </a:rPr>
                        <m:t>𝜺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9A233D-597C-4009-8E37-AA3C50CB3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3140968"/>
                <a:ext cx="8424936" cy="1384995"/>
              </a:xfrm>
              <a:prstGeom prst="rect">
                <a:avLst/>
              </a:prstGeom>
              <a:blipFill>
                <a:blip r:embed="rId3"/>
                <a:stretch>
                  <a:fillRect l="-1051" t="-1802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6475271-64CB-4E33-826B-613A7ADC9806}"/>
                  </a:ext>
                </a:extLst>
              </p:cNvPr>
              <p:cNvSpPr txBox="1"/>
              <p:nvPr/>
            </p:nvSpPr>
            <p:spPr bwMode="auto">
              <a:xfrm>
                <a:off x="179512" y="980728"/>
                <a:ext cx="8208912" cy="73866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Setup: </a:t>
                </a:r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Group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𝑮</m:t>
                    </m:r>
                  </m:oMath>
                </a14:m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acting linearly on vector space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𝑽</m:t>
                    </m:r>
                  </m:oMath>
                </a14:m>
                <a:r>
                  <a:rPr lang="en-US" sz="2400" dirty="0">
                    <a:ea typeface="Calibri" pitchFamily="34" charset="0"/>
                    <a:cs typeface="Times New Roman" pitchFamily="18" charset="0"/>
                  </a:rPr>
                  <a:t>.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6475271-64CB-4E33-826B-613A7ADC98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980728"/>
                <a:ext cx="8208912" cy="738664"/>
              </a:xfrm>
              <a:prstGeom prst="rect">
                <a:avLst/>
              </a:prstGeom>
              <a:blipFill>
                <a:blip r:embed="rId4"/>
                <a:stretch>
                  <a:fillRect l="-1038" t="-5691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930E53E-01C5-47E7-A6C8-C20D4C1F67CE}"/>
                  </a:ext>
                </a:extLst>
              </p:cNvPr>
              <p:cNvSpPr txBox="1"/>
              <p:nvPr/>
            </p:nvSpPr>
            <p:spPr bwMode="auto">
              <a:xfrm>
                <a:off x="179512" y="1642927"/>
                <a:ext cx="8424936" cy="135402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Capacity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: optimization over the orbit closure </a:t>
                </a:r>
              </a:p>
              <a:p>
                <a:pPr algn="ctr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𝐜𝐚𝐩</m:t>
                    </m:r>
                    <m:r>
                      <a:rPr lang="en-US" sz="2400" b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𝒗</m:t>
                    </m:r>
                    <m:r>
                      <a:rPr lang="en-US" sz="2400" b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)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≝</m:t>
                    </m:r>
                    <m:func>
                      <m:func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</m:ctrlPr>
                          </m:limLow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𝒊𝒏𝒇</m:t>
                            </m:r>
                          </m:e>
                          <m:lim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𝒈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∈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m:t>𝑮</m:t>
                            </m:r>
                          </m:lim>
                        </m:limLow>
                      </m:fName>
                      <m:e>
                        <m:r>
                          <m:rPr>
                            <m:lit/>
                          </m:r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||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𝒈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∘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𝒗</m:t>
                        </m:r>
                        <m:r>
                          <m:rPr>
                            <m:lit/>
                          </m:r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||</m:t>
                        </m:r>
                      </m:e>
                    </m:func>
                  </m:oMath>
                </a14:m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930E53E-01C5-47E7-A6C8-C20D4C1F6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1642927"/>
                <a:ext cx="8424936" cy="1354025"/>
              </a:xfrm>
              <a:prstGeom prst="rect">
                <a:avLst/>
              </a:prstGeom>
              <a:blipFill>
                <a:blip r:embed="rId5"/>
                <a:stretch>
                  <a:fillRect l="-1051" t="-2752" b="-917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CD1A59C-603E-45B8-827A-0D839879F964}"/>
                  </a:ext>
                </a:extLst>
              </p:cNvPr>
              <p:cNvSpPr txBox="1"/>
              <p:nvPr/>
            </p:nvSpPr>
            <p:spPr bwMode="auto">
              <a:xfrm>
                <a:off x="179512" y="4797152"/>
                <a:ext cx="6480720" cy="4616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Null-cone problem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: given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𝒗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∈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𝐕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, </m:t>
                    </m:r>
                  </m:oMath>
                </a14:m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is 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𝐜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𝒂𝒑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</a:rPr>
                          <m:t>𝒗</m:t>
                        </m:r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?</m:t>
                    </m:r>
                  </m:oMath>
                </a14:m>
                <a:endParaRPr lang="en-US" sz="2400" b="1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CD1A59C-603E-45B8-827A-0D839879F9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4797152"/>
                <a:ext cx="6480720" cy="461665"/>
              </a:xfrm>
              <a:prstGeom prst="rect">
                <a:avLst/>
              </a:prstGeom>
              <a:blipFill>
                <a:blip r:embed="rId6"/>
                <a:stretch>
                  <a:fillRect l="-1313" t="-8974" b="-26923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4CD80215-A441-483B-BB60-CED7960EC59D}"/>
              </a:ext>
            </a:extLst>
          </p:cNvPr>
          <p:cNvSpPr txBox="1"/>
          <p:nvPr/>
        </p:nvSpPr>
        <p:spPr bwMode="auto">
          <a:xfrm>
            <a:off x="179512" y="5445224"/>
            <a:ext cx="8208912" cy="830997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8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Question 0</a:t>
            </a: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: can we efficiently solve the norm min. problem?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Clearly 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non-convex</a:t>
            </a: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problem.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4406561-B77E-4B7E-952B-3FCE02B3EACA}"/>
                  </a:ext>
                </a:extLst>
              </p:cNvPr>
              <p:cNvSpPr txBox="1"/>
              <p:nvPr/>
            </p:nvSpPr>
            <p:spPr bwMode="auto">
              <a:xfrm>
                <a:off x="179512" y="6309320"/>
                <a:ext cx="5184576" cy="4616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800000"/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Question 1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: which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𝜺</m:t>
                    </m:r>
                  </m:oMath>
                </a14:m>
                <a:r>
                  <a:rPr lang="en-US" sz="24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solves null cone?</a:t>
                </a:r>
                <a:endParaRPr lang="en-US" sz="2400" b="1" dirty="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4406561-B77E-4B7E-952B-3FCE02B3EA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6309320"/>
                <a:ext cx="5184576" cy="461665"/>
              </a:xfrm>
              <a:prstGeom prst="rect">
                <a:avLst/>
              </a:prstGeom>
              <a:blipFill>
                <a:blip r:embed="rId7"/>
                <a:stretch>
                  <a:fillRect l="-1707" t="-7895" b="-26316"/>
                </a:stretch>
              </a:blip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518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Apresentando o PowerPoint 2010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solidFill>
          <a:srgbClr val="FFFFFF"/>
        </a:solidFill>
        <a:ln w="9525">
          <a:solidFill>
            <a:srgbClr val="FFFFFF"/>
          </a:solidFill>
          <a:miter lim="800000"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Calibri" pitchFamily="34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4310</Words>
  <Application>Microsoft Macintosh PowerPoint</Application>
  <PresentationFormat>On-screen Show (4:3)</PresentationFormat>
  <Paragraphs>502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Cambria Math</vt:lpstr>
      <vt:lpstr>Georgia</vt:lpstr>
      <vt:lpstr>Times New Roman</vt:lpstr>
      <vt:lpstr>Wingdings</vt:lpstr>
      <vt:lpstr>Apresentando o PowerPoint 2010</vt:lpstr>
      <vt:lpstr>PowerPoint Presentation</vt:lpstr>
      <vt:lpstr>Contents </vt:lpstr>
      <vt:lpstr>Unexpected applications</vt:lpstr>
      <vt:lpstr>Invariant Theory - Basics </vt:lpstr>
      <vt:lpstr>Invariant Theory - Basics </vt:lpstr>
      <vt:lpstr>Invariant Theory - Basics </vt:lpstr>
      <vt:lpstr>Examples of Null Cone problems</vt:lpstr>
      <vt:lpstr>Linear Programming as Null Cone</vt:lpstr>
      <vt:lpstr>Non-commutative optimization</vt:lpstr>
      <vt:lpstr>Convexity  </vt:lpstr>
      <vt:lpstr>What is Geodesic Convexity? </vt:lpstr>
      <vt:lpstr>Geodesic Convexity </vt:lpstr>
      <vt:lpstr>Moment map – gradient along group action</vt:lpstr>
      <vt:lpstr>Moment Map – commutative actions</vt:lpstr>
      <vt:lpstr>Moment polytope – magical convexity!</vt:lpstr>
      <vt:lpstr>Moment Polytope &amp; capacity</vt:lpstr>
      <vt:lpstr>Scaling Problem</vt:lpstr>
      <vt:lpstr>Examples of Moment Polytopes </vt:lpstr>
      <vt:lpstr>Unexpected applications</vt:lpstr>
      <vt:lpstr>Our Results</vt:lpstr>
      <vt:lpstr>Our Function - Recap</vt:lpstr>
      <vt:lpstr>Geodesic convexity &amp; smoothness </vt:lpstr>
      <vt:lpstr>Self Concordance</vt:lpstr>
      <vt:lpstr>Self Robustness </vt:lpstr>
      <vt:lpstr>NC First order scaling algorithm [BFGOWW’19] </vt:lpstr>
      <vt:lpstr>Smoothness and robustness of group action </vt:lpstr>
      <vt:lpstr>Getting weights of group action </vt:lpstr>
      <vt:lpstr>2nd order methods [BFGOWW’19]</vt:lpstr>
      <vt:lpstr>Diameter bounds for group action </vt:lpstr>
      <vt:lpstr>Bounds on weight margin and weight norm </vt:lpstr>
      <vt:lpstr>Quantitative NC duality</vt:lpstr>
      <vt:lpstr>p-scaling problem </vt:lpstr>
      <vt:lpstr>p-scaling for commutative actions</vt:lpstr>
      <vt:lpstr>Shifting to different representation</vt:lpstr>
      <vt:lpstr>Capacity &amp; Moment polytope: How they relate? </vt:lpstr>
      <vt:lpstr>Open questions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2016-10-10T12:01:52Z</cp:lastPrinted>
  <dcterms:created xsi:type="dcterms:W3CDTF">2010-07-20T18:30:39Z</dcterms:created>
  <dcterms:modified xsi:type="dcterms:W3CDTF">2019-10-22T14:10:14Z</dcterms:modified>
</cp:coreProperties>
</file>