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9" r:id="rId1"/>
    <p:sldMasterId id="2147483650" r:id="rId2"/>
    <p:sldMasterId id="2147483651" r:id="rId3"/>
  </p:sldMasterIdLst>
  <p:notesMasterIdLst>
    <p:notesMasterId r:id="rId32"/>
  </p:notesMasterIdLst>
  <p:sldIdLst>
    <p:sldId id="257" r:id="rId4"/>
    <p:sldId id="575" r:id="rId5"/>
    <p:sldId id="559" r:id="rId6"/>
    <p:sldId id="560" r:id="rId7"/>
    <p:sldId id="574" r:id="rId8"/>
    <p:sldId id="561" r:id="rId9"/>
    <p:sldId id="507" r:id="rId10"/>
    <p:sldId id="545" r:id="rId11"/>
    <p:sldId id="591" r:id="rId12"/>
    <p:sldId id="562" r:id="rId13"/>
    <p:sldId id="516" r:id="rId14"/>
    <p:sldId id="570" r:id="rId15"/>
    <p:sldId id="517" r:id="rId16"/>
    <p:sldId id="584" r:id="rId17"/>
    <p:sldId id="585" r:id="rId18"/>
    <p:sldId id="564" r:id="rId19"/>
    <p:sldId id="565" r:id="rId20"/>
    <p:sldId id="566" r:id="rId21"/>
    <p:sldId id="568" r:id="rId22"/>
    <p:sldId id="586" r:id="rId23"/>
    <p:sldId id="587" r:id="rId24"/>
    <p:sldId id="571" r:id="rId25"/>
    <p:sldId id="578" r:id="rId26"/>
    <p:sldId id="579" r:id="rId27"/>
    <p:sldId id="572" r:id="rId28"/>
    <p:sldId id="573" r:id="rId29"/>
    <p:sldId id="540" r:id="rId30"/>
    <p:sldId id="544" r:id="rId31"/>
  </p:sldIdLst>
  <p:sldSz cx="9144000" cy="6858000" type="screen4x3"/>
  <p:notesSz cx="6858000" cy="9144000"/>
  <p:embeddedFontLst>
    <p:embeddedFont>
      <p:font typeface="cmmi10" pitchFamily="34" charset="0"/>
      <p:regular r:id="rId33"/>
    </p:embeddedFont>
    <p:embeddedFont>
      <p:font typeface="cmsy10" pitchFamily="34" charset="0"/>
      <p:regular r:id="rId34"/>
    </p:embeddedFont>
    <p:embeddedFont>
      <p:font typeface="cmmi7" pitchFamily="34" charset="0"/>
      <p:regular r:id="rId35"/>
    </p:embeddedFont>
    <p:embeddedFont>
      <p:font typeface="cmsy7" pitchFamily="34" charset="0"/>
      <p:regular r:id="rId36"/>
    </p:embeddedFont>
    <p:embeddedFont>
      <p:font typeface="cmr10" pitchFamily="34" charset="0"/>
      <p:regular r:id="rId37"/>
    </p:embeddedFont>
  </p:embeddedFontLst>
  <p:custDataLst>
    <p:tags r:id="rId38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Lucida Sans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Lucida Sans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Lucida Sans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Lucida Sans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Lucida Sans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2"/>
        </a:solidFill>
        <a:latin typeface="Lucida Sans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2"/>
        </a:solidFill>
        <a:latin typeface="Lucida Sans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2"/>
        </a:solidFill>
        <a:latin typeface="Lucida Sans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2"/>
        </a:solidFill>
        <a:latin typeface="Lucida San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99CCFF"/>
    <a:srgbClr val="CCECFF"/>
    <a:srgbClr val="DC143C"/>
    <a:srgbClr val="3366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4012" autoAdjust="0"/>
    <p:restoredTop sz="89698" autoAdjust="0"/>
  </p:normalViewPr>
  <p:slideViewPr>
    <p:cSldViewPr snapToGrid="0">
      <p:cViewPr varScale="1">
        <p:scale>
          <a:sx n="66" d="100"/>
          <a:sy n="66" d="100"/>
        </p:scale>
        <p:origin x="-11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font" Target="fonts/font2.fntdata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font" Target="fonts/font1.fntdata"/><Relationship Id="rId38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37" Type="http://schemas.openxmlformats.org/officeDocument/2006/relationships/font" Target="fonts/font5.fntdata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font" Target="fonts/font4.fntdata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E005F812-D33D-4F36-BE06-8E2FB1C0F1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065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4CB1C8-AC26-4A36-BE8C-43A6766E0476}" type="slidenum">
              <a:rPr lang="en-US"/>
              <a:pPr/>
              <a:t>1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6050"/>
            <a:ext cx="2057400" cy="6253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6050"/>
            <a:ext cx="6019800" cy="6253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89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89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337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337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609"/>
            <a:ext cx="8226425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9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9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5338"/>
            <a:ext cx="8226425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 userDrawn="1"/>
        </p:nvSpPr>
        <p:spPr bwMode="auto">
          <a:xfrm>
            <a:off x="0" y="1295400"/>
            <a:ext cx="9140825" cy="5562600"/>
          </a:xfrm>
          <a:prstGeom prst="rect">
            <a:avLst/>
          </a:prstGeom>
          <a:solidFill>
            <a:srgbClr val="3366FF">
              <a:alpha val="14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32660"/>
            <a:ext cx="82264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79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</a:defRPr>
      </a:lvl9pPr>
    </p:titleStyle>
    <p:bodyStyle>
      <a:lvl1pPr marL="342900" indent="-342900" algn="l" rtl="0" fontAlgn="base">
        <a:spcBef>
          <a:spcPct val="5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Lucida Sans" pitchFamily="34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 userDrawn="1"/>
        </p:nvSpPr>
        <p:spPr bwMode="auto">
          <a:xfrm>
            <a:off x="3175" y="1295400"/>
            <a:ext cx="9140825" cy="5559425"/>
          </a:xfrm>
          <a:prstGeom prst="rect">
            <a:avLst/>
          </a:prstGeom>
          <a:solidFill>
            <a:srgbClr val="008080">
              <a:alpha val="14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64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88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</a:defRPr>
      </a:lvl9pPr>
    </p:titleStyle>
    <p:bodyStyle>
      <a:lvl1pPr marL="342900" indent="-342900" algn="l" rtl="0" fontAlgn="base">
        <a:spcBef>
          <a:spcPct val="5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Lucida Sans" pitchFamily="34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/>
          </p:cNvSpPr>
          <p:nvPr userDrawn="1"/>
        </p:nvSpPr>
        <p:spPr bwMode="auto">
          <a:xfrm>
            <a:off x="0" y="0"/>
            <a:ext cx="9140825" cy="6854825"/>
          </a:xfrm>
          <a:prstGeom prst="rect">
            <a:avLst/>
          </a:prstGeom>
          <a:solidFill>
            <a:srgbClr val="3366FF">
              <a:alpha val="14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</a:defRPr>
      </a:lvl9pPr>
    </p:titleStyle>
    <p:bodyStyle>
      <a:lvl1pPr marL="342900" indent="-342900" algn="l" rtl="0" fontAlgn="base">
        <a:spcBef>
          <a:spcPct val="5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Lucida Sans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1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5.xml"/><Relationship Id="rId7" Type="http://schemas.openxmlformats.org/officeDocument/2006/relationships/image" Target="../media/image4.emf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3.emf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.xml"/><Relationship Id="rId9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0825" cy="1143000"/>
          </a:xfrm>
        </p:spPr>
        <p:txBody>
          <a:bodyPr/>
          <a:lstStyle/>
          <a:p>
            <a:r>
              <a:rPr lang="en-US" sz="4000" dirty="0" smtClean="0"/>
              <a:t>Computational </a:t>
            </a:r>
            <a:r>
              <a:rPr lang="en-US" sz="4000" dirty="0"/>
              <a:t>Entropy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656381" y="4040191"/>
            <a:ext cx="7936076" cy="1881638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</a:rPr>
              <a:t>Joint works </a:t>
            </a:r>
            <a:r>
              <a:rPr lang="en-US" dirty="0" smtClean="0">
                <a:solidFill>
                  <a:schemeClr val="tx1"/>
                </a:solidFill>
              </a:rPr>
              <a:t>with </a:t>
            </a:r>
          </a:p>
          <a:p>
            <a:pPr>
              <a:lnSpc>
                <a:spcPct val="120000"/>
              </a:lnSpc>
            </a:pPr>
            <a:r>
              <a:rPr lang="en-US" dirty="0" err="1" smtClean="0">
                <a:solidFill>
                  <a:schemeClr val="tx1"/>
                </a:solidFill>
              </a:rPr>
              <a:t>Iftach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Haitner</a:t>
            </a:r>
            <a:r>
              <a:rPr lang="en-US" dirty="0">
                <a:solidFill>
                  <a:schemeClr val="tx1"/>
                </a:solidFill>
              </a:rPr>
              <a:t> (Tel Aviv), </a:t>
            </a:r>
            <a:r>
              <a:rPr lang="en-US" dirty="0" smtClean="0">
                <a:solidFill>
                  <a:schemeClr val="tx1"/>
                </a:solidFill>
              </a:rPr>
              <a:t>Thomas </a:t>
            </a:r>
            <a:r>
              <a:rPr lang="en-US" dirty="0" err="1">
                <a:solidFill>
                  <a:schemeClr val="tx1"/>
                </a:solidFill>
              </a:rPr>
              <a:t>Holenstein</a:t>
            </a:r>
            <a:r>
              <a:rPr lang="en-US" dirty="0">
                <a:solidFill>
                  <a:schemeClr val="tx1"/>
                </a:solidFill>
              </a:rPr>
              <a:t> (ETH Zurich</a:t>
            </a:r>
            <a:r>
              <a:rPr lang="en-US" dirty="0" smtClean="0">
                <a:solidFill>
                  <a:schemeClr val="tx1"/>
                </a:solidFill>
              </a:rPr>
              <a:t>),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</a:rPr>
              <a:t>Omer Reingold (MSR-SVC), </a:t>
            </a:r>
            <a:r>
              <a:rPr lang="en-US" dirty="0" err="1" smtClean="0">
                <a:solidFill>
                  <a:schemeClr val="tx1"/>
                </a:solidFill>
              </a:rPr>
              <a:t>Hoeteck</a:t>
            </a:r>
            <a:r>
              <a:rPr lang="en-US" dirty="0" smtClean="0">
                <a:solidFill>
                  <a:schemeClr val="tx1"/>
                </a:solidFill>
              </a:rPr>
              <a:t> Wee (George Washington U.), 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nd Colin Jia Zheng (Harvard) </a:t>
            </a:r>
            <a:endParaRPr lang="en-US" sz="1800" dirty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17" name="Text Box 2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5080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TexPoint fonts used in EMF. </a:t>
            </a:r>
          </a:p>
          <a:p>
            <a:pPr algn="l"/>
            <a:r>
              <a:rPr lang="en-US"/>
              <a:t>Read the TexPoint manual before you delete this box.: 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mi7" pitchFamily="34" charset="0"/>
              </a:rPr>
              <a:t>A</a:t>
            </a:r>
            <a:r>
              <a:rPr lang="en-US">
                <a:latin typeface="cmsy7" pitchFamily="34" charset="0"/>
              </a:rPr>
              <a:t>A</a:t>
            </a:r>
          </a:p>
        </p:txBody>
      </p:sp>
      <p:sp>
        <p:nvSpPr>
          <p:cNvPr id="2" name="Rectangle 1"/>
          <p:cNvSpPr/>
          <p:nvPr/>
        </p:nvSpPr>
        <p:spPr>
          <a:xfrm>
            <a:off x="769257" y="1741911"/>
            <a:ext cx="7576457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 err="1">
                <a:solidFill>
                  <a:schemeClr val="tx1"/>
                </a:solidFill>
              </a:rPr>
              <a:t>Salil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Vadhan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Harvard </a:t>
            </a:r>
            <a:r>
              <a:rPr lang="en-US" dirty="0">
                <a:solidFill>
                  <a:schemeClr val="tx1"/>
                </a:solidFill>
              </a:rPr>
              <a:t>University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</a:rPr>
              <a:t>(on sabbatical at </a:t>
            </a:r>
            <a:r>
              <a:rPr lang="en-US" dirty="0" smtClean="0">
                <a:solidFill>
                  <a:schemeClr val="tx1"/>
                </a:solidFill>
              </a:rPr>
              <a:t>Microsoft Research SVC </a:t>
            </a:r>
            <a:r>
              <a:rPr lang="en-US" dirty="0">
                <a:solidFill>
                  <a:schemeClr val="tx1"/>
                </a:solidFill>
              </a:rPr>
              <a:t>and Stanford)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Entropy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686" y="1600200"/>
            <a:ext cx="8853715" cy="48895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A poly-time algorithm may “perceive” the entropy of X to be very different from H(X).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CC6600"/>
                </a:solidFill>
              </a:rPr>
              <a:t>Example:</a:t>
            </a:r>
            <a:r>
              <a:rPr lang="en-US" sz="3200" dirty="0" smtClean="0">
                <a:solidFill>
                  <a:srgbClr val="CC6600"/>
                </a:solidFill>
              </a:rPr>
              <a:t> </a:t>
            </a:r>
            <a:r>
              <a:rPr lang="en-US" dirty="0" smtClean="0"/>
              <a:t>a pseudorandom generator </a:t>
            </a:r>
            <a:r>
              <a:rPr lang="en-US" sz="2400" dirty="0" smtClean="0"/>
              <a:t>[BM82,Y82]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  G: {</a:t>
            </a:r>
            <a:r>
              <a:rPr lang="en-US" dirty="0" smtClean="0">
                <a:latin typeface="Lucida Sans"/>
              </a:rPr>
              <a:t>0,1}</a:t>
            </a:r>
            <a:r>
              <a:rPr lang="en-US" baseline="30000" dirty="0">
                <a:latin typeface="Lucida Sans"/>
              </a:rPr>
              <a:t>m</a:t>
            </a:r>
            <a:r>
              <a:rPr lang="en-US" dirty="0" smtClean="0">
                <a:latin typeface="cmsy10"/>
              </a:rPr>
              <a:t>!</a:t>
            </a:r>
            <a:r>
              <a:rPr lang="en-US" dirty="0" smtClean="0"/>
              <a:t>{</a:t>
            </a:r>
            <a:r>
              <a:rPr lang="en-US" dirty="0" smtClean="0">
                <a:latin typeface="Lucida Sans"/>
              </a:rPr>
              <a:t>0,1}</a:t>
            </a:r>
            <a:r>
              <a:rPr lang="en-US" baseline="30000" dirty="0" smtClean="0">
                <a:latin typeface="Lucida Sans"/>
              </a:rPr>
              <a:t>n</a:t>
            </a:r>
            <a:r>
              <a:rPr lang="en-US" dirty="0" smtClean="0">
                <a:latin typeface="Lucida Sans"/>
              </a:rPr>
              <a:t> </a:t>
            </a:r>
          </a:p>
          <a:p>
            <a:pPr lvl="1"/>
            <a:r>
              <a:rPr lang="en-US" dirty="0" smtClean="0">
                <a:latin typeface="Lucida Sans"/>
              </a:rPr>
              <a:t>G(U</a:t>
            </a:r>
            <a:r>
              <a:rPr lang="en-US" baseline="-25000" dirty="0">
                <a:latin typeface="Lucida Sans"/>
              </a:rPr>
              <a:t>m</a:t>
            </a:r>
            <a:r>
              <a:rPr lang="en-US" dirty="0" smtClean="0"/>
              <a:t>) “computationally indistinguishable” from </a:t>
            </a:r>
            <a:r>
              <a:rPr lang="en-US" dirty="0" smtClean="0">
                <a:latin typeface="Lucida Sans"/>
              </a:rPr>
              <a:t>U</a:t>
            </a:r>
            <a:r>
              <a:rPr lang="en-US" baseline="-25000" dirty="0" smtClean="0">
                <a:latin typeface="Lucida Sans"/>
              </a:rPr>
              <a:t>n</a:t>
            </a:r>
            <a:r>
              <a:rPr lang="en-US" sz="1400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But </a:t>
            </a:r>
            <a:r>
              <a:rPr lang="en-US" dirty="0" smtClean="0">
                <a:latin typeface="Lucida Sans"/>
              </a:rPr>
              <a:t>H(G(U</a:t>
            </a:r>
            <a:r>
              <a:rPr lang="en-US" baseline="-25000" dirty="0">
                <a:latin typeface="Lucida Sans"/>
              </a:rPr>
              <a:t>m</a:t>
            </a:r>
            <a:r>
              <a:rPr lang="en-US" dirty="0" smtClean="0"/>
              <a:t>))</a:t>
            </a:r>
            <a:r>
              <a:rPr lang="en-US" dirty="0" smtClean="0">
                <a:latin typeface="cmsy10"/>
              </a:rPr>
              <a:t>·</a:t>
            </a:r>
            <a:r>
              <a:rPr lang="en-US" dirty="0"/>
              <a:t>m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marL="57150" indent="0">
              <a:buNone/>
            </a:pPr>
            <a:r>
              <a:rPr lang="en-US" sz="2400" dirty="0" smtClean="0"/>
              <a:t>e.g. G(</a:t>
            </a:r>
            <a:r>
              <a:rPr lang="en-US" sz="2400" dirty="0" err="1" smtClean="0"/>
              <a:t>N,x</a:t>
            </a:r>
            <a:r>
              <a:rPr lang="en-US" sz="2400" dirty="0" smtClean="0"/>
              <a:t>) = (</a:t>
            </a:r>
            <a:r>
              <a:rPr lang="en-US" sz="2400" dirty="0" err="1" smtClean="0"/>
              <a:t>lsb</a:t>
            </a:r>
            <a:r>
              <a:rPr lang="en-US" sz="2400" dirty="0" smtClean="0"/>
              <a:t>(x),</a:t>
            </a:r>
            <a:r>
              <a:rPr lang="en-US" sz="2400" dirty="0" err="1" smtClean="0">
                <a:latin typeface="Lucida Sans"/>
              </a:rPr>
              <a:t>lsb</a:t>
            </a:r>
            <a:r>
              <a:rPr lang="en-US" sz="2400" dirty="0" smtClean="0">
                <a:latin typeface="Lucida Sans"/>
              </a:rPr>
              <a:t>(x</a:t>
            </a:r>
            <a:r>
              <a:rPr lang="en-US" sz="2400" baseline="30000" dirty="0" smtClean="0">
                <a:latin typeface="Lucida Sans"/>
              </a:rPr>
              <a:t>2</a:t>
            </a:r>
            <a:r>
              <a:rPr lang="en-US" sz="2400" dirty="0" smtClean="0"/>
              <a:t> mod N), </a:t>
            </a:r>
            <a:r>
              <a:rPr lang="en-US" sz="2400" dirty="0" err="1" smtClean="0">
                <a:latin typeface="Lucida Sans"/>
              </a:rPr>
              <a:t>lsb</a:t>
            </a:r>
            <a:r>
              <a:rPr lang="en-US" sz="2400" dirty="0" smtClean="0">
                <a:latin typeface="Lucida Sans"/>
              </a:rPr>
              <a:t>(x</a:t>
            </a:r>
            <a:r>
              <a:rPr lang="en-US" sz="2400" baseline="30000" dirty="0" smtClean="0">
                <a:latin typeface="Lucida Sans"/>
              </a:rPr>
              <a:t>4</a:t>
            </a:r>
            <a:r>
              <a:rPr lang="en-US" sz="2400" dirty="0" smtClean="0"/>
              <a:t> mod N),…)</a:t>
            </a:r>
            <a:br>
              <a:rPr lang="en-US" sz="2400" dirty="0" smtClean="0"/>
            </a:br>
            <a:r>
              <a:rPr lang="en-US" sz="2400" dirty="0" smtClean="0"/>
              <a:t>for N=</a:t>
            </a:r>
            <a:r>
              <a:rPr lang="en-US" sz="2400" dirty="0" err="1" smtClean="0"/>
              <a:t>pq</a:t>
            </a:r>
            <a:r>
              <a:rPr lang="en-US" sz="2400" dirty="0" smtClean="0"/>
              <a:t>, x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Lucida Sans"/>
              </a:rPr>
              <a:t>Z</a:t>
            </a:r>
            <a:r>
              <a:rPr lang="en-US" sz="2400" baseline="-25000" dirty="0" smtClean="0">
                <a:latin typeface="Lucida Sans"/>
              </a:rPr>
              <a:t>N</a:t>
            </a:r>
            <a:r>
              <a:rPr lang="en-US" sz="2400" baseline="15000" dirty="0" smtClean="0">
                <a:latin typeface="Lucida Sans"/>
              </a:rPr>
              <a:t>*  </a:t>
            </a:r>
            <a:r>
              <a:rPr lang="en-US" sz="2400" dirty="0" smtClean="0"/>
              <a:t>is a PRG if factoring is hard </a:t>
            </a:r>
            <a:r>
              <a:rPr lang="en-US" sz="1800" dirty="0" smtClean="0"/>
              <a:t>[BBS82,ACGS82].</a:t>
            </a:r>
            <a:endParaRPr lang="en-US" sz="2000" baseline="15000" dirty="0" smtClean="0"/>
          </a:p>
          <a:p>
            <a:pPr lvl="1"/>
            <a:endParaRPr lang="en-US" sz="2000" dirty="0"/>
          </a:p>
          <a:p>
            <a:pPr lvl="1"/>
            <a:endParaRPr lang="en-US" sz="1200" dirty="0"/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4034964" y="5123544"/>
            <a:ext cx="4339772" cy="1567542"/>
          </a:xfrm>
          <a:prstGeom prst="wedgeRoundRectCallout">
            <a:avLst>
              <a:gd name="adj1" fmla="val -24512"/>
              <a:gd name="adj2" fmla="val -71865"/>
              <a:gd name="adj3" fmla="val 16667"/>
            </a:avLst>
          </a:prstGeom>
          <a:solidFill>
            <a:srgbClr val="3366FF">
              <a:alpha val="14999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lvl="1"/>
            <a:r>
              <a:rPr lang="en-US" sz="2400" dirty="0" err="1" smtClean="0">
                <a:solidFill>
                  <a:srgbClr val="CC6600"/>
                </a:solidFill>
                <a:latin typeface="+mn-lt"/>
              </a:rPr>
              <a:t>Def</a:t>
            </a:r>
            <a:r>
              <a:rPr lang="en-US" sz="2400" dirty="0" smtClean="0">
                <a:solidFill>
                  <a:srgbClr val="CC6600"/>
                </a:solidFill>
                <a:latin typeface="+mn-lt"/>
              </a:rPr>
              <a:t> </a:t>
            </a:r>
            <a:r>
              <a:rPr lang="en-US" dirty="0" smtClean="0">
                <a:solidFill>
                  <a:srgbClr val="CC6600"/>
                </a:solidFill>
                <a:latin typeface="+mn-lt"/>
              </a:rPr>
              <a:t>[GM82]</a:t>
            </a:r>
            <a:r>
              <a:rPr lang="en-US" sz="2400" dirty="0" smtClean="0">
                <a:solidFill>
                  <a:srgbClr val="CC6600"/>
                </a:solidFill>
                <a:latin typeface="+mn-lt"/>
              </a:rPr>
              <a:t>: </a:t>
            </a:r>
            <a:r>
              <a:rPr lang="en-US" sz="2400" dirty="0" smtClean="0">
                <a:solidFill>
                  <a:schemeClr val="tx1"/>
                </a:solidFill>
              </a:rPr>
              <a:t>X </a:t>
            </a:r>
            <a:r>
              <a:rPr lang="en-US" sz="2400" dirty="0">
                <a:solidFill>
                  <a:schemeClr val="tx1"/>
                </a:solidFill>
                <a:latin typeface="cmsy10" pitchFamily="34" charset="0"/>
              </a:rPr>
              <a:t>´</a:t>
            </a:r>
            <a:r>
              <a:rPr lang="en-US" sz="2400" baseline="30000" dirty="0">
                <a:solidFill>
                  <a:schemeClr val="tx1"/>
                </a:solidFill>
              </a:rPr>
              <a:t>c</a:t>
            </a:r>
            <a:r>
              <a:rPr lang="en-US" sz="2400" dirty="0">
                <a:solidFill>
                  <a:schemeClr val="tx1"/>
                </a:solidFill>
              </a:rPr>
              <a:t> Y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iff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br>
              <a:rPr lang="en-US" sz="2400" dirty="0" smtClean="0">
                <a:solidFill>
                  <a:schemeClr val="tx1"/>
                </a:solidFill>
                <a:latin typeface="+mn-lt"/>
              </a:rPr>
            </a:b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msy10"/>
              </a:rPr>
              <a:t>8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poly-time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T</a:t>
            </a:r>
            <a:b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2400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/>
              </a:rPr>
              <a:t>Pr</a:t>
            </a:r>
            <a:r>
              <a:rPr kumimoji="0" lang="en-US" sz="240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/>
              </a:rPr>
              <a:t>[T(X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)=1]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msy10"/>
              </a:rPr>
              <a:t>¼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400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/>
              </a:rPr>
              <a:t>Pr</a:t>
            </a:r>
            <a:r>
              <a:rPr kumimoji="0" lang="en-US" sz="240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/>
              </a:rPr>
              <a:t>[T(Y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)=1]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8701831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Pseudoentropy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n-US" dirty="0">
                <a:solidFill>
                  <a:srgbClr val="CC6600"/>
                </a:solidFill>
              </a:rPr>
              <a:t>Def [HILL90]:</a:t>
            </a:r>
            <a:r>
              <a:rPr lang="en-US" dirty="0"/>
              <a:t>  X has </a:t>
            </a:r>
            <a:r>
              <a:rPr lang="en-US" b="1" dirty="0" err="1"/>
              <a:t>pseudoentropy</a:t>
            </a:r>
            <a:r>
              <a:rPr lang="en-US" b="1" dirty="0"/>
              <a:t> </a:t>
            </a:r>
            <a:r>
              <a:rPr lang="en-US" b="1" dirty="0">
                <a:latin typeface="cmsy10" pitchFamily="34" charset="0"/>
              </a:rPr>
              <a:t>¸</a:t>
            </a:r>
            <a:r>
              <a:rPr lang="en-US" dirty="0"/>
              <a:t> k </a:t>
            </a:r>
            <a:r>
              <a:rPr lang="en-US" dirty="0" err="1"/>
              <a:t>iff</a:t>
            </a:r>
            <a:r>
              <a:rPr lang="en-US" dirty="0"/>
              <a:t> there exists a random variable Y </a:t>
            </a:r>
            <a:r>
              <a:rPr lang="en-US" dirty="0" err="1"/>
              <a:t>s.t</a:t>
            </a:r>
            <a:r>
              <a:rPr lang="en-US" dirty="0"/>
              <a:t>.</a:t>
            </a:r>
          </a:p>
          <a:p>
            <a:pPr marL="914400" lvl="1" indent="-457200">
              <a:buFont typeface="Lucida Sans" pitchFamily="34" charset="0"/>
              <a:buAutoNum type="arabicPeriod"/>
            </a:pPr>
            <a:r>
              <a:rPr lang="en-US" sz="2800" dirty="0"/>
              <a:t>Y </a:t>
            </a:r>
            <a:r>
              <a:rPr lang="en-US" sz="2800" dirty="0">
                <a:latin typeface="cmsy10" pitchFamily="34" charset="0"/>
              </a:rPr>
              <a:t>´</a:t>
            </a:r>
            <a:r>
              <a:rPr lang="en-US" sz="2800" baseline="30000" dirty="0"/>
              <a:t>c</a:t>
            </a:r>
            <a:r>
              <a:rPr lang="en-US" sz="2800" dirty="0"/>
              <a:t> X</a:t>
            </a:r>
          </a:p>
          <a:p>
            <a:pPr marL="914400" lvl="1" indent="-457200">
              <a:buFont typeface="Lucida Sans" pitchFamily="34" charset="0"/>
              <a:buAutoNum type="arabicPeriod"/>
            </a:pPr>
            <a:r>
              <a:rPr lang="en-US" sz="2800" dirty="0"/>
              <a:t>H(Y) </a:t>
            </a:r>
            <a:r>
              <a:rPr lang="en-US" sz="2800" dirty="0">
                <a:latin typeface="cmsy10" pitchFamily="34" charset="0"/>
              </a:rPr>
              <a:t>¸</a:t>
            </a:r>
            <a:r>
              <a:rPr lang="en-US" sz="2800" dirty="0"/>
              <a:t> k</a:t>
            </a:r>
          </a:p>
          <a:p>
            <a:pPr marL="914400" lvl="1" indent="-457200">
              <a:buFont typeface="Lucida Sans" pitchFamily="34" charset="0"/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Interesting when k &gt; H(X), i.e.</a:t>
            </a:r>
          </a:p>
          <a:p>
            <a:pPr marL="0" indent="0" algn="ctr">
              <a:buNone/>
            </a:pPr>
            <a:r>
              <a:rPr lang="en-US" dirty="0" err="1" smtClean="0"/>
              <a:t>Pseudoentropy</a:t>
            </a:r>
            <a:r>
              <a:rPr lang="en-US" dirty="0" smtClean="0"/>
              <a:t> &gt; Real Entropy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Arrow Connector 20"/>
          <p:cNvCxnSpPr/>
          <p:nvPr/>
        </p:nvCxnSpPr>
        <p:spPr bwMode="auto">
          <a:xfrm flipH="1" flipV="1">
            <a:off x="3188168" y="5952666"/>
            <a:ext cx="701252" cy="293588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rgbClr val="CC66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OWFs &amp; Cryptography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53504" y="6246254"/>
            <a:ext cx="2215670" cy="369332"/>
          </a:xfrm>
          <a:prstGeom prst="rect">
            <a:avLst/>
          </a:prstGeom>
          <a:noFill/>
          <a:ln w="28575">
            <a:solidFill>
              <a:srgbClr val="CC66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C6600"/>
                </a:solidFill>
              </a:rPr>
              <a:t>o</a:t>
            </a:r>
            <a:r>
              <a:rPr lang="en-US" sz="1800" dirty="0" smtClean="0">
                <a:solidFill>
                  <a:srgbClr val="CC6600"/>
                </a:solidFill>
              </a:rPr>
              <a:t>ne-way functions</a:t>
            </a:r>
            <a:endParaRPr lang="en-US" sz="1800" dirty="0">
              <a:solidFill>
                <a:srgbClr val="CC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743" y="4576070"/>
            <a:ext cx="1872629" cy="646331"/>
          </a:xfrm>
          <a:prstGeom prst="rect">
            <a:avLst/>
          </a:prstGeom>
          <a:noFill/>
          <a:ln w="28575">
            <a:solidFill>
              <a:srgbClr val="CC66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C6600"/>
                </a:solidFill>
              </a:rPr>
              <a:t>p</a:t>
            </a:r>
            <a:r>
              <a:rPr lang="en-US" sz="1800" dirty="0" smtClean="0">
                <a:solidFill>
                  <a:srgbClr val="CC6600"/>
                </a:solidFill>
              </a:rPr>
              <a:t>seudorandom</a:t>
            </a:r>
            <a:br>
              <a:rPr lang="en-US" sz="1800" dirty="0" smtClean="0">
                <a:solidFill>
                  <a:srgbClr val="CC6600"/>
                </a:solidFill>
              </a:rPr>
            </a:br>
            <a:r>
              <a:rPr lang="en-US" sz="1800" dirty="0" smtClean="0">
                <a:solidFill>
                  <a:srgbClr val="CC6600"/>
                </a:solidFill>
              </a:rPr>
              <a:t>generators</a:t>
            </a:r>
            <a:endParaRPr lang="en-US" sz="1800" dirty="0">
              <a:solidFill>
                <a:srgbClr val="CC66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61039" y="4606804"/>
            <a:ext cx="3004349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</a:t>
            </a:r>
            <a:r>
              <a:rPr lang="en-US" sz="1800" dirty="0" smtClean="0">
                <a:solidFill>
                  <a:schemeClr val="tx1"/>
                </a:solidFill>
              </a:rPr>
              <a:t>arget-collision-resistant</a:t>
            </a:r>
          </a:p>
          <a:p>
            <a:r>
              <a:rPr lang="en-US" sz="1800" dirty="0">
                <a:solidFill>
                  <a:schemeClr val="tx1"/>
                </a:solidFill>
              </a:rPr>
              <a:t>h</a:t>
            </a:r>
            <a:r>
              <a:rPr lang="en-US" sz="1800" dirty="0" smtClean="0">
                <a:solidFill>
                  <a:schemeClr val="tx1"/>
                </a:solidFill>
              </a:rPr>
              <a:t>ash functions (UOWHFs)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6375" y="4591437"/>
            <a:ext cx="22268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</a:t>
            </a:r>
            <a:r>
              <a:rPr lang="en-US" sz="1800" dirty="0" smtClean="0">
                <a:solidFill>
                  <a:schemeClr val="tx1"/>
                </a:solidFill>
              </a:rPr>
              <a:t>tatistically hiding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commitments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7547" y="3496822"/>
            <a:ext cx="1872629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p</a:t>
            </a:r>
            <a:r>
              <a:rPr lang="en-US" sz="1800" dirty="0" smtClean="0">
                <a:solidFill>
                  <a:schemeClr val="tx1"/>
                </a:solidFill>
              </a:rPr>
              <a:t>seudorandom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functions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36345" y="3490590"/>
            <a:ext cx="2372765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</a:t>
            </a:r>
            <a:r>
              <a:rPr lang="en-US" sz="1800" dirty="0" smtClean="0">
                <a:solidFill>
                  <a:schemeClr val="tx1"/>
                </a:solidFill>
              </a:rPr>
              <a:t>tatistically binding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commitments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68643" y="2457841"/>
            <a:ext cx="1967205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z</a:t>
            </a:r>
            <a:r>
              <a:rPr lang="en-US" sz="1800" dirty="0" smtClean="0">
                <a:solidFill>
                  <a:schemeClr val="tx1"/>
                </a:solidFill>
              </a:rPr>
              <a:t>ero-knowledge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proofs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44900" y="2463717"/>
            <a:ext cx="1619354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</a:t>
            </a:r>
            <a:r>
              <a:rPr lang="en-US" sz="1800" dirty="0" smtClean="0">
                <a:solidFill>
                  <a:schemeClr val="tx1"/>
                </a:solidFill>
              </a:rPr>
              <a:t>tatistical ZK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arguments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4649" y="2463717"/>
            <a:ext cx="141417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private-key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encryption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93099" y="2564351"/>
            <a:ext cx="819455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MACs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39362" y="2425851"/>
            <a:ext cx="1353256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d</a:t>
            </a:r>
            <a:r>
              <a:rPr lang="en-US" sz="1800" dirty="0" smtClean="0">
                <a:solidFill>
                  <a:schemeClr val="tx1"/>
                </a:solidFill>
              </a:rPr>
              <a:t>igital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signatures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58850" y="1470448"/>
            <a:ext cx="3712876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</a:t>
            </a:r>
            <a:r>
              <a:rPr lang="en-US" sz="1800" dirty="0" smtClean="0">
                <a:solidFill>
                  <a:schemeClr val="tx1"/>
                </a:solidFill>
              </a:rPr>
              <a:t>ecure protocols &amp; applications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6" idx="1"/>
          </p:cNvCxnSpPr>
          <p:nvPr/>
        </p:nvCxnSpPr>
        <p:spPr bwMode="auto">
          <a:xfrm flipH="1" flipV="1">
            <a:off x="2193099" y="5473521"/>
            <a:ext cx="1260405" cy="957399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endCxn id="9" idx="2"/>
          </p:cNvCxnSpPr>
          <p:nvPr/>
        </p:nvCxnSpPr>
        <p:spPr bwMode="auto">
          <a:xfrm flipV="1">
            <a:off x="5209110" y="5237768"/>
            <a:ext cx="2260711" cy="1008486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6" idx="0"/>
          </p:cNvCxnSpPr>
          <p:nvPr/>
        </p:nvCxnSpPr>
        <p:spPr bwMode="auto">
          <a:xfrm flipV="1">
            <a:off x="4561339" y="5253135"/>
            <a:ext cx="0" cy="993119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7" idx="0"/>
            <a:endCxn id="10" idx="2"/>
          </p:cNvCxnSpPr>
          <p:nvPr/>
        </p:nvCxnSpPr>
        <p:spPr bwMode="auto">
          <a:xfrm flipV="1">
            <a:off x="1473058" y="4143153"/>
            <a:ext cx="130804" cy="432917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endCxn id="11" idx="2"/>
          </p:cNvCxnSpPr>
          <p:nvPr/>
        </p:nvCxnSpPr>
        <p:spPr bwMode="auto">
          <a:xfrm flipV="1">
            <a:off x="2409372" y="4136921"/>
            <a:ext cx="1613356" cy="439149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endCxn id="16" idx="2"/>
          </p:cNvCxnSpPr>
          <p:nvPr/>
        </p:nvCxnSpPr>
        <p:spPr bwMode="auto">
          <a:xfrm flipV="1">
            <a:off x="5209110" y="3072182"/>
            <a:ext cx="1006880" cy="1534622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9" idx="0"/>
            <a:endCxn id="13" idx="2"/>
          </p:cNvCxnSpPr>
          <p:nvPr/>
        </p:nvCxnSpPr>
        <p:spPr bwMode="auto">
          <a:xfrm flipV="1">
            <a:off x="7469821" y="3110048"/>
            <a:ext cx="584756" cy="1481389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endCxn id="14" idx="2"/>
          </p:cNvCxnSpPr>
          <p:nvPr/>
        </p:nvCxnSpPr>
        <p:spPr bwMode="auto">
          <a:xfrm flipV="1">
            <a:off x="1191734" y="3110048"/>
            <a:ext cx="0" cy="380542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>
            <a:endCxn id="15" idx="2"/>
          </p:cNvCxnSpPr>
          <p:nvPr/>
        </p:nvCxnSpPr>
        <p:spPr bwMode="auto">
          <a:xfrm flipV="1">
            <a:off x="1996225" y="2933683"/>
            <a:ext cx="606602" cy="563139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>
            <a:stCxn id="11" idx="0"/>
            <a:endCxn id="12" idx="2"/>
          </p:cNvCxnSpPr>
          <p:nvPr/>
        </p:nvCxnSpPr>
        <p:spPr bwMode="auto">
          <a:xfrm flipV="1">
            <a:off x="4022728" y="3104172"/>
            <a:ext cx="229518" cy="386418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8864254" y="154546"/>
            <a:ext cx="914400" cy="914400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>
            <a:stCxn id="14" idx="0"/>
          </p:cNvCxnSpPr>
          <p:nvPr/>
        </p:nvCxnSpPr>
        <p:spPr bwMode="auto">
          <a:xfrm flipV="1">
            <a:off x="1191734" y="1839780"/>
            <a:ext cx="1820820" cy="623937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>
            <a:stCxn id="15" idx="0"/>
          </p:cNvCxnSpPr>
          <p:nvPr/>
        </p:nvCxnSpPr>
        <p:spPr bwMode="auto">
          <a:xfrm flipV="1">
            <a:off x="2602827" y="1839780"/>
            <a:ext cx="1170683" cy="724571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>
            <a:stCxn id="12" idx="0"/>
            <a:endCxn id="17" idx="2"/>
          </p:cNvCxnSpPr>
          <p:nvPr/>
        </p:nvCxnSpPr>
        <p:spPr bwMode="auto">
          <a:xfrm flipV="1">
            <a:off x="4252246" y="1839780"/>
            <a:ext cx="263042" cy="618061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16" idx="0"/>
          </p:cNvCxnSpPr>
          <p:nvPr/>
        </p:nvCxnSpPr>
        <p:spPr bwMode="auto">
          <a:xfrm flipH="1" flipV="1">
            <a:off x="5087155" y="1839780"/>
            <a:ext cx="1128835" cy="586071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>
            <a:stCxn id="13" idx="0"/>
          </p:cNvCxnSpPr>
          <p:nvPr/>
        </p:nvCxnSpPr>
        <p:spPr bwMode="auto">
          <a:xfrm flipH="1" flipV="1">
            <a:off x="5965388" y="1839780"/>
            <a:ext cx="2089189" cy="623937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636934" y="5583334"/>
            <a:ext cx="110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CC6600"/>
                </a:solidFill>
              </a:rPr>
              <a:t>[HILL90]</a:t>
            </a:r>
            <a:endParaRPr lang="en-US" sz="1800" dirty="0">
              <a:solidFill>
                <a:srgbClr val="CC66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773510" y="5512295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[R90]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327184" y="5686193"/>
            <a:ext cx="1443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[HNORV07]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07053" y="4174945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[GGM86]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583188" y="4183170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[N89]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122258" y="3130025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[GMW86]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680955" y="3654827"/>
            <a:ext cx="9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[NY89]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762199" y="3654827"/>
            <a:ext cx="1080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[BCC86]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98024" y="5583334"/>
            <a:ext cx="1864613" cy="369332"/>
          </a:xfrm>
          <a:prstGeom prst="rect">
            <a:avLst/>
          </a:prstGeom>
          <a:noFill/>
          <a:ln w="28575">
            <a:solidFill>
              <a:srgbClr val="CC66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CC6600"/>
                </a:solidFill>
              </a:rPr>
              <a:t>pseudoentropy</a:t>
            </a:r>
            <a:endParaRPr lang="en-US" sz="1800" dirty="0">
              <a:solidFill>
                <a:srgbClr val="CC6600"/>
              </a:solidFill>
            </a:endParaRPr>
          </a:p>
        </p:txBody>
      </p:sp>
      <p:cxnSp>
        <p:nvCxnSpPr>
          <p:cNvPr id="24" name="Straight Arrow Connector 23"/>
          <p:cNvCxnSpPr>
            <a:endCxn id="7" idx="2"/>
          </p:cNvCxnSpPr>
          <p:nvPr/>
        </p:nvCxnSpPr>
        <p:spPr bwMode="auto">
          <a:xfrm flipH="1" flipV="1">
            <a:off x="1473058" y="5222401"/>
            <a:ext cx="826468" cy="360933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rgbClr val="CC66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8002607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 of Pseudoentropy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err="1">
                <a:solidFill>
                  <a:srgbClr val="CC6600"/>
                </a:solidFill>
              </a:rPr>
              <a:t>Thm</a:t>
            </a:r>
            <a:r>
              <a:rPr lang="en-US" dirty="0">
                <a:solidFill>
                  <a:srgbClr val="CC6600"/>
                </a:solidFill>
              </a:rPr>
              <a:t> [HILL90]:</a:t>
            </a:r>
            <a:r>
              <a:rPr lang="en-US" dirty="0"/>
              <a:t> </a:t>
            </a:r>
            <a:r>
              <a:rPr lang="en-US" dirty="0">
                <a:latin typeface="cmsy10" pitchFamily="34" charset="0"/>
              </a:rPr>
              <a:t>9</a:t>
            </a:r>
            <a:r>
              <a:rPr lang="en-US" dirty="0"/>
              <a:t> OWF </a:t>
            </a:r>
            <a:r>
              <a:rPr lang="en-US" dirty="0">
                <a:latin typeface="cmsy10" pitchFamily="34" charset="0"/>
              </a:rPr>
              <a:t>)</a:t>
            </a:r>
            <a:r>
              <a:rPr lang="en-US" dirty="0"/>
              <a:t> </a:t>
            </a:r>
            <a:r>
              <a:rPr lang="en-US" dirty="0">
                <a:latin typeface="cmsy10" pitchFamily="34" charset="0"/>
              </a:rPr>
              <a:t>9</a:t>
            </a:r>
            <a:r>
              <a:rPr lang="en-US" dirty="0"/>
              <a:t> PRG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rgbClr val="CC6600"/>
                </a:solidFill>
              </a:rPr>
              <a:t>P</a:t>
            </a:r>
            <a:r>
              <a:rPr lang="en-US" dirty="0" smtClean="0">
                <a:solidFill>
                  <a:srgbClr val="CC6600"/>
                </a:solidFill>
              </a:rPr>
              <a:t>roof idea:</a:t>
            </a:r>
            <a:endParaRPr lang="en-US" dirty="0">
              <a:solidFill>
                <a:srgbClr val="CC6600"/>
              </a:solidFill>
            </a:endParaRPr>
          </a:p>
        </p:txBody>
      </p:sp>
      <p:sp>
        <p:nvSpPr>
          <p:cNvPr id="579588" name="Text Box 4"/>
          <p:cNvSpPr txBox="1">
            <a:spLocks noChangeArrowheads="1"/>
          </p:cNvSpPr>
          <p:nvPr/>
        </p:nvSpPr>
        <p:spPr bwMode="auto">
          <a:xfrm>
            <a:off x="3794125" y="2805113"/>
            <a:ext cx="873125" cy="485775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</a:rPr>
              <a:t>OWF</a:t>
            </a:r>
          </a:p>
        </p:txBody>
      </p:sp>
      <p:sp>
        <p:nvSpPr>
          <p:cNvPr id="579590" name="Text Box 6"/>
          <p:cNvSpPr txBox="1">
            <a:spLocks noChangeArrowheads="1"/>
          </p:cNvSpPr>
          <p:nvPr/>
        </p:nvSpPr>
        <p:spPr bwMode="auto">
          <a:xfrm>
            <a:off x="1172028" y="4799884"/>
            <a:ext cx="6796314" cy="461665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</a:rPr>
              <a:t>X with pseudo-min-entropy </a:t>
            </a:r>
            <a:r>
              <a:rPr lang="en-US" sz="2400" dirty="0">
                <a:solidFill>
                  <a:schemeClr val="tx1"/>
                </a:solidFill>
                <a:latin typeface="cmsy10" pitchFamily="34" charset="0"/>
              </a:rPr>
              <a:t>¸</a:t>
            </a:r>
            <a:r>
              <a:rPr lang="en-US" sz="2400" dirty="0">
                <a:solidFill>
                  <a:schemeClr val="tx1"/>
                </a:solidFill>
              </a:rPr>
              <a:t> H</a:t>
            </a:r>
            <a:r>
              <a:rPr lang="en-US" sz="2400" baseline="-25000" dirty="0">
                <a:solidFill>
                  <a:schemeClr val="tx1"/>
                </a:solidFill>
              </a:rPr>
              <a:t>0</a:t>
            </a:r>
            <a:r>
              <a:rPr lang="en-US" sz="2400" dirty="0">
                <a:solidFill>
                  <a:schemeClr val="tx1"/>
                </a:solidFill>
              </a:rPr>
              <a:t>(X)+poly(n)</a:t>
            </a:r>
          </a:p>
        </p:txBody>
      </p:sp>
      <p:sp>
        <p:nvSpPr>
          <p:cNvPr id="579591" name="Text Box 7"/>
          <p:cNvSpPr txBox="1">
            <a:spLocks noChangeArrowheads="1"/>
          </p:cNvSpPr>
          <p:nvPr/>
        </p:nvSpPr>
        <p:spPr bwMode="auto">
          <a:xfrm>
            <a:off x="1600200" y="3829050"/>
            <a:ext cx="6032500" cy="4826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solidFill>
                  <a:schemeClr val="tx1"/>
                </a:solidFill>
              </a:rPr>
              <a:t>X with pseudoentropy </a:t>
            </a:r>
            <a:r>
              <a:rPr lang="en-US" sz="2400">
                <a:solidFill>
                  <a:schemeClr val="tx1"/>
                </a:solidFill>
                <a:latin typeface="cmsy10" pitchFamily="34" charset="0"/>
              </a:rPr>
              <a:t>¸</a:t>
            </a:r>
            <a:r>
              <a:rPr lang="en-US" sz="2400">
                <a:solidFill>
                  <a:schemeClr val="tx1"/>
                </a:solidFill>
              </a:rPr>
              <a:t> H(X)+1/poly(n)</a:t>
            </a:r>
          </a:p>
        </p:txBody>
      </p:sp>
      <p:sp>
        <p:nvSpPr>
          <p:cNvPr id="579593" name="Text Box 9"/>
          <p:cNvSpPr txBox="1">
            <a:spLocks noChangeArrowheads="1"/>
          </p:cNvSpPr>
          <p:nvPr/>
        </p:nvSpPr>
        <p:spPr bwMode="auto">
          <a:xfrm>
            <a:off x="3849688" y="5802289"/>
            <a:ext cx="790575" cy="4826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solidFill>
                  <a:schemeClr val="tx1"/>
                </a:solidFill>
              </a:rPr>
              <a:t>PRG</a:t>
            </a:r>
          </a:p>
        </p:txBody>
      </p:sp>
      <p:sp>
        <p:nvSpPr>
          <p:cNvPr id="579594" name="AutoShape 10"/>
          <p:cNvSpPr>
            <a:spLocks noChangeArrowheads="1"/>
          </p:cNvSpPr>
          <p:nvPr/>
        </p:nvSpPr>
        <p:spPr bwMode="auto">
          <a:xfrm>
            <a:off x="4191000" y="3314521"/>
            <a:ext cx="152400" cy="457200"/>
          </a:xfrm>
          <a:prstGeom prst="downArrow">
            <a:avLst>
              <a:gd name="adj1" fmla="val 50000"/>
              <a:gd name="adj2" fmla="val 75000"/>
            </a:avLst>
          </a:prstGeom>
          <a:solidFill>
            <a:schemeClr val="tx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9595" name="AutoShape 11"/>
          <p:cNvSpPr>
            <a:spLocks noChangeArrowheads="1"/>
          </p:cNvSpPr>
          <p:nvPr/>
        </p:nvSpPr>
        <p:spPr bwMode="auto">
          <a:xfrm>
            <a:off x="4191000" y="4318000"/>
            <a:ext cx="152400" cy="457200"/>
          </a:xfrm>
          <a:prstGeom prst="downArrow">
            <a:avLst>
              <a:gd name="adj1" fmla="val 50000"/>
              <a:gd name="adj2" fmla="val 75000"/>
            </a:avLst>
          </a:prstGeom>
          <a:solidFill>
            <a:schemeClr val="tx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9596" name="AutoShape 12"/>
          <p:cNvSpPr>
            <a:spLocks noChangeArrowheads="1"/>
          </p:cNvSpPr>
          <p:nvPr/>
        </p:nvSpPr>
        <p:spPr bwMode="auto">
          <a:xfrm>
            <a:off x="4191000" y="5285480"/>
            <a:ext cx="152400" cy="457200"/>
          </a:xfrm>
          <a:prstGeom prst="downArrow">
            <a:avLst>
              <a:gd name="adj1" fmla="val 50000"/>
              <a:gd name="adj2" fmla="val 75000"/>
            </a:avLst>
          </a:prstGeom>
          <a:solidFill>
            <a:schemeClr val="tx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9598" name="Text Box 14"/>
          <p:cNvSpPr txBox="1">
            <a:spLocks noChangeArrowheads="1"/>
          </p:cNvSpPr>
          <p:nvPr/>
        </p:nvSpPr>
        <p:spPr bwMode="auto">
          <a:xfrm>
            <a:off x="4479925" y="3326350"/>
            <a:ext cx="1439818" cy="40011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to discuss</a:t>
            </a:r>
            <a:endParaRPr lang="en-US" dirty="0"/>
          </a:p>
        </p:txBody>
      </p:sp>
      <p:sp>
        <p:nvSpPr>
          <p:cNvPr id="579599" name="Text Box 15"/>
          <p:cNvSpPr txBox="1">
            <a:spLocks noChangeArrowheads="1"/>
          </p:cNvSpPr>
          <p:nvPr/>
        </p:nvSpPr>
        <p:spPr bwMode="auto">
          <a:xfrm>
            <a:off x="4482921" y="4352209"/>
            <a:ext cx="1509713" cy="396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/>
              <a:t>repetitions</a:t>
            </a:r>
          </a:p>
        </p:txBody>
      </p:sp>
      <p:sp>
        <p:nvSpPr>
          <p:cNvPr id="579600" name="Text Box 16"/>
          <p:cNvSpPr txBox="1">
            <a:spLocks noChangeArrowheads="1"/>
          </p:cNvSpPr>
          <p:nvPr/>
        </p:nvSpPr>
        <p:spPr bwMode="auto">
          <a:xfrm>
            <a:off x="4495800" y="5320047"/>
            <a:ext cx="1157288" cy="396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/>
              <a:t>hashing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911" y="1290412"/>
            <a:ext cx="4497388" cy="639762"/>
          </a:xfrm>
        </p:spPr>
        <p:txBody>
          <a:bodyPr/>
          <a:lstStyle/>
          <a:p>
            <a:r>
              <a:rPr lang="en-US" b="0" dirty="0" smtClean="0">
                <a:solidFill>
                  <a:srgbClr val="CC6600"/>
                </a:solidFill>
              </a:rPr>
              <a:t>Computational Setting:</a:t>
            </a:r>
            <a:endParaRPr lang="en-US" b="0" dirty="0">
              <a:solidFill>
                <a:srgbClr val="CC66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912" y="1930174"/>
            <a:ext cx="4597758" cy="108348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 </a:t>
            </a:r>
            <a:r>
              <a:rPr lang="en-US" dirty="0" smtClean="0"/>
              <a:t>1-1 </a:t>
            </a:r>
            <a:r>
              <a:rPr lang="en-US" dirty="0"/>
              <a:t>OWF </a:t>
            </a:r>
            <a:r>
              <a:rPr lang="en-US" dirty="0" smtClean="0"/>
              <a:t>f, X</a:t>
            </a:r>
            <a:r>
              <a:rPr lang="en-US" dirty="0" smtClean="0">
                <a:latin typeface="cmsy10"/>
              </a:rPr>
              <a:t>Ã</a:t>
            </a:r>
            <a:r>
              <a:rPr lang="en-US" dirty="0" smtClean="0"/>
              <a:t>{0,1}</a:t>
            </a:r>
            <a:r>
              <a:rPr lang="en-US" baseline="30000" dirty="0" smtClean="0"/>
              <a:t>n</a:t>
            </a:r>
            <a:r>
              <a:rPr lang="en-US" dirty="0" smtClean="0"/>
              <a:t>:</a:t>
            </a:r>
          </a:p>
          <a:p>
            <a:pPr marL="0" indent="0" algn="ctr">
              <a:buNone/>
            </a:pPr>
            <a:r>
              <a:rPr lang="en-US" dirty="0"/>
              <a:t>H(</a:t>
            </a:r>
            <a:r>
              <a:rPr lang="en-US" dirty="0" err="1"/>
              <a:t>X|f</a:t>
            </a:r>
            <a:r>
              <a:rPr lang="en-US" dirty="0"/>
              <a:t>(X))=</a:t>
            </a:r>
            <a:r>
              <a:rPr lang="en-US" dirty="0" smtClean="0"/>
              <a:t>0, but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0412"/>
            <a:ext cx="4041775" cy="639762"/>
          </a:xfrm>
        </p:spPr>
        <p:txBody>
          <a:bodyPr/>
          <a:lstStyle/>
          <a:p>
            <a:r>
              <a:rPr lang="en-US" b="0" dirty="0" smtClean="0">
                <a:solidFill>
                  <a:srgbClr val="CC6600"/>
                </a:solidFill>
              </a:rPr>
              <a:t>Information Theory:</a:t>
            </a:r>
            <a:endParaRPr lang="en-US" b="0" dirty="0">
              <a:solidFill>
                <a:srgbClr val="CC66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4" y="1930174"/>
            <a:ext cx="4498975" cy="65848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 jointly distributed (X,Y</a:t>
            </a:r>
            <a:r>
              <a:rPr lang="en-US" dirty="0" smtClean="0"/>
              <a:t>):</a:t>
            </a:r>
            <a:br>
              <a:rPr lang="en-US" dirty="0" smtClean="0"/>
            </a:br>
            <a:endParaRPr lang="en-US" dirty="0"/>
          </a:p>
          <a:p>
            <a:pPr marL="0" lvl="1" indent="0">
              <a:spcBef>
                <a:spcPct val="50000"/>
              </a:spcBef>
              <a:buNone/>
            </a:pPr>
            <a:endParaRPr lang="en-US" sz="2400" dirty="0">
              <a:latin typeface="cmsy10"/>
            </a:endParaRPr>
          </a:p>
          <a:p>
            <a:pPr marL="0" indent="0" algn="ctr">
              <a:buNone/>
            </a:pPr>
            <a:endParaRPr lang="en-US" dirty="0" smtClean="0">
              <a:latin typeface="cmsy10"/>
            </a:endParaRPr>
          </a:p>
          <a:p>
            <a:pPr marL="0" lvl="1" indent="0" algn="ctr">
              <a:spcBef>
                <a:spcPct val="50000"/>
              </a:spcBef>
              <a:buNone/>
            </a:pPr>
            <a:endParaRPr lang="en-US" sz="2400" dirty="0" smtClean="0">
              <a:latin typeface="Symbol"/>
              <a:sym typeface="Symbol"/>
            </a:endParaRPr>
          </a:p>
          <a:p>
            <a:pPr marL="0" lvl="1" indent="0" algn="ctr">
              <a:spcBef>
                <a:spcPct val="50000"/>
              </a:spcBef>
              <a:buNone/>
            </a:pPr>
            <a:endParaRPr lang="en-US" sz="2400" dirty="0">
              <a:latin typeface="Symbol"/>
              <a:sym typeface="Symbol"/>
            </a:endParaRPr>
          </a:p>
          <a:p>
            <a:pPr marL="0" lvl="1" indent="0" algn="ctr">
              <a:spcBef>
                <a:spcPct val="50000"/>
              </a:spcBef>
              <a:buNone/>
            </a:pPr>
            <a:endParaRPr lang="en-US" sz="2400" dirty="0" smtClean="0">
              <a:sym typeface="Symbol"/>
            </a:endParaRPr>
          </a:p>
          <a:p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323880" y="5189062"/>
            <a:ext cx="33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C6600"/>
                </a:solidFill>
              </a:rPr>
              <a:t>?</a:t>
            </a:r>
            <a:endParaRPr lang="en-US" sz="2800" dirty="0">
              <a:solidFill>
                <a:srgbClr val="CC6600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336550"/>
            <a:ext cx="8226425" cy="914400"/>
          </a:xfrm>
        </p:spPr>
        <p:txBody>
          <a:bodyPr/>
          <a:lstStyle/>
          <a:p>
            <a:r>
              <a:rPr lang="en-US" dirty="0" err="1" smtClean="0"/>
              <a:t>Pseudoentropy</a:t>
            </a:r>
            <a:r>
              <a:rPr lang="en-US" dirty="0" smtClean="0"/>
              <a:t> from OWF: Intuition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31395" y="3013656"/>
            <a:ext cx="3406702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2400" kern="0" dirty="0">
                <a:solidFill>
                  <a:srgbClr val="333399"/>
                </a:solidFill>
                <a:latin typeface="cmsy10"/>
              </a:rPr>
              <a:t>8</a:t>
            </a:r>
            <a:r>
              <a:rPr lang="en-US" sz="2400" kern="0" dirty="0">
                <a:solidFill>
                  <a:srgbClr val="333399"/>
                </a:solidFill>
                <a:latin typeface="Lucida Sans"/>
              </a:rPr>
              <a:t> poly-time A  </a:t>
            </a:r>
            <a:br>
              <a:rPr lang="en-US" sz="2400" kern="0" dirty="0">
                <a:solidFill>
                  <a:srgbClr val="333399"/>
                </a:solidFill>
                <a:latin typeface="Lucida Sans"/>
              </a:rPr>
            </a:br>
            <a:r>
              <a:rPr lang="en-US" sz="2400" kern="0" dirty="0" err="1">
                <a:solidFill>
                  <a:srgbClr val="333399"/>
                </a:solidFill>
                <a:latin typeface="Lucida Sans"/>
              </a:rPr>
              <a:t>Pr</a:t>
            </a:r>
            <a:r>
              <a:rPr lang="en-US" sz="2400" kern="0" dirty="0">
                <a:solidFill>
                  <a:srgbClr val="333399"/>
                </a:solidFill>
                <a:latin typeface="Lucida Sans"/>
              </a:rPr>
              <a:t>[A(f(X))=X] </a:t>
            </a:r>
            <a:r>
              <a:rPr lang="en-US" sz="2400" kern="0" dirty="0">
                <a:solidFill>
                  <a:srgbClr val="333399"/>
                </a:solidFill>
                <a:latin typeface="cmsy10"/>
              </a:rPr>
              <a:t>·</a:t>
            </a:r>
            <a:r>
              <a:rPr lang="en-US" sz="2400" kern="0" dirty="0">
                <a:solidFill>
                  <a:srgbClr val="333399"/>
                </a:solidFill>
                <a:latin typeface="Lucida Sans"/>
              </a:rPr>
              <a:t> 1/n</a:t>
            </a:r>
            <a:r>
              <a:rPr lang="en-US" sz="2400" kern="0" baseline="30000" dirty="0">
                <a:solidFill>
                  <a:srgbClr val="333399"/>
                </a:solidFill>
                <a:latin typeface="cmmi10"/>
              </a:rPr>
              <a:t>!</a:t>
            </a:r>
            <a:r>
              <a:rPr lang="en-US" sz="2400" kern="0" baseline="30000" dirty="0">
                <a:solidFill>
                  <a:srgbClr val="333399"/>
                </a:solidFill>
                <a:latin typeface="Lucida Sans"/>
              </a:rPr>
              <a:t>(1)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758" y="4391076"/>
            <a:ext cx="4443845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lvl="1">
              <a:spcBef>
                <a:spcPct val="50000"/>
              </a:spcBef>
            </a:pPr>
            <a:r>
              <a:rPr lang="en-US" sz="2400" kern="0" dirty="0">
                <a:solidFill>
                  <a:srgbClr val="333399"/>
                </a:solidFill>
                <a:latin typeface="Lucida Sans"/>
              </a:rPr>
              <a:t>X has “unpredictability </a:t>
            </a:r>
            <a:r>
              <a:rPr lang="en-US" sz="2400" kern="0" dirty="0" smtClean="0">
                <a:solidFill>
                  <a:srgbClr val="333399"/>
                </a:solidFill>
                <a:latin typeface="Lucida Sans"/>
              </a:rPr>
              <a:t/>
            </a:r>
            <a:br>
              <a:rPr lang="en-US" sz="2400" kern="0" dirty="0" smtClean="0">
                <a:solidFill>
                  <a:srgbClr val="333399"/>
                </a:solidFill>
                <a:latin typeface="Lucida Sans"/>
              </a:rPr>
            </a:br>
            <a:r>
              <a:rPr lang="en-US" sz="2400" kern="0" dirty="0" smtClean="0">
                <a:solidFill>
                  <a:srgbClr val="333399"/>
                </a:solidFill>
                <a:latin typeface="Lucida Sans"/>
              </a:rPr>
              <a:t>entropy”</a:t>
            </a:r>
            <a:r>
              <a:rPr lang="en-US" sz="2400" kern="0" dirty="0" smtClean="0">
                <a:solidFill>
                  <a:srgbClr val="333399"/>
                </a:solidFill>
                <a:latin typeface="cmsy10"/>
              </a:rPr>
              <a:t>¸</a:t>
            </a:r>
            <a:r>
              <a:rPr lang="en-US" sz="2400" kern="0" dirty="0" smtClean="0">
                <a:solidFill>
                  <a:srgbClr val="333399"/>
                </a:solidFill>
                <a:latin typeface="Lucida Sans"/>
              </a:rPr>
              <a:t> </a:t>
            </a:r>
            <a:r>
              <a:rPr lang="en-US" sz="2400" kern="0" dirty="0">
                <a:solidFill>
                  <a:srgbClr val="333399"/>
                </a:solidFill>
                <a:latin typeface="cmmi10"/>
              </a:rPr>
              <a:t>!</a:t>
            </a:r>
            <a:r>
              <a:rPr lang="en-US" sz="2400" kern="0" dirty="0">
                <a:solidFill>
                  <a:srgbClr val="333399"/>
                </a:solidFill>
                <a:latin typeface="Lucida Sans"/>
              </a:rPr>
              <a:t>(log n) given f(X)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1505" y="5700525"/>
            <a:ext cx="3432350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lvl="1">
              <a:spcBef>
                <a:spcPct val="50000"/>
              </a:spcBef>
            </a:pPr>
            <a:r>
              <a:rPr lang="en-US" sz="2400" kern="0" dirty="0">
                <a:solidFill>
                  <a:srgbClr val="333399"/>
                </a:solidFill>
                <a:latin typeface="Lucida Sans"/>
              </a:rPr>
              <a:t>X has </a:t>
            </a:r>
            <a:r>
              <a:rPr lang="en-US" sz="2400" kern="0" dirty="0" err="1">
                <a:solidFill>
                  <a:srgbClr val="333399"/>
                </a:solidFill>
                <a:latin typeface="Lucida Sans"/>
              </a:rPr>
              <a:t>pseudoentropy</a:t>
            </a:r>
            <a:r>
              <a:rPr lang="en-US" sz="2400" kern="0" dirty="0">
                <a:solidFill>
                  <a:srgbClr val="333399"/>
                </a:solidFill>
                <a:latin typeface="Lucida Sans"/>
              </a:rPr>
              <a:t> </a:t>
            </a:r>
            <a:br>
              <a:rPr lang="en-US" sz="2400" kern="0" dirty="0">
                <a:solidFill>
                  <a:srgbClr val="333399"/>
                </a:solidFill>
                <a:latin typeface="Lucida Sans"/>
              </a:rPr>
            </a:br>
            <a:r>
              <a:rPr lang="en-US" sz="2400" kern="0" dirty="0">
                <a:solidFill>
                  <a:srgbClr val="333399"/>
                </a:solidFill>
                <a:latin typeface="cmmi10"/>
              </a:rPr>
              <a:t>!</a:t>
            </a:r>
            <a:r>
              <a:rPr lang="en-US" sz="2400" kern="0" dirty="0">
                <a:solidFill>
                  <a:srgbClr val="333399"/>
                </a:solidFill>
                <a:latin typeface="Lucida Sans"/>
              </a:rPr>
              <a:t>(log n) given f(X)</a:t>
            </a:r>
            <a:endParaRPr lang="en-US" kern="0" dirty="0">
              <a:solidFill>
                <a:srgbClr val="333399"/>
              </a:solidFill>
              <a:latin typeface="Lucida San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55994" y="3011509"/>
            <a:ext cx="2348720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2400" kern="0" dirty="0">
                <a:solidFill>
                  <a:srgbClr val="333399"/>
                </a:solidFill>
                <a:latin typeface="cmsy10"/>
              </a:rPr>
              <a:t>8</a:t>
            </a:r>
            <a:r>
              <a:rPr lang="en-US" sz="2400" kern="0" dirty="0">
                <a:solidFill>
                  <a:srgbClr val="333399"/>
                </a:solidFill>
                <a:latin typeface="Lucida Sans"/>
              </a:rPr>
              <a:t> </a:t>
            </a:r>
            <a:r>
              <a:rPr lang="en-US" sz="2400" kern="0" dirty="0" smtClean="0">
                <a:solidFill>
                  <a:schemeClr val="tx1"/>
                </a:solidFill>
                <a:latin typeface="Lucida Sans"/>
              </a:rPr>
              <a:t>function</a:t>
            </a:r>
            <a:r>
              <a:rPr lang="en-US" sz="2400" kern="0" dirty="0" smtClean="0">
                <a:solidFill>
                  <a:srgbClr val="333399"/>
                </a:solidFill>
                <a:latin typeface="Lucida Sans"/>
              </a:rPr>
              <a:t> </a:t>
            </a:r>
            <a:r>
              <a:rPr lang="en-US" sz="2400" kern="0" dirty="0">
                <a:solidFill>
                  <a:srgbClr val="333399"/>
                </a:solidFill>
                <a:latin typeface="Lucida Sans"/>
              </a:rPr>
              <a:t>A  </a:t>
            </a:r>
            <a:br>
              <a:rPr lang="en-US" sz="2400" kern="0" dirty="0">
                <a:solidFill>
                  <a:srgbClr val="333399"/>
                </a:solidFill>
                <a:latin typeface="Lucida Sans"/>
              </a:rPr>
            </a:br>
            <a:r>
              <a:rPr lang="en-US" sz="2400" kern="0" dirty="0" err="1" smtClean="0">
                <a:solidFill>
                  <a:srgbClr val="333399"/>
                </a:solidFill>
                <a:latin typeface="Lucida Sans"/>
              </a:rPr>
              <a:t>Pr</a:t>
            </a:r>
            <a:r>
              <a:rPr lang="en-US" sz="2400" kern="0" dirty="0" smtClean="0">
                <a:solidFill>
                  <a:srgbClr val="333399"/>
                </a:solidFill>
                <a:latin typeface="Lucida Sans"/>
              </a:rPr>
              <a:t>[A(Y)=</a:t>
            </a:r>
            <a:r>
              <a:rPr lang="en-US" sz="2400" kern="0" dirty="0">
                <a:solidFill>
                  <a:srgbClr val="333399"/>
                </a:solidFill>
                <a:latin typeface="Lucida Sans"/>
              </a:rPr>
              <a:t>X] </a:t>
            </a:r>
            <a:r>
              <a:rPr lang="en-US" sz="2400" kern="0" dirty="0">
                <a:solidFill>
                  <a:srgbClr val="333399"/>
                </a:solidFill>
                <a:latin typeface="cmsy10"/>
              </a:rPr>
              <a:t>·</a:t>
            </a:r>
            <a:r>
              <a:rPr lang="en-US" sz="2400" kern="0" dirty="0">
                <a:solidFill>
                  <a:srgbClr val="333399"/>
                </a:solidFill>
                <a:latin typeface="Lucida Sans"/>
              </a:rPr>
              <a:t> </a:t>
            </a:r>
            <a:r>
              <a:rPr lang="en-US" sz="2400" kern="0" dirty="0" smtClean="0">
                <a:solidFill>
                  <a:srgbClr val="333399"/>
                </a:solidFill>
                <a:latin typeface="Lucida Sans"/>
              </a:rPr>
              <a:t>p</a:t>
            </a:r>
            <a:endParaRPr lang="en-US" sz="2400" kern="0" baseline="30000" dirty="0">
              <a:solidFill>
                <a:srgbClr val="333399"/>
              </a:solidFill>
              <a:latin typeface="Lucida San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47815" y="4391075"/>
            <a:ext cx="4583306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lvl="1">
              <a:spcBef>
                <a:spcPct val="50000"/>
              </a:spcBef>
            </a:pPr>
            <a:r>
              <a:rPr lang="en-US" sz="2400" kern="0" dirty="0">
                <a:solidFill>
                  <a:srgbClr val="333399"/>
                </a:solidFill>
                <a:latin typeface="Lucida Sans"/>
              </a:rPr>
              <a:t>X has “average min-entropy” </a:t>
            </a:r>
            <a:r>
              <a:rPr lang="en-US" sz="2400" kern="0" dirty="0" smtClean="0">
                <a:solidFill>
                  <a:srgbClr val="333399"/>
                </a:solidFill>
                <a:latin typeface="Lucida Sans"/>
              </a:rPr>
              <a:t/>
            </a:r>
            <a:br>
              <a:rPr lang="en-US" sz="2400" kern="0" dirty="0" smtClean="0">
                <a:solidFill>
                  <a:srgbClr val="333399"/>
                </a:solidFill>
                <a:latin typeface="Lucida Sans"/>
              </a:rPr>
            </a:br>
            <a:r>
              <a:rPr lang="en-US" sz="2400" kern="0" dirty="0" smtClean="0">
                <a:solidFill>
                  <a:srgbClr val="333399"/>
                </a:solidFill>
                <a:latin typeface="cmsy10"/>
              </a:rPr>
              <a:t>¸</a:t>
            </a:r>
            <a:r>
              <a:rPr lang="en-US" sz="2400" kern="0" dirty="0" smtClean="0">
                <a:solidFill>
                  <a:srgbClr val="333399"/>
                </a:solidFill>
                <a:latin typeface="Lucida Sans"/>
              </a:rPr>
              <a:t> </a:t>
            </a:r>
            <a:r>
              <a:rPr lang="en-US" sz="2400" kern="0" dirty="0">
                <a:solidFill>
                  <a:srgbClr val="333399"/>
                </a:solidFill>
                <a:latin typeface="Lucida Sans"/>
              </a:rPr>
              <a:t>log(1/p) given Y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53049" y="5717763"/>
            <a:ext cx="2763898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lvl="1">
              <a:spcBef>
                <a:spcPct val="50000"/>
              </a:spcBef>
            </a:pPr>
            <a:r>
              <a:rPr lang="en-US" sz="2400" kern="0" dirty="0">
                <a:solidFill>
                  <a:srgbClr val="333399"/>
                </a:solidFill>
                <a:latin typeface="Lucida Sans"/>
              </a:rPr>
              <a:t>H(X|Y) </a:t>
            </a:r>
            <a:r>
              <a:rPr lang="en-US" sz="2400" kern="0" dirty="0">
                <a:solidFill>
                  <a:srgbClr val="333399"/>
                </a:solidFill>
                <a:latin typeface="cmsy10"/>
              </a:rPr>
              <a:t>¸</a:t>
            </a:r>
            <a:r>
              <a:rPr lang="en-US" sz="2400" kern="0" dirty="0">
                <a:solidFill>
                  <a:srgbClr val="333399"/>
                </a:solidFill>
                <a:latin typeface="Lucida Sans"/>
              </a:rPr>
              <a:t> log(1/p)</a:t>
            </a:r>
          </a:p>
        </p:txBody>
      </p:sp>
      <p:sp>
        <p:nvSpPr>
          <p:cNvPr id="14" name="AutoShape 10"/>
          <p:cNvSpPr>
            <a:spLocks noChangeArrowheads="1"/>
          </p:cNvSpPr>
          <p:nvPr/>
        </p:nvSpPr>
        <p:spPr bwMode="auto">
          <a:xfrm>
            <a:off x="2171978" y="3872418"/>
            <a:ext cx="152400" cy="509900"/>
          </a:xfrm>
          <a:prstGeom prst="upDownArrow">
            <a:avLst/>
          </a:prstGeom>
          <a:solidFill>
            <a:schemeClr val="tx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825025" y="1210614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78363" y="3927313"/>
            <a:ext cx="1643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kern="0" dirty="0" err="1" smtClean="0">
                <a:solidFill>
                  <a:srgbClr val="333399"/>
                </a:solidFill>
                <a:latin typeface="Lucida Sans"/>
              </a:rPr>
              <a:t>def</a:t>
            </a:r>
            <a:r>
              <a:rPr lang="en-US" kern="0" dirty="0" smtClean="0">
                <a:solidFill>
                  <a:srgbClr val="333399"/>
                </a:solidFill>
                <a:latin typeface="Lucida Sans"/>
              </a:rPr>
              <a:t> </a:t>
            </a:r>
            <a:r>
              <a:rPr lang="en-US" kern="0" dirty="0">
                <a:solidFill>
                  <a:srgbClr val="333399"/>
                </a:solidFill>
                <a:latin typeface="Lucida Sans"/>
              </a:rPr>
              <a:t>[HLR07]</a:t>
            </a:r>
          </a:p>
        </p:txBody>
      </p:sp>
      <p:sp>
        <p:nvSpPr>
          <p:cNvPr id="18" name="AutoShape 10"/>
          <p:cNvSpPr>
            <a:spLocks noChangeArrowheads="1"/>
          </p:cNvSpPr>
          <p:nvPr/>
        </p:nvSpPr>
        <p:spPr bwMode="auto">
          <a:xfrm>
            <a:off x="6744174" y="3858796"/>
            <a:ext cx="152400" cy="509900"/>
          </a:xfrm>
          <a:prstGeom prst="upDownArrow">
            <a:avLst/>
          </a:prstGeom>
          <a:solidFill>
            <a:schemeClr val="tx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819300" y="3913691"/>
            <a:ext cx="18469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kern="0" dirty="0" err="1" smtClean="0">
                <a:solidFill>
                  <a:srgbClr val="333399"/>
                </a:solidFill>
                <a:latin typeface="Lucida Sans"/>
              </a:rPr>
              <a:t>def</a:t>
            </a:r>
            <a:r>
              <a:rPr lang="en-US" kern="0" dirty="0" smtClean="0">
                <a:solidFill>
                  <a:srgbClr val="333399"/>
                </a:solidFill>
                <a:latin typeface="Lucida Sans"/>
              </a:rPr>
              <a:t> [DORS04]</a:t>
            </a:r>
            <a:endParaRPr lang="en-US" kern="0" dirty="0">
              <a:solidFill>
                <a:srgbClr val="333399"/>
              </a:solidFill>
              <a:latin typeface="Lucida Sans"/>
            </a:endParaRPr>
          </a:p>
        </p:txBody>
      </p:sp>
      <p:sp>
        <p:nvSpPr>
          <p:cNvPr id="20" name="AutoShape 11"/>
          <p:cNvSpPr>
            <a:spLocks noChangeArrowheads="1"/>
          </p:cNvSpPr>
          <p:nvPr/>
        </p:nvSpPr>
        <p:spPr bwMode="auto">
          <a:xfrm>
            <a:off x="2171480" y="5222072"/>
            <a:ext cx="152400" cy="457200"/>
          </a:xfrm>
          <a:prstGeom prst="downArrow">
            <a:avLst>
              <a:gd name="adj1" fmla="val 50000"/>
              <a:gd name="adj2" fmla="val 75000"/>
            </a:avLst>
          </a:prstGeom>
          <a:solidFill>
            <a:schemeClr val="tx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" name="AutoShape 11"/>
          <p:cNvSpPr>
            <a:spLocks noChangeArrowheads="1"/>
          </p:cNvSpPr>
          <p:nvPr/>
        </p:nvSpPr>
        <p:spPr bwMode="auto">
          <a:xfrm>
            <a:off x="6750389" y="5219924"/>
            <a:ext cx="152400" cy="457200"/>
          </a:xfrm>
          <a:prstGeom prst="downArrow">
            <a:avLst>
              <a:gd name="adj1" fmla="val 50000"/>
              <a:gd name="adj2" fmla="val 75000"/>
            </a:avLst>
          </a:prstGeom>
          <a:solidFill>
            <a:schemeClr val="tx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0512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  <p:bldP spid="8" grpId="0" animBg="1"/>
      <p:bldP spid="9" grpId="0" animBg="1"/>
      <p:bldP spid="12" grpId="0" animBg="1"/>
      <p:bldP spid="10" grpId="0" animBg="1"/>
      <p:bldP spid="13" grpId="0" animBg="1"/>
      <p:bldP spid="14" grpId="0" animBg="1"/>
      <p:bldP spid="16" grpId="0"/>
      <p:bldP spid="18" grpId="0" animBg="1"/>
      <p:bldP spid="19" grpId="0"/>
      <p:bldP spid="20" grpId="0" animBg="1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911" y="1290412"/>
            <a:ext cx="4497388" cy="639762"/>
          </a:xfrm>
        </p:spPr>
        <p:txBody>
          <a:bodyPr/>
          <a:lstStyle/>
          <a:p>
            <a:r>
              <a:rPr lang="en-US" b="0" dirty="0" smtClean="0">
                <a:solidFill>
                  <a:srgbClr val="CC6600"/>
                </a:solidFill>
              </a:rPr>
              <a:t>Computational Setting:</a:t>
            </a:r>
            <a:endParaRPr lang="en-US" b="0" dirty="0">
              <a:solidFill>
                <a:srgbClr val="CC66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912" y="1930174"/>
            <a:ext cx="4597758" cy="39512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 </a:t>
            </a:r>
            <a:r>
              <a:rPr lang="en-US" dirty="0" smtClean="0"/>
              <a:t>1-1 </a:t>
            </a:r>
            <a:r>
              <a:rPr lang="en-US" dirty="0"/>
              <a:t>OWF </a:t>
            </a:r>
            <a:r>
              <a:rPr lang="en-US" dirty="0" smtClean="0"/>
              <a:t>f, X</a:t>
            </a:r>
            <a:r>
              <a:rPr lang="en-US" dirty="0" smtClean="0">
                <a:latin typeface="cmsy10"/>
              </a:rPr>
              <a:t>Ã</a:t>
            </a:r>
            <a:r>
              <a:rPr lang="en-US" dirty="0" smtClean="0"/>
              <a:t>{0,1}</a:t>
            </a:r>
            <a:r>
              <a:rPr lang="en-US" baseline="30000" dirty="0" smtClean="0"/>
              <a:t>n</a:t>
            </a:r>
            <a:r>
              <a:rPr lang="en-US" dirty="0" smtClean="0"/>
              <a:t>:</a:t>
            </a:r>
          </a:p>
          <a:p>
            <a:pPr marL="0" indent="0" algn="ctr">
              <a:buNone/>
            </a:pPr>
            <a:r>
              <a:rPr lang="en-US" dirty="0"/>
              <a:t>H(</a:t>
            </a:r>
            <a:r>
              <a:rPr lang="en-US" dirty="0" err="1"/>
              <a:t>X|f</a:t>
            </a:r>
            <a:r>
              <a:rPr lang="en-US" dirty="0"/>
              <a:t>(X))=</a:t>
            </a:r>
            <a:r>
              <a:rPr lang="en-US" dirty="0" smtClean="0"/>
              <a:t>0, but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5473521" y="6735651"/>
            <a:ext cx="914400" cy="914400"/>
          </a:xfrm>
          <a:prstGeom prst="line">
            <a:avLst/>
          </a:prstGeom>
          <a:solidFill>
            <a:srgbClr val="3366FF">
              <a:alpha val="14999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5602310" y="6735651"/>
            <a:ext cx="914400" cy="914400"/>
          </a:xfrm>
          <a:prstGeom prst="line">
            <a:avLst/>
          </a:prstGeom>
          <a:solidFill>
            <a:srgbClr val="3366FF">
              <a:alpha val="14999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2228045" y="5447763"/>
            <a:ext cx="518532" cy="145701"/>
          </a:xfrm>
          <a:prstGeom prst="line">
            <a:avLst/>
          </a:prstGeom>
          <a:solidFill>
            <a:srgbClr val="3366FF">
              <a:alpha val="14999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2021983" y="5447763"/>
            <a:ext cx="724594" cy="145701"/>
          </a:xfrm>
          <a:prstGeom prst="line">
            <a:avLst/>
          </a:prstGeom>
          <a:solidFill>
            <a:srgbClr val="3366FF">
              <a:alpha val="14999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90152" y="6065949"/>
            <a:ext cx="914400" cy="914400"/>
          </a:xfrm>
          <a:prstGeom prst="line">
            <a:avLst/>
          </a:prstGeom>
          <a:solidFill>
            <a:srgbClr val="3366FF">
              <a:alpha val="14999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5473521" y="6297769"/>
            <a:ext cx="1596980" cy="225380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2021983" y="5520613"/>
            <a:ext cx="914400" cy="914400"/>
          </a:xfrm>
          <a:prstGeom prst="line">
            <a:avLst/>
          </a:prstGeom>
          <a:solidFill>
            <a:srgbClr val="3366FF">
              <a:alpha val="14999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Rounded Rectangular Callout 40"/>
          <p:cNvSpPr/>
          <p:nvPr/>
        </p:nvSpPr>
        <p:spPr bwMode="auto">
          <a:xfrm>
            <a:off x="4481847" y="5671128"/>
            <a:ext cx="4198513" cy="1064523"/>
          </a:xfrm>
          <a:prstGeom prst="wedgeRoundRectCallout">
            <a:avLst>
              <a:gd name="adj1" fmla="val -65104"/>
              <a:gd name="adj2" fmla="val 8654"/>
              <a:gd name="adj3" fmla="val 16667"/>
            </a:avLst>
          </a:prstGeom>
          <a:solidFill>
            <a:srgbClr val="3366FF">
              <a:alpha val="14999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Lucida Sans" pitchFamily="34" charset="0"/>
              </a:rPr>
              <a:t>FALSE!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rPr>
              <a:t>T(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rPr>
              <a:t>x,y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rPr>
              <a:t>)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rPr>
              <a:t> = [[f(x</a:t>
            </a:r>
            <a:r>
              <a:rPr kumimoji="0" lang="en-US" sz="200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/>
              </a:rPr>
              <a:t>)=</a:t>
            </a:r>
            <a:r>
              <a:rPr kumimoji="0" lang="en-US" sz="2000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/>
              </a:rPr>
              <a:t>?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rPr>
              <a:t>y]]</a:t>
            </a:r>
            <a:b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rPr>
            </a:b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rPr>
              <a:t>distinguishes (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rPr>
              <a:t>X,f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rPr>
              <a:t>(X)) from </a:t>
            </a:r>
            <a:b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rPr>
            </a:b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rPr>
              <a:t>every (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rPr>
              <a:t>Z,f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rPr>
              <a:t>(X)) with H(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rPr>
              <a:t>Z|f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rPr>
              <a:t>(X))&gt;0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CC6600"/>
              </a:solidFill>
              <a:effectLst/>
              <a:latin typeface="Lucida Sans" pitchFamily="34" charset="0"/>
            </a:endParaRPr>
          </a:p>
        </p:txBody>
      </p:sp>
      <p:sp>
        <p:nvSpPr>
          <p:cNvPr id="4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0412"/>
            <a:ext cx="4041775" cy="639762"/>
          </a:xfrm>
        </p:spPr>
        <p:txBody>
          <a:bodyPr/>
          <a:lstStyle/>
          <a:p>
            <a:r>
              <a:rPr lang="en-US" b="0" dirty="0" smtClean="0">
                <a:solidFill>
                  <a:srgbClr val="CC6600"/>
                </a:solidFill>
              </a:rPr>
              <a:t>Challenges:</a:t>
            </a:r>
            <a:endParaRPr lang="en-US" b="0" dirty="0">
              <a:solidFill>
                <a:srgbClr val="CC6600"/>
              </a:solidFill>
            </a:endParaRPr>
          </a:p>
        </p:txBody>
      </p:sp>
      <p:sp>
        <p:nvSpPr>
          <p:cNvPr id="43" name="Content Placeholder 5"/>
          <p:cNvSpPr>
            <a:spLocks noGrp="1"/>
          </p:cNvSpPr>
          <p:nvPr>
            <p:ph sz="quarter" idx="4"/>
          </p:nvPr>
        </p:nvSpPr>
        <p:spPr>
          <a:xfrm>
            <a:off x="4645024" y="1930174"/>
            <a:ext cx="4498975" cy="3951288"/>
          </a:xfrm>
        </p:spPr>
        <p:txBody>
          <a:bodyPr/>
          <a:lstStyle/>
          <a:p>
            <a:r>
              <a:rPr lang="en-US" dirty="0" smtClean="0"/>
              <a:t>How to convert </a:t>
            </a:r>
            <a:br>
              <a:rPr lang="en-US" dirty="0" smtClean="0"/>
            </a:br>
            <a:r>
              <a:rPr lang="en-US" dirty="0" smtClean="0"/>
              <a:t>unpredictability into</a:t>
            </a:r>
            <a:br>
              <a:rPr lang="en-US" dirty="0" smtClean="0"/>
            </a:br>
            <a:r>
              <a:rPr lang="en-US" dirty="0" err="1" smtClean="0"/>
              <a:t>pseudoentropy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When f not 1-1, unpredictability can be trivial.</a:t>
            </a:r>
          </a:p>
        </p:txBody>
      </p: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457200" y="336550"/>
            <a:ext cx="8226425" cy="914400"/>
          </a:xfrm>
        </p:spPr>
        <p:txBody>
          <a:bodyPr/>
          <a:lstStyle/>
          <a:p>
            <a:r>
              <a:rPr lang="en-US" dirty="0" err="1" smtClean="0"/>
              <a:t>Pseudoentropy</a:t>
            </a:r>
            <a:r>
              <a:rPr lang="en-US" dirty="0" smtClean="0"/>
              <a:t> from OWF: Intuition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31395" y="3013656"/>
            <a:ext cx="3406702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2400" kern="0" dirty="0">
                <a:solidFill>
                  <a:srgbClr val="333399"/>
                </a:solidFill>
                <a:latin typeface="cmsy10"/>
              </a:rPr>
              <a:t>8</a:t>
            </a:r>
            <a:r>
              <a:rPr lang="en-US" sz="2400" kern="0" dirty="0">
                <a:solidFill>
                  <a:srgbClr val="333399"/>
                </a:solidFill>
                <a:latin typeface="Lucida Sans"/>
              </a:rPr>
              <a:t> poly-time A  </a:t>
            </a:r>
            <a:br>
              <a:rPr lang="en-US" sz="2400" kern="0" dirty="0">
                <a:solidFill>
                  <a:srgbClr val="333399"/>
                </a:solidFill>
                <a:latin typeface="Lucida Sans"/>
              </a:rPr>
            </a:br>
            <a:r>
              <a:rPr lang="en-US" sz="2400" kern="0" dirty="0" err="1">
                <a:solidFill>
                  <a:srgbClr val="333399"/>
                </a:solidFill>
                <a:latin typeface="Lucida Sans"/>
              </a:rPr>
              <a:t>Pr</a:t>
            </a:r>
            <a:r>
              <a:rPr lang="en-US" sz="2400" kern="0" dirty="0">
                <a:solidFill>
                  <a:srgbClr val="333399"/>
                </a:solidFill>
                <a:latin typeface="Lucida Sans"/>
              </a:rPr>
              <a:t>[A(f(X))=X] </a:t>
            </a:r>
            <a:r>
              <a:rPr lang="en-US" sz="2400" kern="0" dirty="0">
                <a:solidFill>
                  <a:srgbClr val="333399"/>
                </a:solidFill>
                <a:latin typeface="cmsy10"/>
              </a:rPr>
              <a:t>·</a:t>
            </a:r>
            <a:r>
              <a:rPr lang="en-US" sz="2400" kern="0" dirty="0">
                <a:solidFill>
                  <a:srgbClr val="333399"/>
                </a:solidFill>
                <a:latin typeface="Lucida Sans"/>
              </a:rPr>
              <a:t> 1/n</a:t>
            </a:r>
            <a:r>
              <a:rPr lang="en-US" sz="2400" kern="0" baseline="30000" dirty="0">
                <a:solidFill>
                  <a:srgbClr val="333399"/>
                </a:solidFill>
                <a:latin typeface="cmmi10"/>
              </a:rPr>
              <a:t>!</a:t>
            </a:r>
            <a:r>
              <a:rPr lang="en-US" sz="2400" kern="0" baseline="30000" dirty="0">
                <a:solidFill>
                  <a:srgbClr val="333399"/>
                </a:solidFill>
                <a:latin typeface="Lucida Sans"/>
              </a:rPr>
              <a:t>(1)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758" y="4391076"/>
            <a:ext cx="4443845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lvl="1">
              <a:spcBef>
                <a:spcPct val="50000"/>
              </a:spcBef>
            </a:pPr>
            <a:r>
              <a:rPr lang="en-US" sz="2400" kern="0" dirty="0">
                <a:solidFill>
                  <a:srgbClr val="333399"/>
                </a:solidFill>
                <a:latin typeface="Lucida Sans"/>
              </a:rPr>
              <a:t>X has “unpredictability </a:t>
            </a:r>
            <a:r>
              <a:rPr lang="en-US" sz="2400" kern="0" dirty="0" smtClean="0">
                <a:solidFill>
                  <a:srgbClr val="333399"/>
                </a:solidFill>
                <a:latin typeface="Lucida Sans"/>
              </a:rPr>
              <a:t/>
            </a:r>
            <a:br>
              <a:rPr lang="en-US" sz="2400" kern="0" dirty="0" smtClean="0">
                <a:solidFill>
                  <a:srgbClr val="333399"/>
                </a:solidFill>
                <a:latin typeface="Lucida Sans"/>
              </a:rPr>
            </a:br>
            <a:r>
              <a:rPr lang="en-US" sz="2400" kern="0" dirty="0" smtClean="0">
                <a:solidFill>
                  <a:srgbClr val="333399"/>
                </a:solidFill>
                <a:latin typeface="Lucida Sans"/>
              </a:rPr>
              <a:t>entropy”</a:t>
            </a:r>
            <a:r>
              <a:rPr lang="en-US" sz="2400" kern="0" dirty="0" smtClean="0">
                <a:solidFill>
                  <a:srgbClr val="333399"/>
                </a:solidFill>
                <a:latin typeface="cmsy10"/>
              </a:rPr>
              <a:t>¸</a:t>
            </a:r>
            <a:r>
              <a:rPr lang="en-US" sz="2400" kern="0" dirty="0" smtClean="0">
                <a:solidFill>
                  <a:srgbClr val="333399"/>
                </a:solidFill>
                <a:latin typeface="Lucida Sans"/>
              </a:rPr>
              <a:t> </a:t>
            </a:r>
            <a:r>
              <a:rPr lang="en-US" sz="2400" kern="0" dirty="0">
                <a:solidFill>
                  <a:srgbClr val="333399"/>
                </a:solidFill>
                <a:latin typeface="cmmi10"/>
              </a:rPr>
              <a:t>!</a:t>
            </a:r>
            <a:r>
              <a:rPr lang="en-US" sz="2400" kern="0" dirty="0">
                <a:solidFill>
                  <a:srgbClr val="333399"/>
                </a:solidFill>
                <a:latin typeface="Lucida Sans"/>
              </a:rPr>
              <a:t>(log n) given f(X)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1505" y="5700525"/>
            <a:ext cx="3432350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lvl="1">
              <a:spcBef>
                <a:spcPct val="50000"/>
              </a:spcBef>
            </a:pPr>
            <a:r>
              <a:rPr lang="en-US" sz="2400" kern="0" dirty="0">
                <a:solidFill>
                  <a:srgbClr val="333399"/>
                </a:solidFill>
                <a:latin typeface="Lucida Sans"/>
              </a:rPr>
              <a:t>X has </a:t>
            </a:r>
            <a:r>
              <a:rPr lang="en-US" sz="2400" kern="0" dirty="0" err="1">
                <a:solidFill>
                  <a:srgbClr val="333399"/>
                </a:solidFill>
                <a:latin typeface="Lucida Sans"/>
              </a:rPr>
              <a:t>pseudoentropy</a:t>
            </a:r>
            <a:r>
              <a:rPr lang="en-US" sz="2400" kern="0" dirty="0">
                <a:solidFill>
                  <a:srgbClr val="333399"/>
                </a:solidFill>
                <a:latin typeface="Lucida Sans"/>
              </a:rPr>
              <a:t> </a:t>
            </a:r>
            <a:br>
              <a:rPr lang="en-US" sz="2400" kern="0" dirty="0">
                <a:solidFill>
                  <a:srgbClr val="333399"/>
                </a:solidFill>
                <a:latin typeface="Lucida Sans"/>
              </a:rPr>
            </a:br>
            <a:r>
              <a:rPr lang="en-US" sz="2400" kern="0" dirty="0">
                <a:solidFill>
                  <a:srgbClr val="333399"/>
                </a:solidFill>
                <a:latin typeface="cmmi10"/>
              </a:rPr>
              <a:t>!</a:t>
            </a:r>
            <a:r>
              <a:rPr lang="en-US" sz="2400" kern="0" dirty="0">
                <a:solidFill>
                  <a:srgbClr val="333399"/>
                </a:solidFill>
                <a:latin typeface="Lucida Sans"/>
              </a:rPr>
              <a:t>(log n) given f(X)</a:t>
            </a:r>
            <a:endParaRPr lang="en-US" kern="0" dirty="0">
              <a:solidFill>
                <a:srgbClr val="333399"/>
              </a:solidFill>
              <a:latin typeface="Lucida Sans"/>
            </a:endParaRPr>
          </a:p>
        </p:txBody>
      </p:sp>
      <p:sp>
        <p:nvSpPr>
          <p:cNvPr id="24" name="AutoShape 10"/>
          <p:cNvSpPr>
            <a:spLocks noChangeArrowheads="1"/>
          </p:cNvSpPr>
          <p:nvPr/>
        </p:nvSpPr>
        <p:spPr bwMode="auto">
          <a:xfrm>
            <a:off x="2171978" y="3872418"/>
            <a:ext cx="152400" cy="509900"/>
          </a:xfrm>
          <a:prstGeom prst="upDownArrow">
            <a:avLst/>
          </a:prstGeom>
          <a:solidFill>
            <a:schemeClr val="tx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278363" y="3927313"/>
            <a:ext cx="1643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kern="0" dirty="0" err="1" smtClean="0">
                <a:solidFill>
                  <a:srgbClr val="333399"/>
                </a:solidFill>
                <a:latin typeface="Lucida Sans"/>
              </a:rPr>
              <a:t>def</a:t>
            </a:r>
            <a:r>
              <a:rPr lang="en-US" kern="0" dirty="0" smtClean="0">
                <a:solidFill>
                  <a:srgbClr val="333399"/>
                </a:solidFill>
                <a:latin typeface="Lucida Sans"/>
              </a:rPr>
              <a:t> </a:t>
            </a:r>
            <a:r>
              <a:rPr lang="en-US" kern="0" dirty="0">
                <a:solidFill>
                  <a:srgbClr val="333399"/>
                </a:solidFill>
                <a:latin typeface="Lucida Sans"/>
              </a:rPr>
              <a:t>[HLR07]</a:t>
            </a:r>
          </a:p>
        </p:txBody>
      </p:sp>
      <p:sp>
        <p:nvSpPr>
          <p:cNvPr id="26" name="AutoShape 11"/>
          <p:cNvSpPr>
            <a:spLocks noChangeArrowheads="1"/>
          </p:cNvSpPr>
          <p:nvPr/>
        </p:nvSpPr>
        <p:spPr bwMode="auto">
          <a:xfrm>
            <a:off x="2171480" y="5222072"/>
            <a:ext cx="152400" cy="457200"/>
          </a:xfrm>
          <a:prstGeom prst="downArrow">
            <a:avLst>
              <a:gd name="adj1" fmla="val 50000"/>
              <a:gd name="adj2" fmla="val 75000"/>
            </a:avLst>
          </a:prstGeom>
          <a:solidFill>
            <a:schemeClr val="tx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2026732" y="5306094"/>
            <a:ext cx="433131" cy="210486"/>
          </a:xfrm>
          <a:prstGeom prst="line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H="1">
            <a:off x="2046748" y="5306094"/>
            <a:ext cx="413116" cy="210486"/>
          </a:xfrm>
          <a:prstGeom prst="line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4662536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build="p"/>
      <p:bldP spid="4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Pseudoentropy</a:t>
            </a:r>
            <a:r>
              <a:rPr lang="en-US" dirty="0" smtClean="0"/>
              <a:t> from OWF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C6600"/>
                </a:solidFill>
              </a:rPr>
              <a:t>Thm</a:t>
            </a:r>
            <a:r>
              <a:rPr lang="en-US" dirty="0" smtClean="0">
                <a:solidFill>
                  <a:srgbClr val="CC6600"/>
                </a:solidFill>
              </a:rPr>
              <a:t> </a:t>
            </a:r>
            <a:r>
              <a:rPr lang="en-US" sz="2400" dirty="0" smtClean="0">
                <a:solidFill>
                  <a:srgbClr val="CC6600"/>
                </a:solidFill>
              </a:rPr>
              <a:t>[HILL90]: </a:t>
            </a:r>
            <a:r>
              <a:rPr lang="en-US" dirty="0" smtClean="0"/>
              <a:t>W=(f(X),</a:t>
            </a:r>
            <a:r>
              <a:rPr lang="en-US" dirty="0" smtClean="0">
                <a:latin typeface="Lucida Sans"/>
              </a:rPr>
              <a:t>H,H(X)</a:t>
            </a:r>
            <a:r>
              <a:rPr lang="en-US" baseline="-25000" dirty="0" smtClean="0">
                <a:latin typeface="Lucida Sans"/>
              </a:rPr>
              <a:t>1</a:t>
            </a:r>
            <a:r>
              <a:rPr lang="en-US" dirty="0" smtClean="0"/>
              <a:t>,…</a:t>
            </a:r>
            <a:r>
              <a:rPr lang="en-US" dirty="0" smtClean="0">
                <a:latin typeface="Lucida Sans"/>
              </a:rPr>
              <a:t>H(X)</a:t>
            </a:r>
            <a:r>
              <a:rPr lang="en-US" baseline="-25000" dirty="0" smtClean="0">
                <a:latin typeface="Lucida Sans"/>
              </a:rPr>
              <a:t>J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has </a:t>
            </a:r>
            <a:r>
              <a:rPr lang="en-US" dirty="0" err="1" smtClean="0"/>
              <a:t>pseudoentropy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 H(W)+</a:t>
            </a:r>
            <a:r>
              <a:rPr lang="en-US" dirty="0" smtClean="0">
                <a:latin typeface="cmmi10"/>
              </a:rPr>
              <a:t>!</a:t>
            </a:r>
            <a:r>
              <a:rPr lang="en-US" dirty="0" smtClean="0"/>
              <a:t>(log n)/n</a:t>
            </a:r>
          </a:p>
          <a:p>
            <a:pPr lvl="1"/>
            <a:r>
              <a:rPr lang="en-US" dirty="0" smtClean="0"/>
              <a:t>H : {</a:t>
            </a:r>
            <a:r>
              <a:rPr lang="en-US" dirty="0" smtClean="0">
                <a:latin typeface="Lucida Sans"/>
              </a:rPr>
              <a:t>0,1}</a:t>
            </a:r>
            <a:r>
              <a:rPr lang="en-US" baseline="30000" dirty="0" smtClean="0">
                <a:latin typeface="Lucida Sans"/>
              </a:rPr>
              <a:t>n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!</a:t>
            </a:r>
            <a:r>
              <a:rPr lang="en-US" dirty="0" smtClean="0"/>
              <a:t> {</a:t>
            </a:r>
            <a:r>
              <a:rPr lang="en-US" dirty="0" smtClean="0">
                <a:latin typeface="Lucida Sans"/>
              </a:rPr>
              <a:t>0,1}</a:t>
            </a:r>
            <a:r>
              <a:rPr lang="en-US" baseline="30000" dirty="0" smtClean="0">
                <a:latin typeface="Lucida Sans"/>
              </a:rPr>
              <a:t>n</a:t>
            </a:r>
            <a:r>
              <a:rPr lang="en-US" dirty="0" smtClean="0"/>
              <a:t> a certain kind of hash </a:t>
            </a:r>
            <a:r>
              <a:rPr lang="en-US" dirty="0" err="1" smtClean="0"/>
              <a:t>func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X</a:t>
            </a:r>
            <a:r>
              <a:rPr lang="en-US" dirty="0" smtClean="0">
                <a:latin typeface="cmsy10"/>
              </a:rPr>
              <a:t>Ã</a:t>
            </a:r>
            <a:r>
              <a:rPr lang="en-US" dirty="0" smtClean="0"/>
              <a:t>{</a:t>
            </a:r>
            <a:r>
              <a:rPr lang="en-US" dirty="0" smtClean="0">
                <a:latin typeface="Lucida Sans"/>
              </a:rPr>
              <a:t>0,1}</a:t>
            </a:r>
            <a:r>
              <a:rPr lang="en-US" baseline="30000" dirty="0" smtClean="0">
                <a:latin typeface="Lucida Sans"/>
              </a:rPr>
              <a:t>n</a:t>
            </a:r>
            <a:r>
              <a:rPr lang="en-US" dirty="0">
                <a:latin typeface="Lucida Sans"/>
              </a:rPr>
              <a:t>,</a:t>
            </a:r>
            <a:r>
              <a:rPr lang="en-US" dirty="0" smtClean="0"/>
              <a:t> J</a:t>
            </a:r>
            <a:r>
              <a:rPr lang="en-US" dirty="0" smtClean="0">
                <a:latin typeface="cmsy10"/>
              </a:rPr>
              <a:t>Ã</a:t>
            </a:r>
            <a:r>
              <a:rPr lang="en-US" dirty="0" smtClean="0"/>
              <a:t>{1,…,n}.</a:t>
            </a:r>
          </a:p>
          <a:p>
            <a:endParaRPr lang="en-US" dirty="0" smtClean="0"/>
          </a:p>
          <a:p>
            <a:r>
              <a:rPr lang="en-US" dirty="0" err="1" smtClean="0">
                <a:solidFill>
                  <a:srgbClr val="CC6600"/>
                </a:solidFill>
              </a:rPr>
              <a:t>Thm</a:t>
            </a:r>
            <a:r>
              <a:rPr lang="en-US" dirty="0" smtClean="0">
                <a:solidFill>
                  <a:srgbClr val="CC6600"/>
                </a:solidFill>
              </a:rPr>
              <a:t> </a:t>
            </a:r>
            <a:r>
              <a:rPr lang="en-US" sz="2400" dirty="0" smtClean="0">
                <a:solidFill>
                  <a:srgbClr val="CC6600"/>
                </a:solidFill>
              </a:rPr>
              <a:t>[HRV10,VZ11]:  </a:t>
            </a:r>
            <a:r>
              <a:rPr lang="en-US" dirty="0" smtClean="0"/>
              <a:t>(f(X),</a:t>
            </a:r>
            <a:r>
              <a:rPr lang="en-US" dirty="0" smtClean="0">
                <a:latin typeface="Lucida Sans"/>
              </a:rPr>
              <a:t>X</a:t>
            </a:r>
            <a:r>
              <a:rPr lang="en-US" baseline="-25000" dirty="0" smtClean="0">
                <a:latin typeface="Lucida Sans"/>
              </a:rPr>
              <a:t>1</a:t>
            </a:r>
            <a:r>
              <a:rPr lang="en-US" dirty="0" smtClean="0"/>
              <a:t>,…,</a:t>
            </a:r>
            <a:r>
              <a:rPr lang="en-US" dirty="0" err="1" smtClean="0">
                <a:latin typeface="Lucida Sans"/>
              </a:rPr>
              <a:t>X</a:t>
            </a:r>
            <a:r>
              <a:rPr lang="en-US" baseline="-25000" dirty="0" err="1" smtClean="0">
                <a:latin typeface="Lucida Sans"/>
              </a:rPr>
              <a:t>n</a:t>
            </a:r>
            <a:r>
              <a:rPr lang="en-US" dirty="0" smtClean="0"/>
              <a:t>) has </a:t>
            </a:r>
            <a:br>
              <a:rPr lang="en-US" dirty="0" smtClean="0"/>
            </a:br>
            <a:r>
              <a:rPr lang="en-US" b="1" dirty="0" smtClean="0"/>
              <a:t>“next-bit </a:t>
            </a:r>
            <a:r>
              <a:rPr lang="en-US" b="1" dirty="0" err="1" smtClean="0"/>
              <a:t>pseudoentropy</a:t>
            </a:r>
            <a:r>
              <a:rPr lang="en-US" b="1" dirty="0" smtClean="0"/>
              <a:t>” 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n+</a:t>
            </a:r>
            <a:r>
              <a:rPr lang="en-US" dirty="0" smtClean="0">
                <a:latin typeface="cmmi10"/>
              </a:rPr>
              <a:t>!</a:t>
            </a:r>
            <a:r>
              <a:rPr lang="en-US" dirty="0" smtClean="0"/>
              <a:t>(log n).</a:t>
            </a:r>
          </a:p>
          <a:p>
            <a:pPr lvl="1"/>
            <a:r>
              <a:rPr lang="en-US" dirty="0" smtClean="0"/>
              <a:t>No hashing!</a:t>
            </a:r>
          </a:p>
          <a:p>
            <a:pPr lvl="1"/>
            <a:r>
              <a:rPr lang="en-US" dirty="0" smtClean="0"/>
              <a:t>Total amount of </a:t>
            </a:r>
            <a:r>
              <a:rPr lang="en-US" dirty="0" err="1" smtClean="0"/>
              <a:t>pseudoentropy</a:t>
            </a:r>
            <a:r>
              <a:rPr lang="en-US" dirty="0" smtClean="0"/>
              <a:t> known &amp; &gt; n.</a:t>
            </a:r>
          </a:p>
          <a:p>
            <a:pPr lvl="1"/>
            <a:r>
              <a:rPr lang="en-US" dirty="0" smtClean="0"/>
              <a:t>Get full </a:t>
            </a:r>
            <a:r>
              <a:rPr lang="en-US" dirty="0" smtClean="0">
                <a:latin typeface="cmmi10"/>
              </a:rPr>
              <a:t>!</a:t>
            </a:r>
            <a:r>
              <a:rPr lang="en-US" dirty="0" smtClean="0"/>
              <a:t>(log n) bits of </a:t>
            </a:r>
            <a:r>
              <a:rPr lang="en-US" dirty="0" err="1" smtClean="0"/>
              <a:t>pseudoentropy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52306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Next-bit </a:t>
            </a:r>
            <a:r>
              <a:rPr lang="en-US" dirty="0" err="1" smtClean="0"/>
              <a:t>Pseudoentropy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C6600"/>
                </a:solidFill>
              </a:rPr>
              <a:t>Thm</a:t>
            </a:r>
            <a:r>
              <a:rPr lang="en-US" dirty="0" smtClean="0">
                <a:solidFill>
                  <a:srgbClr val="CC6600"/>
                </a:solidFill>
              </a:rPr>
              <a:t> </a:t>
            </a:r>
            <a:r>
              <a:rPr lang="en-US" sz="2400" dirty="0" smtClean="0">
                <a:solidFill>
                  <a:srgbClr val="CC6600"/>
                </a:solidFill>
              </a:rPr>
              <a:t>[HRV10,VZ11]: </a:t>
            </a:r>
            <a:r>
              <a:rPr lang="en-US" dirty="0" smtClean="0"/>
              <a:t>(f(X),</a:t>
            </a:r>
            <a:r>
              <a:rPr lang="en-US" dirty="0" smtClean="0">
                <a:latin typeface="Lucida Sans"/>
              </a:rPr>
              <a:t>X</a:t>
            </a:r>
            <a:r>
              <a:rPr lang="en-US" baseline="-25000" dirty="0" smtClean="0">
                <a:latin typeface="Lucida Sans"/>
              </a:rPr>
              <a:t>1</a:t>
            </a:r>
            <a:r>
              <a:rPr lang="en-US" dirty="0" smtClean="0"/>
              <a:t>,…,</a:t>
            </a:r>
            <a:r>
              <a:rPr lang="en-US" dirty="0" err="1" smtClean="0">
                <a:latin typeface="Lucida Sans"/>
              </a:rPr>
              <a:t>X</a:t>
            </a:r>
            <a:r>
              <a:rPr lang="en-US" baseline="-25000" dirty="0" err="1" smtClean="0">
                <a:latin typeface="Lucida Sans"/>
              </a:rPr>
              <a:t>n</a:t>
            </a:r>
            <a:r>
              <a:rPr lang="en-US" dirty="0" smtClean="0"/>
              <a:t>) has </a:t>
            </a:r>
            <a:br>
              <a:rPr lang="en-US" dirty="0" smtClean="0"/>
            </a:br>
            <a:r>
              <a:rPr lang="en-US" b="1" dirty="0" smtClean="0"/>
              <a:t>“next-bit </a:t>
            </a:r>
            <a:r>
              <a:rPr lang="en-US" b="1" dirty="0" err="1" smtClean="0"/>
              <a:t>pseudoentropy</a:t>
            </a:r>
            <a:r>
              <a:rPr lang="en-US" b="1" dirty="0" smtClean="0"/>
              <a:t>” 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 n+</a:t>
            </a:r>
            <a:r>
              <a:rPr lang="en-US" dirty="0" smtClean="0">
                <a:latin typeface="cmmi10"/>
              </a:rPr>
              <a:t>!</a:t>
            </a:r>
            <a:r>
              <a:rPr lang="en-US" dirty="0" smtClean="0"/>
              <a:t>(log n).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CC6600"/>
                </a:solidFill>
              </a:rPr>
              <a:t>Note: </a:t>
            </a:r>
            <a:r>
              <a:rPr lang="en-US" dirty="0" smtClean="0"/>
              <a:t>(f(X),X) easily distinguishable from every random variable of entropy &gt; n.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CC6600"/>
                </a:solidFill>
              </a:rPr>
              <a:t>Next-bit </a:t>
            </a:r>
            <a:r>
              <a:rPr lang="en-US" dirty="0" err="1" smtClean="0">
                <a:solidFill>
                  <a:srgbClr val="CC6600"/>
                </a:solidFill>
              </a:rPr>
              <a:t>pseudoentropy</a:t>
            </a:r>
            <a:r>
              <a:rPr lang="en-US" dirty="0" smtClean="0">
                <a:solidFill>
                  <a:srgbClr val="CC6600"/>
                </a:solidFill>
              </a:rPr>
              <a:t>: </a:t>
            </a:r>
            <a:r>
              <a:rPr lang="en-US" dirty="0" smtClean="0">
                <a:latin typeface="cmsy10"/>
              </a:rPr>
              <a:t>9</a:t>
            </a:r>
            <a:r>
              <a:rPr lang="en-US" dirty="0" smtClean="0"/>
              <a:t> (</a:t>
            </a:r>
            <a:r>
              <a:rPr lang="en-US" dirty="0" smtClean="0">
                <a:latin typeface="Lucida Sans"/>
              </a:rPr>
              <a:t>Y</a:t>
            </a:r>
            <a:r>
              <a:rPr lang="en-US" baseline="-25000" dirty="0" smtClean="0">
                <a:latin typeface="Lucida Sans"/>
              </a:rPr>
              <a:t>1</a:t>
            </a:r>
            <a:r>
              <a:rPr lang="en-US" dirty="0" smtClean="0"/>
              <a:t>,…,</a:t>
            </a:r>
            <a:r>
              <a:rPr lang="en-US" dirty="0" err="1" smtClean="0">
                <a:latin typeface="Lucida Sans"/>
              </a:rPr>
              <a:t>Y</a:t>
            </a:r>
            <a:r>
              <a:rPr lang="en-US" baseline="-25000" dirty="0" err="1" smtClean="0">
                <a:latin typeface="Lucida Sans"/>
              </a:rPr>
              <a:t>n</a:t>
            </a:r>
            <a:r>
              <a:rPr lang="en-US" dirty="0" smtClean="0"/>
              <a:t>) </a:t>
            </a:r>
            <a:r>
              <a:rPr lang="en-US" dirty="0" err="1" smtClean="0"/>
              <a:t>s.t.</a:t>
            </a:r>
            <a:endParaRPr lang="en-US" dirty="0" smtClean="0"/>
          </a:p>
          <a:p>
            <a:pPr lvl="1"/>
            <a:r>
              <a:rPr lang="en-US" dirty="0" smtClean="0"/>
              <a:t>(f(X),</a:t>
            </a:r>
            <a:r>
              <a:rPr lang="en-US" dirty="0" smtClean="0">
                <a:latin typeface="Lucida Sans"/>
              </a:rPr>
              <a:t>X</a:t>
            </a:r>
            <a:r>
              <a:rPr lang="en-US" baseline="-25000" dirty="0" smtClean="0">
                <a:latin typeface="Lucida Sans"/>
              </a:rPr>
              <a:t>1</a:t>
            </a:r>
            <a:r>
              <a:rPr lang="en-US" dirty="0" smtClean="0"/>
              <a:t>,…,</a:t>
            </a:r>
            <a:r>
              <a:rPr lang="en-US" dirty="0" smtClean="0">
                <a:latin typeface="Lucida Sans"/>
              </a:rPr>
              <a:t>X</a:t>
            </a:r>
            <a:r>
              <a:rPr lang="en-US" baseline="-25000" dirty="0" smtClean="0">
                <a:latin typeface="Lucida Sans"/>
              </a:rPr>
              <a:t>i</a:t>
            </a:r>
            <a:r>
              <a:rPr lang="en-US" dirty="0" smtClean="0"/>
              <a:t>) </a:t>
            </a:r>
            <a:r>
              <a:rPr lang="en-US" dirty="0" smtClean="0">
                <a:latin typeface="cmsy10"/>
              </a:rPr>
              <a:t>´</a:t>
            </a:r>
            <a:r>
              <a:rPr lang="en-US" baseline="30000" dirty="0" smtClean="0"/>
              <a:t>c</a:t>
            </a:r>
            <a:r>
              <a:rPr lang="en-US" dirty="0" smtClean="0"/>
              <a:t> (f(X),</a:t>
            </a:r>
            <a:r>
              <a:rPr lang="en-US" dirty="0" smtClean="0">
                <a:latin typeface="Lucida Sans"/>
              </a:rPr>
              <a:t>X</a:t>
            </a:r>
            <a:r>
              <a:rPr lang="en-US" baseline="-25000" dirty="0" smtClean="0">
                <a:latin typeface="Lucida Sans"/>
              </a:rPr>
              <a:t>1</a:t>
            </a:r>
            <a:r>
              <a:rPr lang="en-US" dirty="0" smtClean="0"/>
              <a:t>,…,</a:t>
            </a:r>
            <a:r>
              <a:rPr lang="en-US" dirty="0" smtClean="0">
                <a:latin typeface="Lucida Sans"/>
              </a:rPr>
              <a:t>X</a:t>
            </a:r>
            <a:r>
              <a:rPr lang="en-US" baseline="-25000" dirty="0" smtClean="0">
                <a:latin typeface="Lucida Sans"/>
              </a:rPr>
              <a:t>i-1</a:t>
            </a:r>
            <a:r>
              <a:rPr lang="en-US" dirty="0" smtClean="0">
                <a:latin typeface="Lucida Sans"/>
              </a:rPr>
              <a:t>,Y</a:t>
            </a:r>
            <a:r>
              <a:rPr lang="en-US" baseline="-25000" dirty="0" smtClean="0">
                <a:latin typeface="Lucida Sans"/>
              </a:rPr>
              <a:t>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H(f(X))+</a:t>
            </a:r>
            <a:r>
              <a:rPr lang="en-US" dirty="0" smtClean="0">
                <a:latin typeface="Symbol"/>
                <a:sym typeface="Symbol"/>
              </a:rPr>
              <a:t></a:t>
            </a:r>
            <a:r>
              <a:rPr lang="en-US" baseline="-25000" dirty="0" err="1" smtClean="0">
                <a:sym typeface="Symbol"/>
              </a:rPr>
              <a:t>i</a:t>
            </a:r>
            <a:r>
              <a:rPr lang="en-US" dirty="0" smtClean="0"/>
              <a:t> </a:t>
            </a:r>
            <a:r>
              <a:rPr lang="en-US" dirty="0" smtClean="0">
                <a:latin typeface="Lucida Sans"/>
              </a:rPr>
              <a:t>H(</a:t>
            </a:r>
            <a:r>
              <a:rPr lang="en-US" dirty="0" err="1" smtClean="0">
                <a:latin typeface="Lucida Sans"/>
              </a:rPr>
              <a:t>Y</a:t>
            </a:r>
            <a:r>
              <a:rPr lang="en-US" baseline="-25000" dirty="0" err="1" smtClean="0">
                <a:latin typeface="Lucida Sans"/>
              </a:rPr>
              <a:t>i</a:t>
            </a:r>
            <a:r>
              <a:rPr lang="en-US" dirty="0" err="1" smtClean="0">
                <a:latin typeface="Lucida Sans"/>
              </a:rPr>
              <a:t>|f</a:t>
            </a:r>
            <a:r>
              <a:rPr lang="en-US" dirty="0" smtClean="0">
                <a:latin typeface="Lucida Sans"/>
              </a:rPr>
              <a:t>(X</a:t>
            </a:r>
            <a:r>
              <a:rPr lang="en-US" dirty="0" smtClean="0"/>
              <a:t>),</a:t>
            </a:r>
            <a:r>
              <a:rPr lang="en-US" dirty="0" smtClean="0">
                <a:latin typeface="Lucida Sans"/>
              </a:rPr>
              <a:t>X</a:t>
            </a:r>
            <a:r>
              <a:rPr lang="en-US" baseline="-25000" dirty="0" smtClean="0">
                <a:latin typeface="Lucida Sans"/>
              </a:rPr>
              <a:t>1</a:t>
            </a:r>
            <a:r>
              <a:rPr lang="en-US" dirty="0" smtClean="0"/>
              <a:t>,…,</a:t>
            </a:r>
            <a:r>
              <a:rPr lang="en-US" dirty="0" smtClean="0">
                <a:latin typeface="Lucida Sans"/>
              </a:rPr>
              <a:t>X</a:t>
            </a:r>
            <a:r>
              <a:rPr lang="en-US" baseline="-25000" dirty="0" smtClean="0">
                <a:latin typeface="Lucida Sans"/>
              </a:rPr>
              <a:t>i-1</a:t>
            </a:r>
            <a:r>
              <a:rPr lang="en-US" dirty="0" smtClean="0"/>
              <a:t>) = </a:t>
            </a:r>
            <a:r>
              <a:rPr lang="en-US" dirty="0"/>
              <a:t>n+</a:t>
            </a:r>
            <a:r>
              <a:rPr lang="en-US" dirty="0">
                <a:latin typeface="cmmi10"/>
              </a:rPr>
              <a:t>!</a:t>
            </a:r>
            <a:r>
              <a:rPr lang="en-US" dirty="0"/>
              <a:t>(log n).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0561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Simpler and more efficient construction of pseudorandom generators from one-way functions.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CC6600"/>
                </a:solidFill>
              </a:rPr>
              <a:t>[HILL90,H06]: </a:t>
            </a:r>
            <a:r>
              <a:rPr lang="en-US" dirty="0" smtClean="0"/>
              <a:t>OWF f of input length n </a:t>
            </a:r>
            <a:br>
              <a:rPr lang="en-US" dirty="0" smtClean="0"/>
            </a:br>
            <a:r>
              <a:rPr lang="en-US" dirty="0" smtClean="0">
                <a:latin typeface="cmsy10"/>
              </a:rPr>
              <a:t>)</a:t>
            </a:r>
            <a:r>
              <a:rPr lang="en-US" dirty="0" smtClean="0"/>
              <a:t> PRG G of seed length </a:t>
            </a:r>
            <a:r>
              <a:rPr lang="en-US" b="1" dirty="0" smtClean="0">
                <a:latin typeface="Lucida Sans"/>
              </a:rPr>
              <a:t>O(n</a:t>
            </a:r>
            <a:r>
              <a:rPr lang="en-US" b="1" baseline="30000" dirty="0" smtClean="0">
                <a:latin typeface="Lucida Sans"/>
              </a:rPr>
              <a:t>8</a:t>
            </a:r>
            <a:r>
              <a:rPr lang="en-US" b="1" dirty="0" smtClean="0"/>
              <a:t>).</a:t>
            </a:r>
          </a:p>
          <a:p>
            <a:r>
              <a:rPr lang="en-US" dirty="0" smtClean="0">
                <a:solidFill>
                  <a:srgbClr val="CC6600"/>
                </a:solidFill>
              </a:rPr>
              <a:t>[HRV10,VZ11]: </a:t>
            </a:r>
            <a:r>
              <a:rPr lang="en-US" dirty="0"/>
              <a:t>OWF f of input length n </a:t>
            </a:r>
            <a:br>
              <a:rPr lang="en-US" dirty="0"/>
            </a:br>
            <a:r>
              <a:rPr lang="en-US" dirty="0">
                <a:latin typeface="cmsy10"/>
              </a:rPr>
              <a:t>) </a:t>
            </a:r>
            <a:r>
              <a:rPr lang="en-US" dirty="0" smtClean="0"/>
              <a:t>PRG G of seed length </a:t>
            </a:r>
            <a:r>
              <a:rPr lang="en-US" b="1" dirty="0" smtClean="0">
                <a:latin typeface="Lucida Sans"/>
              </a:rPr>
              <a:t>O</a:t>
            </a:r>
            <a:r>
              <a:rPr lang="en-US" b="1" baseline="50000" dirty="0" smtClean="0">
                <a:latin typeface="Lucida Sans"/>
              </a:rPr>
              <a:t>~</a:t>
            </a:r>
            <a:r>
              <a:rPr lang="en-US" b="1" dirty="0" smtClean="0">
                <a:latin typeface="Lucida Sans"/>
              </a:rPr>
              <a:t>(n</a:t>
            </a:r>
            <a:r>
              <a:rPr lang="en-US" b="1" baseline="30000" dirty="0" smtClean="0">
                <a:latin typeface="Lucida Sans"/>
              </a:rPr>
              <a:t>3</a:t>
            </a:r>
            <a:r>
              <a:rPr lang="en-US" b="1" dirty="0" smtClean="0"/>
              <a:t>).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350275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Pseudoentropy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,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Unpredictability </a:t>
            </a:r>
            <a:r>
              <a:rPr lang="en-US" dirty="0" err="1" smtClean="0"/>
              <a:t>wrt</a:t>
            </a:r>
            <a:r>
              <a:rPr lang="en-US" dirty="0" smtClean="0"/>
              <a:t> KL Divergence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58011" cy="5019541"/>
          </a:xfrm>
        </p:spPr>
        <p:txBody>
          <a:bodyPr/>
          <a:lstStyle/>
          <a:p>
            <a:r>
              <a:rPr lang="en-US" dirty="0" err="1" smtClean="0">
                <a:solidFill>
                  <a:srgbClr val="CC6600"/>
                </a:solidFill>
              </a:rPr>
              <a:t>Thm</a:t>
            </a:r>
            <a:r>
              <a:rPr lang="en-US" dirty="0">
                <a:solidFill>
                  <a:srgbClr val="CC6600"/>
                </a:solidFill>
              </a:rPr>
              <a:t> </a:t>
            </a:r>
            <a:r>
              <a:rPr lang="en-US" sz="2400" dirty="0" smtClean="0">
                <a:solidFill>
                  <a:srgbClr val="CC6600"/>
                </a:solidFill>
              </a:rPr>
              <a:t>[VZ11]:  </a:t>
            </a:r>
            <a:r>
              <a:rPr lang="en-US" dirty="0" smtClean="0"/>
              <a:t>Let (Y,Z) 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/>
              <a:t> {</a:t>
            </a:r>
            <a:r>
              <a:rPr lang="en-US" dirty="0" smtClean="0">
                <a:latin typeface="Lucida Sans"/>
              </a:rPr>
              <a:t>0,1}</a:t>
            </a:r>
            <a:r>
              <a:rPr lang="en-US" baseline="30000" dirty="0" smtClean="0">
                <a:latin typeface="Lucida Sans"/>
              </a:rPr>
              <a:t>n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£</a:t>
            </a:r>
            <a:r>
              <a:rPr lang="en-US" dirty="0" smtClean="0"/>
              <a:t> {</a:t>
            </a:r>
            <a:r>
              <a:rPr lang="en-US" dirty="0" smtClean="0">
                <a:latin typeface="Lucida Sans"/>
              </a:rPr>
              <a:t>0,1}</a:t>
            </a:r>
            <a:r>
              <a:rPr lang="en-US" baseline="30000" dirty="0" smtClean="0">
                <a:latin typeface="Lucida Sans"/>
              </a:rPr>
              <a:t>O(log</a:t>
            </a:r>
            <a:r>
              <a:rPr lang="en-US" baseline="30000" dirty="0" smtClean="0"/>
              <a:t> n)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dirty="0" smtClean="0"/>
              <a:t>The </a:t>
            </a:r>
            <a:r>
              <a:rPr lang="en-US" dirty="0" err="1" smtClean="0"/>
              <a:t>pseudoentropy</a:t>
            </a:r>
            <a:r>
              <a:rPr lang="en-US" dirty="0" smtClean="0"/>
              <a:t> of Z given Y is 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 H(Z|Y)+</a:t>
            </a:r>
            <a:r>
              <a:rPr lang="en-US" dirty="0" smtClean="0">
                <a:latin typeface="cmmi10"/>
              </a:rPr>
              <a:t>±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cmsy10"/>
              </a:rPr>
              <a:t>m</a:t>
            </a:r>
            <a:br>
              <a:rPr lang="en-US" dirty="0" smtClean="0">
                <a:latin typeface="cmsy10"/>
              </a:rPr>
            </a:br>
            <a:r>
              <a:rPr lang="en-US" dirty="0" smtClean="0"/>
              <a:t>There is no probabilistic poly-time A </a:t>
            </a:r>
            <a:r>
              <a:rPr lang="en-US" dirty="0" err="1" smtClean="0"/>
              <a:t>s.t.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D((Y,Z)||(Y,A(Y))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</a:t>
            </a:r>
            <a:r>
              <a:rPr lang="en-US" dirty="0" smtClean="0">
                <a:latin typeface="cmmi10"/>
              </a:rPr>
              <a:t>±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sz="2000" dirty="0" smtClean="0"/>
              <a:t>[D = </a:t>
            </a:r>
            <a:r>
              <a:rPr lang="en-US" sz="2000" dirty="0" err="1" smtClean="0"/>
              <a:t>Kullback-Liebler</a:t>
            </a:r>
            <a:r>
              <a:rPr lang="en-US" sz="2000" dirty="0" smtClean="0"/>
              <a:t> Divergence]</a:t>
            </a:r>
            <a:r>
              <a:rPr lang="en-US" sz="2000" dirty="0"/>
              <a:t/>
            </a:r>
            <a:br>
              <a:rPr lang="en-US" sz="2000" dirty="0"/>
            </a:br>
            <a:endParaRPr lang="en-US" dirty="0" smtClean="0">
              <a:solidFill>
                <a:srgbClr val="CC6600"/>
              </a:solidFill>
            </a:endParaRPr>
          </a:p>
          <a:p>
            <a:r>
              <a:rPr lang="en-US" dirty="0" smtClean="0">
                <a:solidFill>
                  <a:srgbClr val="CC6600"/>
                </a:solidFill>
              </a:rPr>
              <a:t>Special case: </a:t>
            </a:r>
            <a:r>
              <a:rPr lang="en-US" dirty="0" smtClean="0"/>
              <a:t>H(Z|Y)=0 </a:t>
            </a:r>
          </a:p>
          <a:p>
            <a:pPr lvl="1"/>
            <a:r>
              <a:rPr lang="en-US" dirty="0" smtClean="0"/>
              <a:t>“Z has </a:t>
            </a:r>
            <a:r>
              <a:rPr lang="en-US" dirty="0" err="1" smtClean="0"/>
              <a:t>pseudoentropy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 </a:t>
            </a:r>
            <a:r>
              <a:rPr lang="en-US" dirty="0" smtClean="0">
                <a:latin typeface="cmmi10"/>
              </a:rPr>
              <a:t>±</a:t>
            </a:r>
            <a:r>
              <a:rPr lang="en-US" dirty="0" smtClean="0"/>
              <a:t>”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“hard to predict Z with divergence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</a:t>
            </a:r>
            <a:r>
              <a:rPr lang="en-US" dirty="0" smtClean="0">
                <a:latin typeface="cmmi10"/>
              </a:rPr>
              <a:t>±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Can’t take </a:t>
            </a:r>
            <a:r>
              <a:rPr lang="en-US" dirty="0" smtClean="0">
                <a:latin typeface="Lucida Sans"/>
              </a:rPr>
              <a:t>Z=f</a:t>
            </a:r>
            <a:r>
              <a:rPr lang="en-US" baseline="30000" dirty="0" smtClean="0">
                <a:latin typeface="Lucida Sans"/>
              </a:rPr>
              <a:t>-1</a:t>
            </a:r>
            <a:r>
              <a:rPr lang="en-US" dirty="0" smtClean="0"/>
              <a:t>(Y) for 1-1 OWF f since |</a:t>
            </a:r>
            <a:r>
              <a:rPr lang="en-US" dirty="0" smtClean="0">
                <a:latin typeface="Lucida Sans"/>
              </a:rPr>
              <a:t>f</a:t>
            </a:r>
            <a:r>
              <a:rPr lang="en-US" baseline="30000" dirty="0" smtClean="0">
                <a:latin typeface="Lucida Sans"/>
              </a:rPr>
              <a:t>-1</a:t>
            </a:r>
            <a:r>
              <a:rPr lang="en-US" dirty="0" smtClean="0">
                <a:latin typeface="Lucida Sans"/>
              </a:rPr>
              <a:t>(Y</a:t>
            </a:r>
            <a:r>
              <a:rPr lang="en-US" dirty="0" smtClean="0"/>
              <a:t>)|=n.</a:t>
            </a:r>
          </a:p>
          <a:p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428105361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Complexity-Based Cryptography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199" y="1600200"/>
            <a:ext cx="8512629" cy="48895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Lucida Sans" pitchFamily="34" charset="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CC6600"/>
                </a:solidFill>
              </a:rPr>
              <a:t>Shannon `49: </a:t>
            </a:r>
            <a:r>
              <a:rPr lang="en-US" sz="2400" dirty="0" smtClean="0"/>
              <a:t>Information-theoretic security is infeasible.</a:t>
            </a:r>
          </a:p>
          <a:p>
            <a:pPr lvl="1"/>
            <a:r>
              <a:rPr lang="en-US" sz="2000" dirty="0" smtClean="0"/>
              <a:t>|Key| </a:t>
            </a:r>
            <a:r>
              <a:rPr lang="en-US" sz="2000" dirty="0" smtClean="0">
                <a:latin typeface="cmsy10"/>
              </a:rPr>
              <a:t>¸</a:t>
            </a:r>
            <a:r>
              <a:rPr lang="en-US" sz="2000" dirty="0" smtClean="0"/>
              <a:t> |All Encrypted Data| </a:t>
            </a:r>
          </a:p>
          <a:p>
            <a:pPr lvl="1"/>
            <a:r>
              <a:rPr lang="en-US" sz="2000" dirty="0" smtClean="0"/>
              <a:t>On a standard, insecure communication channel.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CC6600"/>
                </a:solidFill>
              </a:rPr>
              <a:t>Diffie</a:t>
            </a:r>
            <a:r>
              <a:rPr lang="en-US" sz="2400" dirty="0">
                <a:solidFill>
                  <a:srgbClr val="CC6600"/>
                </a:solidFill>
              </a:rPr>
              <a:t> </a:t>
            </a:r>
            <a:r>
              <a:rPr lang="en-US" sz="2400" dirty="0" smtClean="0">
                <a:solidFill>
                  <a:srgbClr val="CC6600"/>
                </a:solidFill>
              </a:rPr>
              <a:t>&amp; Hellman `76: </a:t>
            </a:r>
            <a:r>
              <a:rPr lang="en-US" sz="2400" dirty="0" smtClean="0"/>
              <a:t>Complexity-based cryptography</a:t>
            </a:r>
          </a:p>
          <a:p>
            <a:pPr lvl="1"/>
            <a:r>
              <a:rPr lang="en-US" sz="2000" dirty="0" smtClean="0"/>
              <a:t>Assume adversary has limited computational resources</a:t>
            </a:r>
          </a:p>
          <a:p>
            <a:pPr lvl="1"/>
            <a:r>
              <a:rPr lang="en-US" sz="2000" dirty="0" smtClean="0"/>
              <a:t>Base cryptography on </a:t>
            </a:r>
            <a:r>
              <a:rPr lang="en-US" sz="2000" i="1" dirty="0" smtClean="0"/>
              <a:t>hard computational problems</a:t>
            </a:r>
          </a:p>
          <a:p>
            <a:pPr lvl="1"/>
            <a:r>
              <a:rPr lang="en-US" sz="2000" dirty="0" smtClean="0"/>
              <a:t>Enables public-key crypto, digital signatures, …</a:t>
            </a:r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7645990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820" y="146050"/>
            <a:ext cx="8680360" cy="914400"/>
          </a:xfrm>
        </p:spPr>
        <p:txBody>
          <a:bodyPr/>
          <a:lstStyle/>
          <a:p>
            <a:r>
              <a:rPr lang="en-US" dirty="0" err="1" smtClean="0"/>
              <a:t>Pseudoentropy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,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Unpredictability </a:t>
            </a:r>
            <a:r>
              <a:rPr lang="en-US" dirty="0" err="1" smtClean="0"/>
              <a:t>wrt</a:t>
            </a:r>
            <a:r>
              <a:rPr lang="en-US" dirty="0" smtClean="0"/>
              <a:t> KL Divergence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C6600"/>
                </a:solidFill>
              </a:rPr>
              <a:t>Thm</a:t>
            </a:r>
            <a:r>
              <a:rPr lang="en-US" dirty="0">
                <a:solidFill>
                  <a:srgbClr val="CC6600"/>
                </a:solidFill>
              </a:rPr>
              <a:t> </a:t>
            </a:r>
            <a:r>
              <a:rPr lang="en-US" sz="2400" dirty="0" smtClean="0">
                <a:solidFill>
                  <a:srgbClr val="CC6600"/>
                </a:solidFill>
              </a:rPr>
              <a:t>[VZ11]:  </a:t>
            </a:r>
            <a:r>
              <a:rPr lang="en-US" dirty="0" smtClean="0"/>
              <a:t>Let (Y,Z) 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/>
              <a:t> {</a:t>
            </a:r>
            <a:r>
              <a:rPr lang="en-US" dirty="0" smtClean="0">
                <a:latin typeface="Lucida Sans"/>
              </a:rPr>
              <a:t>0,1}</a:t>
            </a:r>
            <a:r>
              <a:rPr lang="en-US" baseline="30000" dirty="0" smtClean="0">
                <a:latin typeface="Lucida Sans"/>
              </a:rPr>
              <a:t>n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£</a:t>
            </a:r>
            <a:r>
              <a:rPr lang="en-US" dirty="0" smtClean="0"/>
              <a:t> {</a:t>
            </a:r>
            <a:r>
              <a:rPr lang="en-US" dirty="0" smtClean="0">
                <a:latin typeface="Lucida Sans"/>
              </a:rPr>
              <a:t>0,1}</a:t>
            </a:r>
            <a:r>
              <a:rPr lang="en-US" baseline="30000" dirty="0" smtClean="0">
                <a:latin typeface="Lucida Sans"/>
              </a:rPr>
              <a:t>O(log</a:t>
            </a:r>
            <a:r>
              <a:rPr lang="en-US" baseline="30000" dirty="0" smtClean="0"/>
              <a:t> n)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dirty="0" smtClean="0"/>
              <a:t>The </a:t>
            </a:r>
            <a:r>
              <a:rPr lang="en-US" dirty="0" err="1" smtClean="0"/>
              <a:t>pseudoentropy</a:t>
            </a:r>
            <a:r>
              <a:rPr lang="en-US" dirty="0" smtClean="0"/>
              <a:t> of Z given Y is 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 H(Z|Y)+</a:t>
            </a:r>
            <a:r>
              <a:rPr lang="en-US" dirty="0" smtClean="0">
                <a:latin typeface="cmmi10"/>
              </a:rPr>
              <a:t>±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cmsy10"/>
              </a:rPr>
              <a:t>m</a:t>
            </a:r>
            <a:br>
              <a:rPr lang="en-US" dirty="0" smtClean="0">
                <a:latin typeface="cmsy10"/>
              </a:rPr>
            </a:br>
            <a:r>
              <a:rPr lang="en-US" dirty="0" smtClean="0"/>
              <a:t>There is no probabilistic poly-time A </a:t>
            </a:r>
            <a:r>
              <a:rPr lang="en-US" dirty="0" err="1" smtClean="0"/>
              <a:t>s.t.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D((Y,Z)||(Y,A(Y))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</a:t>
            </a:r>
            <a:r>
              <a:rPr lang="en-US" dirty="0" smtClean="0">
                <a:latin typeface="cmmi10"/>
              </a:rPr>
              <a:t>±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sz="2000" dirty="0" smtClean="0"/>
              <a:t>[D = </a:t>
            </a:r>
            <a:r>
              <a:rPr lang="en-US" sz="2000" dirty="0" err="1" smtClean="0"/>
              <a:t>Kullback-Liebler</a:t>
            </a:r>
            <a:r>
              <a:rPr lang="en-US" sz="2000" dirty="0" smtClean="0"/>
              <a:t> Divergence]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dirty="0" smtClean="0"/>
              <a:t>Analogue of </a:t>
            </a:r>
            <a:r>
              <a:rPr lang="en-US" dirty="0" err="1" smtClean="0"/>
              <a:t>Impagliazzo’s</a:t>
            </a:r>
            <a:r>
              <a:rPr lang="en-US" dirty="0" smtClean="0"/>
              <a:t> Hardcore </a:t>
            </a:r>
            <a:r>
              <a:rPr lang="en-US" dirty="0" err="1" smtClean="0"/>
              <a:t>Thm</a:t>
            </a:r>
            <a:r>
              <a:rPr lang="en-US" dirty="0" smtClean="0"/>
              <a:t> [I95,N95,H05,BHK09] for Shannon entropy rather than min-entropy.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89071919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Next-Bit </a:t>
            </a:r>
            <a:r>
              <a:rPr lang="en-US" dirty="0" err="1" smtClean="0"/>
              <a:t>Pseudoentropy</a:t>
            </a:r>
            <a:r>
              <a:rPr lang="en-US" dirty="0" smtClean="0"/>
              <a:t> from OWF: </a:t>
            </a:r>
            <a:br>
              <a:rPr lang="en-US" dirty="0" smtClean="0"/>
            </a:br>
            <a:r>
              <a:rPr lang="en-US" smtClean="0"/>
              <a:t>Proof Sketch</a:t>
            </a:r>
            <a:endParaRPr lang="en-US" dirty="0"/>
          </a:p>
        </p:txBody>
      </p:sp>
      <p:sp>
        <p:nvSpPr>
          <p:cNvPr id="579588" name="Text Box 4"/>
          <p:cNvSpPr txBox="1">
            <a:spLocks noChangeArrowheads="1"/>
          </p:cNvSpPr>
          <p:nvPr/>
        </p:nvSpPr>
        <p:spPr bwMode="auto">
          <a:xfrm>
            <a:off x="2920984" y="1395036"/>
            <a:ext cx="3296095" cy="461665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f a one-way function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79591" name="Text Box 7"/>
          <p:cNvSpPr txBox="1">
            <a:spLocks noChangeArrowheads="1"/>
          </p:cNvSpPr>
          <p:nvPr/>
        </p:nvSpPr>
        <p:spPr bwMode="auto">
          <a:xfrm>
            <a:off x="451006" y="2353554"/>
            <a:ext cx="8180445" cy="461665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Lucida Sans"/>
              </a:rPr>
              <a:t>Given f(X), hard to achieve divergence O(log n) from X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79593" name="Text Box 9"/>
          <p:cNvSpPr txBox="1">
            <a:spLocks noChangeArrowheads="1"/>
          </p:cNvSpPr>
          <p:nvPr/>
        </p:nvSpPr>
        <p:spPr bwMode="auto">
          <a:xfrm>
            <a:off x="316353" y="6076181"/>
            <a:ext cx="8449749" cy="461665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(f(X),</a:t>
            </a:r>
            <a:r>
              <a:rPr lang="en-US" sz="2400" dirty="0" smtClean="0">
                <a:solidFill>
                  <a:schemeClr val="tx1"/>
                </a:solidFill>
                <a:latin typeface="Lucida Sans"/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  <a:latin typeface="Lucida Sans"/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,…,</a:t>
            </a:r>
            <a:r>
              <a:rPr lang="en-US" sz="2400" dirty="0" err="1" smtClean="0">
                <a:solidFill>
                  <a:schemeClr val="tx1"/>
                </a:solidFill>
                <a:latin typeface="Lucida Sans"/>
              </a:rPr>
              <a:t>X</a:t>
            </a:r>
            <a:r>
              <a:rPr lang="en-US" sz="2400" baseline="-25000" dirty="0" err="1" smtClean="0">
                <a:solidFill>
                  <a:schemeClr val="tx1"/>
                </a:solidFill>
                <a:latin typeface="Lucida Sans"/>
              </a:rPr>
              <a:t>n</a:t>
            </a:r>
            <a:r>
              <a:rPr lang="en-US" sz="2400" dirty="0" smtClean="0">
                <a:solidFill>
                  <a:schemeClr val="tx1"/>
                </a:solidFill>
              </a:rPr>
              <a:t>) has next-bit </a:t>
            </a:r>
            <a:r>
              <a:rPr lang="en-US" sz="2400" dirty="0" err="1" smtClean="0">
                <a:solidFill>
                  <a:schemeClr val="tx1"/>
                </a:solidFill>
              </a:rPr>
              <a:t>pseudoentropy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msy10"/>
              </a:rPr>
              <a:t>¸</a:t>
            </a:r>
            <a:r>
              <a:rPr lang="en-US" sz="2400" dirty="0" smtClean="0">
                <a:solidFill>
                  <a:schemeClr val="tx1"/>
                </a:solidFill>
              </a:rPr>
              <a:t> n+</a:t>
            </a:r>
            <a:r>
              <a:rPr lang="en-US" sz="2400" dirty="0" smtClean="0">
                <a:solidFill>
                  <a:schemeClr val="tx1"/>
                </a:solidFill>
                <a:latin typeface="cmmi10"/>
              </a:rPr>
              <a:t>!</a:t>
            </a:r>
            <a:r>
              <a:rPr lang="en-US" sz="2400" dirty="0" smtClean="0">
                <a:solidFill>
                  <a:schemeClr val="tx1"/>
                </a:solidFill>
              </a:rPr>
              <a:t>(log n)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3367314" y="3149600"/>
            <a:ext cx="914400" cy="914400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9525" cap="flat" cmpd="sng" algn="ctr">
            <a:noFill/>
            <a:prstDash val="solid"/>
            <a:round/>
            <a:headEnd type="arrow"/>
            <a:tailEnd type="arrow"/>
          </a:ln>
          <a:effectLst/>
        </p:spPr>
      </p:cxn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1815623" y="3316222"/>
            <a:ext cx="5485796" cy="830997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Lucida Sans"/>
              </a:rPr>
              <a:t>Given </a:t>
            </a:r>
            <a:r>
              <a:rPr lang="en-US" sz="2400" dirty="0" smtClean="0">
                <a:solidFill>
                  <a:schemeClr val="tx1"/>
                </a:solidFill>
                <a:latin typeface="Lucida Sans"/>
              </a:rPr>
              <a:t>(f(X),X</a:t>
            </a:r>
            <a:r>
              <a:rPr lang="en-US" sz="2400" baseline="-25000" dirty="0" smtClean="0">
                <a:solidFill>
                  <a:schemeClr val="tx1"/>
                </a:solidFill>
                <a:latin typeface="Lucida Sans"/>
              </a:rPr>
              <a:t>1</a:t>
            </a:r>
            <a:r>
              <a:rPr lang="en-US" sz="2400" dirty="0" smtClean="0">
                <a:solidFill>
                  <a:schemeClr val="tx1"/>
                </a:solidFill>
                <a:latin typeface="Lucida Sans"/>
              </a:rPr>
              <a:t>,…,X</a:t>
            </a:r>
            <a:r>
              <a:rPr lang="en-US" sz="2400" baseline="-25000" dirty="0" smtClean="0">
                <a:solidFill>
                  <a:schemeClr val="tx1"/>
                </a:solidFill>
                <a:latin typeface="Lucida Sans"/>
              </a:rPr>
              <a:t>J</a:t>
            </a:r>
            <a:r>
              <a:rPr lang="en-US" sz="2400" dirty="0" smtClean="0">
                <a:solidFill>
                  <a:schemeClr val="tx1"/>
                </a:solidFill>
                <a:latin typeface="Lucida Sans"/>
              </a:rPr>
              <a:t>), </a:t>
            </a:r>
            <a:r>
              <a:rPr lang="en-US" sz="2400" dirty="0">
                <a:solidFill>
                  <a:schemeClr val="tx1"/>
                </a:solidFill>
                <a:latin typeface="Lucida Sans"/>
              </a:rPr>
              <a:t>hard to </a:t>
            </a:r>
            <a:r>
              <a:rPr lang="en-US" sz="2400" dirty="0" smtClean="0">
                <a:solidFill>
                  <a:schemeClr val="tx1"/>
                </a:solidFill>
                <a:latin typeface="Lucida Sans"/>
              </a:rPr>
              <a:t>achieve</a:t>
            </a:r>
          </a:p>
          <a:p>
            <a:r>
              <a:rPr lang="en-US" sz="2400" dirty="0">
                <a:solidFill>
                  <a:schemeClr val="tx1"/>
                </a:solidFill>
                <a:latin typeface="Lucida Sans"/>
              </a:rPr>
              <a:t>d</a:t>
            </a:r>
            <a:r>
              <a:rPr lang="en-US" sz="2400" dirty="0" smtClean="0">
                <a:solidFill>
                  <a:schemeClr val="tx1"/>
                </a:solidFill>
                <a:latin typeface="Lucida Sans"/>
              </a:rPr>
              <a:t>ivergence O(log </a:t>
            </a:r>
            <a:r>
              <a:rPr lang="en-US" sz="2400" dirty="0">
                <a:solidFill>
                  <a:schemeClr val="tx1"/>
                </a:solidFill>
                <a:latin typeface="Lucida Sans"/>
              </a:rPr>
              <a:t>n</a:t>
            </a:r>
            <a:r>
              <a:rPr lang="en-US" sz="2400" dirty="0" smtClean="0">
                <a:solidFill>
                  <a:schemeClr val="tx1"/>
                </a:solidFill>
                <a:latin typeface="Lucida Sans"/>
              </a:rPr>
              <a:t>)/n </a:t>
            </a:r>
            <a:r>
              <a:rPr lang="en-US" sz="2400" dirty="0">
                <a:solidFill>
                  <a:schemeClr val="tx1"/>
                </a:solidFill>
                <a:latin typeface="Lucida Sans"/>
              </a:rPr>
              <a:t>from </a:t>
            </a:r>
            <a:r>
              <a:rPr lang="en-US" sz="2400" dirty="0" smtClean="0">
                <a:solidFill>
                  <a:schemeClr val="tx1"/>
                </a:solidFill>
                <a:latin typeface="Lucida Sans"/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  <a:latin typeface="Lucida Sans"/>
              </a:rPr>
              <a:t>J+1</a:t>
            </a:r>
            <a:endParaRPr lang="en-US" sz="2400" baseline="-25000" dirty="0">
              <a:solidFill>
                <a:schemeClr val="tx1"/>
              </a:solidFill>
              <a:latin typeface="Lucida San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30710" y="4192471"/>
            <a:ext cx="6783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thm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787671" y="4705315"/>
            <a:ext cx="5562741" cy="830997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Lucida Sans"/>
              </a:rPr>
              <a:t>Given </a:t>
            </a:r>
            <a:r>
              <a:rPr lang="en-US" sz="2400" dirty="0" smtClean="0">
                <a:solidFill>
                  <a:schemeClr val="tx1"/>
                </a:solidFill>
                <a:latin typeface="Lucida Sans"/>
              </a:rPr>
              <a:t>(f(X),X</a:t>
            </a:r>
            <a:r>
              <a:rPr lang="en-US" sz="2400" baseline="-25000" dirty="0" smtClean="0">
                <a:solidFill>
                  <a:schemeClr val="tx1"/>
                </a:solidFill>
                <a:latin typeface="Lucida Sans"/>
              </a:rPr>
              <a:t>1</a:t>
            </a:r>
            <a:r>
              <a:rPr lang="en-US" sz="2400" dirty="0" smtClean="0">
                <a:solidFill>
                  <a:schemeClr val="tx1"/>
                </a:solidFill>
                <a:latin typeface="Lucida Sans"/>
              </a:rPr>
              <a:t>,…,X</a:t>
            </a:r>
            <a:r>
              <a:rPr lang="en-US" sz="2400" baseline="-25000" dirty="0" smtClean="0">
                <a:solidFill>
                  <a:schemeClr val="tx1"/>
                </a:solidFill>
                <a:latin typeface="Lucida Sans"/>
              </a:rPr>
              <a:t>J</a:t>
            </a:r>
            <a:r>
              <a:rPr lang="en-US" sz="2400" dirty="0" smtClean="0">
                <a:solidFill>
                  <a:schemeClr val="tx1"/>
                </a:solidFill>
                <a:latin typeface="Lucida Sans"/>
              </a:rPr>
              <a:t>), X</a:t>
            </a:r>
            <a:r>
              <a:rPr lang="en-US" sz="2400" baseline="-25000" dirty="0" smtClean="0">
                <a:solidFill>
                  <a:schemeClr val="tx1"/>
                </a:solidFill>
                <a:latin typeface="Lucida Sans"/>
              </a:rPr>
              <a:t>J+1</a:t>
            </a:r>
            <a:r>
              <a:rPr lang="en-US" sz="2400" dirty="0" smtClean="0">
                <a:solidFill>
                  <a:schemeClr val="tx1"/>
                </a:solidFill>
                <a:latin typeface="Lucida Sans"/>
              </a:rPr>
              <a:t> has </a:t>
            </a:r>
            <a:br>
              <a:rPr lang="en-US" sz="2400" dirty="0" smtClean="0">
                <a:solidFill>
                  <a:schemeClr val="tx1"/>
                </a:solidFill>
                <a:latin typeface="Lucida Sans"/>
              </a:rPr>
            </a:br>
            <a:r>
              <a:rPr lang="en-US" sz="2400" dirty="0" err="1" smtClean="0">
                <a:solidFill>
                  <a:schemeClr val="tx1"/>
                </a:solidFill>
                <a:latin typeface="Lucida Sans"/>
              </a:rPr>
              <a:t>pseudoentropy</a:t>
            </a:r>
            <a:r>
              <a:rPr lang="en-US" sz="2400" dirty="0" err="1" smtClean="0">
                <a:solidFill>
                  <a:schemeClr val="tx1"/>
                </a:solidFill>
                <a:latin typeface="cmsy10"/>
              </a:rPr>
              <a:t>¸</a:t>
            </a:r>
            <a:r>
              <a:rPr lang="en-US" sz="2400" dirty="0" err="1" smtClean="0">
                <a:solidFill>
                  <a:schemeClr val="tx1"/>
                </a:solidFill>
                <a:latin typeface="Lucida Sans"/>
              </a:rPr>
              <a:t>entropy</a:t>
            </a:r>
            <a:r>
              <a:rPr lang="en-US" sz="2400" dirty="0" smtClean="0">
                <a:solidFill>
                  <a:schemeClr val="tx1"/>
                </a:solidFill>
                <a:latin typeface="Lucida Sans"/>
              </a:rPr>
              <a:t>+</a:t>
            </a:r>
            <a:r>
              <a:rPr lang="en-US" sz="2400" dirty="0" smtClean="0">
                <a:solidFill>
                  <a:schemeClr val="tx1"/>
                </a:solidFill>
                <a:latin typeface="cmmi10"/>
              </a:rPr>
              <a:t>!</a:t>
            </a:r>
            <a:r>
              <a:rPr lang="en-US" sz="2400" dirty="0" smtClean="0">
                <a:solidFill>
                  <a:schemeClr val="tx1"/>
                </a:solidFill>
                <a:latin typeface="Lucida Sans"/>
              </a:rPr>
              <a:t>(log </a:t>
            </a:r>
            <a:r>
              <a:rPr lang="en-US" sz="2400" dirty="0">
                <a:solidFill>
                  <a:schemeClr val="tx1"/>
                </a:solidFill>
                <a:latin typeface="Lucida Sans"/>
              </a:rPr>
              <a:t>n</a:t>
            </a:r>
            <a:r>
              <a:rPr lang="en-US" sz="2400" dirty="0" smtClean="0">
                <a:solidFill>
                  <a:schemeClr val="tx1"/>
                </a:solidFill>
                <a:latin typeface="Lucida Sans"/>
              </a:rPr>
              <a:t>)/n</a:t>
            </a:r>
            <a:endParaRPr lang="en-US" sz="2400" baseline="-25000" dirty="0">
              <a:solidFill>
                <a:schemeClr val="tx1"/>
              </a:solidFill>
              <a:latin typeface="Lucida Sans"/>
            </a:endParaRPr>
          </a:p>
        </p:txBody>
      </p:sp>
      <p:sp>
        <p:nvSpPr>
          <p:cNvPr id="19" name="AutoShape 10"/>
          <p:cNvSpPr>
            <a:spLocks noChangeArrowheads="1"/>
          </p:cNvSpPr>
          <p:nvPr/>
        </p:nvSpPr>
        <p:spPr bwMode="auto">
          <a:xfrm>
            <a:off x="4478310" y="5536312"/>
            <a:ext cx="152400" cy="509900"/>
          </a:xfrm>
          <a:prstGeom prst="upDownArrow">
            <a:avLst/>
          </a:prstGeom>
          <a:solidFill>
            <a:schemeClr val="tx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2" name="AutoShape 11"/>
          <p:cNvSpPr>
            <a:spLocks noChangeArrowheads="1"/>
          </p:cNvSpPr>
          <p:nvPr/>
        </p:nvSpPr>
        <p:spPr bwMode="auto">
          <a:xfrm>
            <a:off x="4482321" y="1883475"/>
            <a:ext cx="152400" cy="457200"/>
          </a:xfrm>
          <a:prstGeom prst="downArrow">
            <a:avLst>
              <a:gd name="adj1" fmla="val 50000"/>
              <a:gd name="adj2" fmla="val 75000"/>
            </a:avLst>
          </a:prstGeom>
          <a:solidFill>
            <a:schemeClr val="tx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" name="AutoShape 10"/>
          <p:cNvSpPr>
            <a:spLocks noChangeArrowheads="1"/>
          </p:cNvSpPr>
          <p:nvPr/>
        </p:nvSpPr>
        <p:spPr bwMode="auto">
          <a:xfrm>
            <a:off x="4488442" y="4160098"/>
            <a:ext cx="152400" cy="509900"/>
          </a:xfrm>
          <a:prstGeom prst="upDownArrow">
            <a:avLst/>
          </a:prstGeom>
          <a:solidFill>
            <a:schemeClr val="tx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7" name="AutoShape 11"/>
          <p:cNvSpPr>
            <a:spLocks noChangeArrowheads="1"/>
          </p:cNvSpPr>
          <p:nvPr/>
        </p:nvSpPr>
        <p:spPr bwMode="auto">
          <a:xfrm>
            <a:off x="4479099" y="2831614"/>
            <a:ext cx="152400" cy="457200"/>
          </a:xfrm>
          <a:prstGeom prst="downArrow">
            <a:avLst>
              <a:gd name="adj1" fmla="val 50000"/>
              <a:gd name="adj2" fmla="val 75000"/>
            </a:avLst>
          </a:prstGeom>
          <a:solidFill>
            <a:schemeClr val="tx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415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79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79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9591" grpId="0" animBg="1"/>
      <p:bldP spid="579593" grpId="0" animBg="1"/>
      <p:bldP spid="16" grpId="0" animBg="1"/>
      <p:bldP spid="14" grpId="0"/>
      <p:bldP spid="15" grpId="0" animBg="1"/>
      <p:bldP spid="19" grpId="0" animBg="1"/>
      <p:bldP spid="22" grpId="0" animBg="1"/>
      <p:bldP spid="23" grpId="0" animBg="1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Arrow Connector 20"/>
          <p:cNvCxnSpPr/>
          <p:nvPr/>
        </p:nvCxnSpPr>
        <p:spPr bwMode="auto">
          <a:xfrm flipH="1" flipV="1">
            <a:off x="3583188" y="6055525"/>
            <a:ext cx="306232" cy="190730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rgbClr val="CC66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OWFs &amp; Cryptography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53504" y="6246254"/>
            <a:ext cx="2215670" cy="369332"/>
          </a:xfrm>
          <a:prstGeom prst="rect">
            <a:avLst/>
          </a:prstGeom>
          <a:noFill/>
          <a:ln w="28575">
            <a:solidFill>
              <a:srgbClr val="CC66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C6600"/>
                </a:solidFill>
              </a:rPr>
              <a:t>o</a:t>
            </a:r>
            <a:r>
              <a:rPr lang="en-US" sz="1800" dirty="0" smtClean="0">
                <a:solidFill>
                  <a:srgbClr val="CC6600"/>
                </a:solidFill>
              </a:rPr>
              <a:t>ne-way functions</a:t>
            </a:r>
            <a:endParaRPr lang="en-US" sz="1800" dirty="0">
              <a:solidFill>
                <a:srgbClr val="CC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743" y="4576070"/>
            <a:ext cx="1872629" cy="646331"/>
          </a:xfrm>
          <a:prstGeom prst="rect">
            <a:avLst/>
          </a:prstGeom>
          <a:noFill/>
          <a:ln w="28575">
            <a:solidFill>
              <a:srgbClr val="CC66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C6600"/>
                </a:solidFill>
              </a:rPr>
              <a:t>p</a:t>
            </a:r>
            <a:r>
              <a:rPr lang="en-US" sz="1800" dirty="0" smtClean="0">
                <a:solidFill>
                  <a:srgbClr val="CC6600"/>
                </a:solidFill>
              </a:rPr>
              <a:t>seudorandom</a:t>
            </a:r>
            <a:br>
              <a:rPr lang="en-US" sz="1800" dirty="0" smtClean="0">
                <a:solidFill>
                  <a:srgbClr val="CC6600"/>
                </a:solidFill>
              </a:rPr>
            </a:br>
            <a:r>
              <a:rPr lang="en-US" sz="1800" dirty="0" smtClean="0">
                <a:solidFill>
                  <a:srgbClr val="CC6600"/>
                </a:solidFill>
              </a:rPr>
              <a:t>generators</a:t>
            </a:r>
            <a:endParaRPr lang="en-US" sz="1800" dirty="0">
              <a:solidFill>
                <a:srgbClr val="CC66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61039" y="4606804"/>
            <a:ext cx="3004349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</a:t>
            </a:r>
            <a:r>
              <a:rPr lang="en-US" sz="1800" dirty="0" smtClean="0">
                <a:solidFill>
                  <a:schemeClr val="tx1"/>
                </a:solidFill>
              </a:rPr>
              <a:t>arget-collision-resistant</a:t>
            </a:r>
          </a:p>
          <a:p>
            <a:r>
              <a:rPr lang="en-US" sz="1800" dirty="0">
                <a:solidFill>
                  <a:schemeClr val="tx1"/>
                </a:solidFill>
              </a:rPr>
              <a:t>h</a:t>
            </a:r>
            <a:r>
              <a:rPr lang="en-US" sz="1800" dirty="0" smtClean="0">
                <a:solidFill>
                  <a:schemeClr val="tx1"/>
                </a:solidFill>
              </a:rPr>
              <a:t>ash functions (UOWHFs)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6375" y="4591437"/>
            <a:ext cx="22268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</a:t>
            </a:r>
            <a:r>
              <a:rPr lang="en-US" sz="1800" dirty="0" smtClean="0">
                <a:solidFill>
                  <a:schemeClr val="tx1"/>
                </a:solidFill>
              </a:rPr>
              <a:t>tatistically hiding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commitments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7547" y="3496822"/>
            <a:ext cx="1872629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p</a:t>
            </a:r>
            <a:r>
              <a:rPr lang="en-US" sz="1800" dirty="0" smtClean="0">
                <a:solidFill>
                  <a:schemeClr val="tx1"/>
                </a:solidFill>
              </a:rPr>
              <a:t>seudorandom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functions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36345" y="3490590"/>
            <a:ext cx="2372765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</a:t>
            </a:r>
            <a:r>
              <a:rPr lang="en-US" sz="1800" dirty="0" smtClean="0">
                <a:solidFill>
                  <a:schemeClr val="tx1"/>
                </a:solidFill>
              </a:rPr>
              <a:t>tatistically binding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commitments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68643" y="2457841"/>
            <a:ext cx="1967205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z</a:t>
            </a:r>
            <a:r>
              <a:rPr lang="en-US" sz="1800" dirty="0" smtClean="0">
                <a:solidFill>
                  <a:schemeClr val="tx1"/>
                </a:solidFill>
              </a:rPr>
              <a:t>ero-knowledge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proofs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44900" y="2463717"/>
            <a:ext cx="1619354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</a:t>
            </a:r>
            <a:r>
              <a:rPr lang="en-US" sz="1800" dirty="0" smtClean="0">
                <a:solidFill>
                  <a:schemeClr val="tx1"/>
                </a:solidFill>
              </a:rPr>
              <a:t>tatistical ZK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arguments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4649" y="2463717"/>
            <a:ext cx="141417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private-key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encryption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93099" y="2564351"/>
            <a:ext cx="819455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MACs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39362" y="2425851"/>
            <a:ext cx="1353256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d</a:t>
            </a:r>
            <a:r>
              <a:rPr lang="en-US" sz="1800" dirty="0" smtClean="0">
                <a:solidFill>
                  <a:schemeClr val="tx1"/>
                </a:solidFill>
              </a:rPr>
              <a:t>igital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signatures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58850" y="1470448"/>
            <a:ext cx="3712876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</a:t>
            </a:r>
            <a:r>
              <a:rPr lang="en-US" sz="1800" dirty="0" smtClean="0">
                <a:solidFill>
                  <a:schemeClr val="tx1"/>
                </a:solidFill>
              </a:rPr>
              <a:t>ecure protocols &amp; applications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6" idx="1"/>
          </p:cNvCxnSpPr>
          <p:nvPr/>
        </p:nvCxnSpPr>
        <p:spPr bwMode="auto">
          <a:xfrm flipH="1" flipV="1">
            <a:off x="2193099" y="5473521"/>
            <a:ext cx="1260405" cy="957399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endCxn id="9" idx="2"/>
          </p:cNvCxnSpPr>
          <p:nvPr/>
        </p:nvCxnSpPr>
        <p:spPr bwMode="auto">
          <a:xfrm flipV="1">
            <a:off x="5209110" y="5237768"/>
            <a:ext cx="2260711" cy="1008486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6" idx="0"/>
          </p:cNvCxnSpPr>
          <p:nvPr/>
        </p:nvCxnSpPr>
        <p:spPr bwMode="auto">
          <a:xfrm flipV="1">
            <a:off x="4561339" y="5253135"/>
            <a:ext cx="0" cy="993119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7" idx="0"/>
            <a:endCxn id="10" idx="2"/>
          </p:cNvCxnSpPr>
          <p:nvPr/>
        </p:nvCxnSpPr>
        <p:spPr bwMode="auto">
          <a:xfrm flipV="1">
            <a:off x="1473058" y="4143153"/>
            <a:ext cx="130804" cy="432917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endCxn id="11" idx="2"/>
          </p:cNvCxnSpPr>
          <p:nvPr/>
        </p:nvCxnSpPr>
        <p:spPr bwMode="auto">
          <a:xfrm flipV="1">
            <a:off x="2409372" y="4136921"/>
            <a:ext cx="1613356" cy="439149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endCxn id="16" idx="2"/>
          </p:cNvCxnSpPr>
          <p:nvPr/>
        </p:nvCxnSpPr>
        <p:spPr bwMode="auto">
          <a:xfrm flipV="1">
            <a:off x="5209110" y="3072182"/>
            <a:ext cx="1006880" cy="1534622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9" idx="0"/>
            <a:endCxn id="13" idx="2"/>
          </p:cNvCxnSpPr>
          <p:nvPr/>
        </p:nvCxnSpPr>
        <p:spPr bwMode="auto">
          <a:xfrm flipV="1">
            <a:off x="7469821" y="3110048"/>
            <a:ext cx="584756" cy="1481389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endCxn id="14" idx="2"/>
          </p:cNvCxnSpPr>
          <p:nvPr/>
        </p:nvCxnSpPr>
        <p:spPr bwMode="auto">
          <a:xfrm flipV="1">
            <a:off x="1191734" y="3110048"/>
            <a:ext cx="0" cy="380542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>
            <a:endCxn id="15" idx="2"/>
          </p:cNvCxnSpPr>
          <p:nvPr/>
        </p:nvCxnSpPr>
        <p:spPr bwMode="auto">
          <a:xfrm flipV="1">
            <a:off x="1996225" y="2933683"/>
            <a:ext cx="606602" cy="563139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>
            <a:stCxn id="11" idx="0"/>
            <a:endCxn id="12" idx="2"/>
          </p:cNvCxnSpPr>
          <p:nvPr/>
        </p:nvCxnSpPr>
        <p:spPr bwMode="auto">
          <a:xfrm flipV="1">
            <a:off x="4022728" y="3104172"/>
            <a:ext cx="229518" cy="386418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8864254" y="154546"/>
            <a:ext cx="914400" cy="914400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>
            <a:stCxn id="14" idx="0"/>
          </p:cNvCxnSpPr>
          <p:nvPr/>
        </p:nvCxnSpPr>
        <p:spPr bwMode="auto">
          <a:xfrm flipV="1">
            <a:off x="1191734" y="1839780"/>
            <a:ext cx="1820820" cy="623937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>
            <a:stCxn id="15" idx="0"/>
          </p:cNvCxnSpPr>
          <p:nvPr/>
        </p:nvCxnSpPr>
        <p:spPr bwMode="auto">
          <a:xfrm flipV="1">
            <a:off x="2602827" y="1839780"/>
            <a:ext cx="1170683" cy="724571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>
            <a:stCxn id="12" idx="0"/>
            <a:endCxn id="17" idx="2"/>
          </p:cNvCxnSpPr>
          <p:nvPr/>
        </p:nvCxnSpPr>
        <p:spPr bwMode="auto">
          <a:xfrm flipV="1">
            <a:off x="4252246" y="1839780"/>
            <a:ext cx="263042" cy="618061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16" idx="0"/>
          </p:cNvCxnSpPr>
          <p:nvPr/>
        </p:nvCxnSpPr>
        <p:spPr bwMode="auto">
          <a:xfrm flipH="1" flipV="1">
            <a:off x="5087155" y="1839780"/>
            <a:ext cx="1128835" cy="586071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>
            <a:stCxn id="13" idx="0"/>
          </p:cNvCxnSpPr>
          <p:nvPr/>
        </p:nvCxnSpPr>
        <p:spPr bwMode="auto">
          <a:xfrm flipH="1" flipV="1">
            <a:off x="5965388" y="1839780"/>
            <a:ext cx="2089189" cy="623937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495388" y="5426528"/>
            <a:ext cx="10919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CC6600"/>
                </a:solidFill>
              </a:rPr>
              <a:t>[HRV10,</a:t>
            </a:r>
            <a:br>
              <a:rPr lang="en-US" sz="1800" dirty="0" smtClean="0">
                <a:solidFill>
                  <a:srgbClr val="CC6600"/>
                </a:solidFill>
              </a:rPr>
            </a:br>
            <a:r>
              <a:rPr lang="en-US" sz="1800" dirty="0" smtClean="0">
                <a:solidFill>
                  <a:srgbClr val="CC6600"/>
                </a:solidFill>
              </a:rPr>
              <a:t>VZ11]</a:t>
            </a:r>
            <a:endParaRPr lang="en-US" sz="1800" dirty="0">
              <a:solidFill>
                <a:srgbClr val="CC66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773510" y="5512295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[R90]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327184" y="5686193"/>
            <a:ext cx="1443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[HNORV07]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07053" y="4174945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[GGM86]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583188" y="4183170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[N89]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122258" y="3130025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[GMW86]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680955" y="3654827"/>
            <a:ext cx="9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[NY89]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762199" y="3654827"/>
            <a:ext cx="1080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[BCC86]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18575" y="5401931"/>
            <a:ext cx="1864613" cy="646331"/>
          </a:xfrm>
          <a:prstGeom prst="rect">
            <a:avLst/>
          </a:prstGeom>
          <a:noFill/>
          <a:ln w="28575">
            <a:solidFill>
              <a:srgbClr val="CC66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CC6600"/>
                </a:solidFill>
              </a:rPr>
              <a:t>n</a:t>
            </a:r>
            <a:r>
              <a:rPr lang="en-US" sz="1800" b="1" dirty="0" smtClean="0">
                <a:solidFill>
                  <a:srgbClr val="CC6600"/>
                </a:solidFill>
              </a:rPr>
              <a:t>ext-bit</a:t>
            </a:r>
            <a:r>
              <a:rPr lang="en-US" sz="1800" dirty="0" smtClean="0">
                <a:solidFill>
                  <a:srgbClr val="CC6600"/>
                </a:solidFill>
              </a:rPr>
              <a:t/>
            </a:r>
            <a:br>
              <a:rPr lang="en-US" sz="1800" dirty="0" smtClean="0">
                <a:solidFill>
                  <a:srgbClr val="CC6600"/>
                </a:solidFill>
              </a:rPr>
            </a:br>
            <a:r>
              <a:rPr lang="en-US" sz="1800" dirty="0" err="1" smtClean="0">
                <a:solidFill>
                  <a:srgbClr val="CC6600"/>
                </a:solidFill>
              </a:rPr>
              <a:t>pseudoentropy</a:t>
            </a:r>
            <a:endParaRPr lang="en-US" sz="1800" dirty="0">
              <a:solidFill>
                <a:srgbClr val="CC6600"/>
              </a:solidFill>
            </a:endParaRPr>
          </a:p>
        </p:txBody>
      </p:sp>
      <p:cxnSp>
        <p:nvCxnSpPr>
          <p:cNvPr id="24" name="Straight Arrow Connector 23"/>
          <p:cNvCxnSpPr>
            <a:endCxn id="7" idx="2"/>
          </p:cNvCxnSpPr>
          <p:nvPr/>
        </p:nvCxnSpPr>
        <p:spPr bwMode="auto">
          <a:xfrm flipH="1" flipV="1">
            <a:off x="1473058" y="5222401"/>
            <a:ext cx="425761" cy="179530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rgbClr val="CC66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007546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</a:t>
            </a:r>
            <a:r>
              <a:rPr lang="en-US" dirty="0" smtClean="0"/>
              <a:t>of Next-Bit </a:t>
            </a:r>
            <a:r>
              <a:rPr lang="en-US" dirty="0" err="1"/>
              <a:t>Pseudoentropy</a:t>
            </a:r>
            <a:endParaRPr lang="en-US" dirty="0"/>
          </a:p>
        </p:txBody>
      </p:sp>
      <p:sp>
        <p:nvSpPr>
          <p:cNvPr id="579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err="1">
                <a:solidFill>
                  <a:srgbClr val="CC6600"/>
                </a:solidFill>
              </a:rPr>
              <a:t>Thm</a:t>
            </a:r>
            <a:r>
              <a:rPr lang="en-US" dirty="0">
                <a:solidFill>
                  <a:srgbClr val="CC6600"/>
                </a:solidFill>
              </a:rPr>
              <a:t> [</a:t>
            </a:r>
            <a:r>
              <a:rPr lang="en-US" dirty="0" smtClean="0">
                <a:solidFill>
                  <a:srgbClr val="CC6600"/>
                </a:solidFill>
              </a:rPr>
              <a:t>HILL90]:</a:t>
            </a:r>
            <a:r>
              <a:rPr lang="en-US" dirty="0" smtClean="0"/>
              <a:t> </a:t>
            </a:r>
            <a:r>
              <a:rPr lang="en-US" dirty="0">
                <a:latin typeface="cmsy10" pitchFamily="34" charset="0"/>
              </a:rPr>
              <a:t>9</a:t>
            </a:r>
            <a:r>
              <a:rPr lang="en-US" dirty="0"/>
              <a:t> OWF </a:t>
            </a:r>
            <a:r>
              <a:rPr lang="en-US" dirty="0">
                <a:latin typeface="cmsy10" pitchFamily="34" charset="0"/>
              </a:rPr>
              <a:t>)</a:t>
            </a:r>
            <a:r>
              <a:rPr lang="en-US" dirty="0"/>
              <a:t> </a:t>
            </a:r>
            <a:r>
              <a:rPr lang="en-US" dirty="0">
                <a:latin typeface="cmsy10" pitchFamily="34" charset="0"/>
              </a:rPr>
              <a:t>9</a:t>
            </a:r>
            <a:r>
              <a:rPr lang="en-US" dirty="0"/>
              <a:t> PRG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rgbClr val="CC6600"/>
                </a:solidFill>
              </a:rPr>
              <a:t>Proof outline [HRV10]:</a:t>
            </a:r>
            <a:endParaRPr lang="en-US" dirty="0">
              <a:solidFill>
                <a:srgbClr val="CC6600"/>
              </a:solidFill>
            </a:endParaRPr>
          </a:p>
        </p:txBody>
      </p:sp>
      <p:sp>
        <p:nvSpPr>
          <p:cNvPr id="579588" name="Text Box 4"/>
          <p:cNvSpPr txBox="1">
            <a:spLocks noChangeArrowheads="1"/>
          </p:cNvSpPr>
          <p:nvPr/>
        </p:nvSpPr>
        <p:spPr bwMode="auto">
          <a:xfrm>
            <a:off x="3794125" y="2805113"/>
            <a:ext cx="873125" cy="485775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</a:rPr>
              <a:t>OWF</a:t>
            </a:r>
          </a:p>
        </p:txBody>
      </p:sp>
      <p:sp>
        <p:nvSpPr>
          <p:cNvPr id="579590" name="Text Box 6"/>
          <p:cNvSpPr txBox="1">
            <a:spLocks noChangeArrowheads="1"/>
          </p:cNvSpPr>
          <p:nvPr/>
        </p:nvSpPr>
        <p:spPr bwMode="auto">
          <a:xfrm>
            <a:off x="97629" y="4851400"/>
            <a:ext cx="8814142" cy="461665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Z’ </a:t>
            </a:r>
            <a:r>
              <a:rPr lang="en-US" sz="2400" dirty="0">
                <a:solidFill>
                  <a:schemeClr val="tx1"/>
                </a:solidFill>
              </a:rPr>
              <a:t>with </a:t>
            </a:r>
            <a:r>
              <a:rPr lang="en-US" sz="2400" dirty="0" smtClean="0">
                <a:solidFill>
                  <a:schemeClr val="tx1"/>
                </a:solidFill>
              </a:rPr>
              <a:t>next-</a:t>
            </a:r>
            <a:r>
              <a:rPr lang="en-US" sz="2400" dirty="0" smtClean="0">
                <a:solidFill>
                  <a:srgbClr val="CC6600"/>
                </a:solidFill>
              </a:rPr>
              <a:t>block</a:t>
            </a:r>
            <a:r>
              <a:rPr lang="en-US" sz="2400" dirty="0" smtClean="0">
                <a:solidFill>
                  <a:schemeClr val="tx1"/>
                </a:solidFill>
              </a:rPr>
              <a:t> pseudo-</a:t>
            </a:r>
            <a:r>
              <a:rPr lang="en-US" sz="2400" dirty="0" smtClean="0">
                <a:solidFill>
                  <a:srgbClr val="CC6600"/>
                </a:solidFill>
              </a:rPr>
              <a:t>min</a:t>
            </a:r>
            <a:r>
              <a:rPr lang="en-US" sz="2400" dirty="0" smtClean="0">
                <a:solidFill>
                  <a:schemeClr val="tx1"/>
                </a:solidFill>
              </a:rPr>
              <a:t>-entropy </a:t>
            </a:r>
            <a:r>
              <a:rPr lang="en-US" sz="2400" dirty="0">
                <a:solidFill>
                  <a:schemeClr val="tx1"/>
                </a:solidFill>
                <a:latin typeface="cmsy10" pitchFamily="34" charset="0"/>
              </a:rPr>
              <a:t>¸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|seed|+poly(n)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79591" name="Text Box 7"/>
          <p:cNvSpPr txBox="1">
            <a:spLocks noChangeArrowheads="1"/>
          </p:cNvSpPr>
          <p:nvPr/>
        </p:nvSpPr>
        <p:spPr bwMode="auto">
          <a:xfrm>
            <a:off x="335129" y="3784600"/>
            <a:ext cx="8339142" cy="461665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Z=(</a:t>
            </a:r>
            <a:r>
              <a:rPr lang="en-US" sz="2400" dirty="0" smtClean="0">
                <a:solidFill>
                  <a:schemeClr val="tx1"/>
                </a:solidFill>
                <a:latin typeface="Lucida Sans"/>
              </a:rPr>
              <a:t>f(U</a:t>
            </a:r>
            <a:r>
              <a:rPr lang="en-US" sz="2400" baseline="-25000" dirty="0" smtClean="0">
                <a:solidFill>
                  <a:schemeClr val="tx1"/>
                </a:solidFill>
                <a:latin typeface="Lucida Sans"/>
              </a:rPr>
              <a:t>n</a:t>
            </a:r>
            <a:r>
              <a:rPr lang="en-US" sz="2400" dirty="0" smtClean="0">
                <a:solidFill>
                  <a:schemeClr val="tx1"/>
                </a:solidFill>
              </a:rPr>
              <a:t>),</a:t>
            </a:r>
            <a:r>
              <a:rPr lang="en-US" sz="2400" dirty="0" smtClean="0">
                <a:solidFill>
                  <a:schemeClr val="tx1"/>
                </a:solidFill>
                <a:latin typeface="Lucida Sans"/>
              </a:rPr>
              <a:t>U</a:t>
            </a:r>
            <a:r>
              <a:rPr lang="en-US" sz="2400" baseline="-25000" dirty="0" smtClean="0">
                <a:solidFill>
                  <a:schemeClr val="tx1"/>
                </a:solidFill>
                <a:latin typeface="Lucida Sans"/>
              </a:rPr>
              <a:t>n</a:t>
            </a:r>
            <a:r>
              <a:rPr lang="en-US" sz="2400" dirty="0" smtClean="0">
                <a:solidFill>
                  <a:schemeClr val="tx1"/>
                </a:solidFill>
              </a:rPr>
              <a:t>) with next-bit </a:t>
            </a:r>
            <a:r>
              <a:rPr lang="en-US" sz="2400" dirty="0" err="1">
                <a:solidFill>
                  <a:schemeClr val="tx1"/>
                </a:solidFill>
              </a:rPr>
              <a:t>pseudoentropy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msy10" pitchFamily="34" charset="0"/>
              </a:rPr>
              <a:t>¸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n+</a:t>
            </a:r>
            <a:r>
              <a:rPr lang="en-US" sz="2400" dirty="0" smtClean="0">
                <a:solidFill>
                  <a:schemeClr val="tx1"/>
                </a:solidFill>
                <a:latin typeface="cmmi10"/>
              </a:rPr>
              <a:t>!</a:t>
            </a:r>
            <a:r>
              <a:rPr lang="en-US" sz="2400" dirty="0" smtClean="0">
                <a:solidFill>
                  <a:schemeClr val="tx1"/>
                </a:solidFill>
              </a:rPr>
              <a:t>(log n)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79593" name="Text Box 9"/>
          <p:cNvSpPr txBox="1">
            <a:spLocks noChangeArrowheads="1"/>
          </p:cNvSpPr>
          <p:nvPr/>
        </p:nvSpPr>
        <p:spPr bwMode="auto">
          <a:xfrm>
            <a:off x="3849688" y="5918200"/>
            <a:ext cx="790575" cy="4826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solidFill>
                  <a:schemeClr val="tx1"/>
                </a:solidFill>
              </a:rPr>
              <a:t>PRG</a:t>
            </a:r>
          </a:p>
        </p:txBody>
      </p:sp>
      <p:sp>
        <p:nvSpPr>
          <p:cNvPr id="579594" name="AutoShape 10"/>
          <p:cNvSpPr>
            <a:spLocks noChangeArrowheads="1"/>
          </p:cNvSpPr>
          <p:nvPr/>
        </p:nvSpPr>
        <p:spPr bwMode="auto">
          <a:xfrm>
            <a:off x="4191000" y="3327400"/>
            <a:ext cx="152400" cy="457200"/>
          </a:xfrm>
          <a:prstGeom prst="downArrow">
            <a:avLst>
              <a:gd name="adj1" fmla="val 50000"/>
              <a:gd name="adj2" fmla="val 75000"/>
            </a:avLst>
          </a:prstGeom>
          <a:solidFill>
            <a:schemeClr val="tx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9595" name="AutoShape 11"/>
          <p:cNvSpPr>
            <a:spLocks noChangeArrowheads="1"/>
          </p:cNvSpPr>
          <p:nvPr/>
        </p:nvSpPr>
        <p:spPr bwMode="auto">
          <a:xfrm>
            <a:off x="4191000" y="4318000"/>
            <a:ext cx="152400" cy="457200"/>
          </a:xfrm>
          <a:prstGeom prst="downArrow">
            <a:avLst>
              <a:gd name="adj1" fmla="val 50000"/>
              <a:gd name="adj2" fmla="val 75000"/>
            </a:avLst>
          </a:prstGeom>
          <a:solidFill>
            <a:schemeClr val="tx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9596" name="AutoShape 12"/>
          <p:cNvSpPr>
            <a:spLocks noChangeArrowheads="1"/>
          </p:cNvSpPr>
          <p:nvPr/>
        </p:nvSpPr>
        <p:spPr bwMode="auto">
          <a:xfrm>
            <a:off x="4191000" y="5384800"/>
            <a:ext cx="152400" cy="457200"/>
          </a:xfrm>
          <a:prstGeom prst="downArrow">
            <a:avLst>
              <a:gd name="adj1" fmla="val 50000"/>
              <a:gd name="adj2" fmla="val 75000"/>
            </a:avLst>
          </a:prstGeom>
          <a:solidFill>
            <a:schemeClr val="tx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9598" name="Text Box 14"/>
          <p:cNvSpPr txBox="1">
            <a:spLocks noChangeArrowheads="1"/>
          </p:cNvSpPr>
          <p:nvPr/>
        </p:nvSpPr>
        <p:spPr bwMode="auto">
          <a:xfrm>
            <a:off x="4479925" y="3287713"/>
            <a:ext cx="805029" cy="40011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done</a:t>
            </a:r>
            <a:endParaRPr lang="en-US" dirty="0"/>
          </a:p>
        </p:txBody>
      </p:sp>
      <p:sp>
        <p:nvSpPr>
          <p:cNvPr id="579599" name="Text Box 15"/>
          <p:cNvSpPr txBox="1">
            <a:spLocks noChangeArrowheads="1"/>
          </p:cNvSpPr>
          <p:nvPr/>
        </p:nvSpPr>
        <p:spPr bwMode="auto">
          <a:xfrm>
            <a:off x="4495800" y="4403725"/>
            <a:ext cx="1509713" cy="396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repetitions</a:t>
            </a:r>
          </a:p>
        </p:txBody>
      </p:sp>
      <p:sp>
        <p:nvSpPr>
          <p:cNvPr id="579600" name="Text Box 16"/>
          <p:cNvSpPr txBox="1">
            <a:spLocks noChangeArrowheads="1"/>
          </p:cNvSpPr>
          <p:nvPr/>
        </p:nvSpPr>
        <p:spPr bwMode="auto">
          <a:xfrm>
            <a:off x="4495800" y="5410200"/>
            <a:ext cx="1157288" cy="396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hashing</a:t>
            </a:r>
          </a:p>
        </p:txBody>
      </p:sp>
    </p:spTree>
    <p:extLst>
      <p:ext uri="{BB962C8B-B14F-4D97-AF65-F5344CB8AC3E}">
        <p14:creationId xmlns:p14="http://schemas.microsoft.com/office/powerpoint/2010/main" val="36180094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Arrow Connector 20"/>
          <p:cNvCxnSpPr/>
          <p:nvPr/>
        </p:nvCxnSpPr>
        <p:spPr bwMode="auto">
          <a:xfrm flipH="1" flipV="1">
            <a:off x="3583188" y="6055525"/>
            <a:ext cx="306232" cy="190730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rgbClr val="CC66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OWFs &amp; Cryptography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53504" y="6246254"/>
            <a:ext cx="2215670" cy="369332"/>
          </a:xfrm>
          <a:prstGeom prst="rect">
            <a:avLst/>
          </a:prstGeom>
          <a:noFill/>
          <a:ln w="28575">
            <a:solidFill>
              <a:srgbClr val="CC66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C6600"/>
                </a:solidFill>
              </a:rPr>
              <a:t>o</a:t>
            </a:r>
            <a:r>
              <a:rPr lang="en-US" sz="1800" dirty="0" smtClean="0">
                <a:solidFill>
                  <a:srgbClr val="CC6600"/>
                </a:solidFill>
              </a:rPr>
              <a:t>ne-way functions</a:t>
            </a:r>
            <a:endParaRPr lang="en-US" sz="1800" dirty="0">
              <a:solidFill>
                <a:srgbClr val="CC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743" y="4576070"/>
            <a:ext cx="1872629" cy="646331"/>
          </a:xfrm>
          <a:prstGeom prst="rect">
            <a:avLst/>
          </a:prstGeom>
          <a:noFill/>
          <a:ln w="28575">
            <a:solidFill>
              <a:srgbClr val="CC66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C6600"/>
                </a:solidFill>
              </a:rPr>
              <a:t>p</a:t>
            </a:r>
            <a:r>
              <a:rPr lang="en-US" sz="1800" dirty="0" smtClean="0">
                <a:solidFill>
                  <a:srgbClr val="CC6600"/>
                </a:solidFill>
              </a:rPr>
              <a:t>seudorandom</a:t>
            </a:r>
            <a:br>
              <a:rPr lang="en-US" sz="1800" dirty="0" smtClean="0">
                <a:solidFill>
                  <a:srgbClr val="CC6600"/>
                </a:solidFill>
              </a:rPr>
            </a:br>
            <a:r>
              <a:rPr lang="en-US" sz="1800" dirty="0" smtClean="0">
                <a:solidFill>
                  <a:srgbClr val="CC6600"/>
                </a:solidFill>
              </a:rPr>
              <a:t>generators</a:t>
            </a:r>
            <a:endParaRPr lang="en-US" sz="1800" dirty="0">
              <a:solidFill>
                <a:srgbClr val="CC66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61039" y="4606804"/>
            <a:ext cx="3004349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</a:t>
            </a:r>
            <a:r>
              <a:rPr lang="en-US" sz="1800" dirty="0" smtClean="0">
                <a:solidFill>
                  <a:schemeClr val="tx1"/>
                </a:solidFill>
              </a:rPr>
              <a:t>arget-collision-resistant</a:t>
            </a:r>
          </a:p>
          <a:p>
            <a:r>
              <a:rPr lang="en-US" sz="1800" dirty="0">
                <a:solidFill>
                  <a:schemeClr val="tx1"/>
                </a:solidFill>
              </a:rPr>
              <a:t>h</a:t>
            </a:r>
            <a:r>
              <a:rPr lang="en-US" sz="1800" dirty="0" smtClean="0">
                <a:solidFill>
                  <a:schemeClr val="tx1"/>
                </a:solidFill>
              </a:rPr>
              <a:t>ash functions (UOWHFs)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6375" y="4591437"/>
            <a:ext cx="22268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</a:t>
            </a:r>
            <a:r>
              <a:rPr lang="en-US" sz="1800" dirty="0" smtClean="0">
                <a:solidFill>
                  <a:schemeClr val="tx1"/>
                </a:solidFill>
              </a:rPr>
              <a:t>tatistically hiding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commitments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7547" y="3496822"/>
            <a:ext cx="1872629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p</a:t>
            </a:r>
            <a:r>
              <a:rPr lang="en-US" sz="1800" dirty="0" smtClean="0">
                <a:solidFill>
                  <a:schemeClr val="tx1"/>
                </a:solidFill>
              </a:rPr>
              <a:t>seudorandom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functions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36345" y="3490590"/>
            <a:ext cx="2372765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</a:t>
            </a:r>
            <a:r>
              <a:rPr lang="en-US" sz="1800" dirty="0" smtClean="0">
                <a:solidFill>
                  <a:schemeClr val="tx1"/>
                </a:solidFill>
              </a:rPr>
              <a:t>tatistically binding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commitments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68643" y="2457841"/>
            <a:ext cx="1967205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z</a:t>
            </a:r>
            <a:r>
              <a:rPr lang="en-US" sz="1800" dirty="0" smtClean="0">
                <a:solidFill>
                  <a:schemeClr val="tx1"/>
                </a:solidFill>
              </a:rPr>
              <a:t>ero-knowledge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proofs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44900" y="2463717"/>
            <a:ext cx="1619354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</a:t>
            </a:r>
            <a:r>
              <a:rPr lang="en-US" sz="1800" dirty="0" smtClean="0">
                <a:solidFill>
                  <a:schemeClr val="tx1"/>
                </a:solidFill>
              </a:rPr>
              <a:t>tatistical ZK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arguments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4649" y="2463717"/>
            <a:ext cx="141417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private-key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encryption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93099" y="2564351"/>
            <a:ext cx="819455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MACs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39362" y="2425851"/>
            <a:ext cx="1353256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d</a:t>
            </a:r>
            <a:r>
              <a:rPr lang="en-US" sz="1800" dirty="0" smtClean="0">
                <a:solidFill>
                  <a:schemeClr val="tx1"/>
                </a:solidFill>
              </a:rPr>
              <a:t>igital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signatures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58850" y="1470448"/>
            <a:ext cx="3712876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</a:t>
            </a:r>
            <a:r>
              <a:rPr lang="en-US" sz="1800" dirty="0" smtClean="0">
                <a:solidFill>
                  <a:schemeClr val="tx1"/>
                </a:solidFill>
              </a:rPr>
              <a:t>ecure protocols &amp; applications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6" idx="1"/>
          </p:cNvCxnSpPr>
          <p:nvPr/>
        </p:nvCxnSpPr>
        <p:spPr bwMode="auto">
          <a:xfrm flipH="1" flipV="1">
            <a:off x="2193099" y="5473521"/>
            <a:ext cx="1260405" cy="957399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endCxn id="9" idx="2"/>
          </p:cNvCxnSpPr>
          <p:nvPr/>
        </p:nvCxnSpPr>
        <p:spPr bwMode="auto">
          <a:xfrm flipV="1">
            <a:off x="5209110" y="5237768"/>
            <a:ext cx="2260711" cy="1008486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6" idx="0"/>
          </p:cNvCxnSpPr>
          <p:nvPr/>
        </p:nvCxnSpPr>
        <p:spPr bwMode="auto">
          <a:xfrm flipV="1">
            <a:off x="4561339" y="5253135"/>
            <a:ext cx="0" cy="993119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7" idx="0"/>
            <a:endCxn id="10" idx="2"/>
          </p:cNvCxnSpPr>
          <p:nvPr/>
        </p:nvCxnSpPr>
        <p:spPr bwMode="auto">
          <a:xfrm flipV="1">
            <a:off x="1473058" y="4143153"/>
            <a:ext cx="130804" cy="432917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endCxn id="11" idx="2"/>
          </p:cNvCxnSpPr>
          <p:nvPr/>
        </p:nvCxnSpPr>
        <p:spPr bwMode="auto">
          <a:xfrm flipV="1">
            <a:off x="2409372" y="4136921"/>
            <a:ext cx="1613356" cy="439149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endCxn id="16" idx="2"/>
          </p:cNvCxnSpPr>
          <p:nvPr/>
        </p:nvCxnSpPr>
        <p:spPr bwMode="auto">
          <a:xfrm flipV="1">
            <a:off x="5209110" y="3072182"/>
            <a:ext cx="1006880" cy="1534622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9" idx="0"/>
            <a:endCxn id="13" idx="2"/>
          </p:cNvCxnSpPr>
          <p:nvPr/>
        </p:nvCxnSpPr>
        <p:spPr bwMode="auto">
          <a:xfrm flipV="1">
            <a:off x="7469821" y="3110048"/>
            <a:ext cx="584756" cy="1481389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endCxn id="14" idx="2"/>
          </p:cNvCxnSpPr>
          <p:nvPr/>
        </p:nvCxnSpPr>
        <p:spPr bwMode="auto">
          <a:xfrm flipV="1">
            <a:off x="1191734" y="3110048"/>
            <a:ext cx="0" cy="380542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>
            <a:endCxn id="15" idx="2"/>
          </p:cNvCxnSpPr>
          <p:nvPr/>
        </p:nvCxnSpPr>
        <p:spPr bwMode="auto">
          <a:xfrm flipV="1">
            <a:off x="1996225" y="2933683"/>
            <a:ext cx="606602" cy="563139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>
            <a:stCxn id="11" idx="0"/>
            <a:endCxn id="12" idx="2"/>
          </p:cNvCxnSpPr>
          <p:nvPr/>
        </p:nvCxnSpPr>
        <p:spPr bwMode="auto">
          <a:xfrm flipV="1">
            <a:off x="4022728" y="3104172"/>
            <a:ext cx="229518" cy="386418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8864254" y="154546"/>
            <a:ext cx="914400" cy="914400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>
            <a:stCxn id="14" idx="0"/>
          </p:cNvCxnSpPr>
          <p:nvPr/>
        </p:nvCxnSpPr>
        <p:spPr bwMode="auto">
          <a:xfrm flipV="1">
            <a:off x="1191734" y="1839780"/>
            <a:ext cx="1820820" cy="623937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>
            <a:stCxn id="15" idx="0"/>
          </p:cNvCxnSpPr>
          <p:nvPr/>
        </p:nvCxnSpPr>
        <p:spPr bwMode="auto">
          <a:xfrm flipV="1">
            <a:off x="2602827" y="1839780"/>
            <a:ext cx="1170683" cy="724571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>
            <a:stCxn id="12" idx="0"/>
            <a:endCxn id="17" idx="2"/>
          </p:cNvCxnSpPr>
          <p:nvPr/>
        </p:nvCxnSpPr>
        <p:spPr bwMode="auto">
          <a:xfrm flipV="1">
            <a:off x="4252246" y="1839780"/>
            <a:ext cx="263042" cy="618061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16" idx="0"/>
          </p:cNvCxnSpPr>
          <p:nvPr/>
        </p:nvCxnSpPr>
        <p:spPr bwMode="auto">
          <a:xfrm flipH="1" flipV="1">
            <a:off x="5087155" y="1839780"/>
            <a:ext cx="1128835" cy="586071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>
            <a:stCxn id="13" idx="0"/>
          </p:cNvCxnSpPr>
          <p:nvPr/>
        </p:nvCxnSpPr>
        <p:spPr bwMode="auto">
          <a:xfrm flipH="1" flipV="1">
            <a:off x="5965388" y="1839780"/>
            <a:ext cx="2089189" cy="623937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495388" y="5426528"/>
            <a:ext cx="10919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CC6600"/>
                </a:solidFill>
              </a:rPr>
              <a:t>[HRV10,</a:t>
            </a:r>
            <a:br>
              <a:rPr lang="en-US" sz="1800" dirty="0" smtClean="0">
                <a:solidFill>
                  <a:srgbClr val="CC6600"/>
                </a:solidFill>
              </a:rPr>
            </a:br>
            <a:r>
              <a:rPr lang="en-US" sz="1800" dirty="0" smtClean="0">
                <a:solidFill>
                  <a:srgbClr val="CC6600"/>
                </a:solidFill>
              </a:rPr>
              <a:t>VZ11]</a:t>
            </a:r>
            <a:endParaRPr lang="en-US" sz="1800" dirty="0">
              <a:solidFill>
                <a:srgbClr val="CC66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773510" y="5512295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[R90]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327184" y="5686193"/>
            <a:ext cx="1443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[HNORV07]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07053" y="4174945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[GGM86]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583188" y="4183170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[N89]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122258" y="3130025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[GMW86]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680955" y="3654827"/>
            <a:ext cx="9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[NY89]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762199" y="3654827"/>
            <a:ext cx="1080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[BCC86]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18575" y="5401931"/>
            <a:ext cx="1864613" cy="646331"/>
          </a:xfrm>
          <a:prstGeom prst="rect">
            <a:avLst/>
          </a:prstGeom>
          <a:noFill/>
          <a:ln w="28575">
            <a:solidFill>
              <a:srgbClr val="CC66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CC6600"/>
                </a:solidFill>
              </a:rPr>
              <a:t>n</a:t>
            </a:r>
            <a:r>
              <a:rPr lang="en-US" sz="1800" b="1" dirty="0" smtClean="0">
                <a:solidFill>
                  <a:srgbClr val="CC6600"/>
                </a:solidFill>
              </a:rPr>
              <a:t>ext-bit</a:t>
            </a:r>
            <a:r>
              <a:rPr lang="en-US" sz="1800" dirty="0" smtClean="0">
                <a:solidFill>
                  <a:srgbClr val="CC6600"/>
                </a:solidFill>
              </a:rPr>
              <a:t/>
            </a:r>
            <a:br>
              <a:rPr lang="en-US" sz="1800" dirty="0" smtClean="0">
                <a:solidFill>
                  <a:srgbClr val="CC6600"/>
                </a:solidFill>
              </a:rPr>
            </a:br>
            <a:r>
              <a:rPr lang="en-US" sz="1800" dirty="0" err="1" smtClean="0">
                <a:solidFill>
                  <a:srgbClr val="CC6600"/>
                </a:solidFill>
              </a:rPr>
              <a:t>pseudoentropy</a:t>
            </a:r>
            <a:endParaRPr lang="en-US" sz="1800" dirty="0">
              <a:solidFill>
                <a:srgbClr val="CC6600"/>
              </a:solidFill>
            </a:endParaRPr>
          </a:p>
        </p:txBody>
      </p:sp>
      <p:cxnSp>
        <p:nvCxnSpPr>
          <p:cNvPr id="24" name="Straight Arrow Connector 23"/>
          <p:cNvCxnSpPr>
            <a:endCxn id="7" idx="2"/>
          </p:cNvCxnSpPr>
          <p:nvPr/>
        </p:nvCxnSpPr>
        <p:spPr bwMode="auto">
          <a:xfrm flipH="1" flipV="1">
            <a:off x="1473058" y="5222401"/>
            <a:ext cx="425761" cy="179530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rgbClr val="CC66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76458065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Arrow Connector 36"/>
          <p:cNvCxnSpPr>
            <a:endCxn id="9" idx="2"/>
          </p:cNvCxnSpPr>
          <p:nvPr/>
        </p:nvCxnSpPr>
        <p:spPr bwMode="auto">
          <a:xfrm flipV="1">
            <a:off x="6770629" y="5237768"/>
            <a:ext cx="699192" cy="345120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rgbClr val="CC66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H="1" flipV="1">
            <a:off x="3583188" y="6055525"/>
            <a:ext cx="306232" cy="190730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OWFs &amp; Cryptography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53504" y="6246254"/>
            <a:ext cx="2215670" cy="369332"/>
          </a:xfrm>
          <a:prstGeom prst="rect">
            <a:avLst/>
          </a:prstGeom>
          <a:noFill/>
          <a:ln w="28575">
            <a:solidFill>
              <a:srgbClr val="CC66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C6600"/>
                </a:solidFill>
              </a:rPr>
              <a:t>o</a:t>
            </a:r>
            <a:r>
              <a:rPr lang="en-US" sz="1800" dirty="0" smtClean="0">
                <a:solidFill>
                  <a:srgbClr val="CC6600"/>
                </a:solidFill>
              </a:rPr>
              <a:t>ne-way functions</a:t>
            </a:r>
            <a:endParaRPr lang="en-US" sz="1800" dirty="0">
              <a:solidFill>
                <a:srgbClr val="CC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743" y="4576070"/>
            <a:ext cx="1872629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p</a:t>
            </a:r>
            <a:r>
              <a:rPr lang="en-US" sz="1800" dirty="0" smtClean="0">
                <a:solidFill>
                  <a:schemeClr val="tx1"/>
                </a:solidFill>
              </a:rPr>
              <a:t>seudorandom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generators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61039" y="4606804"/>
            <a:ext cx="3004349" cy="646331"/>
          </a:xfrm>
          <a:prstGeom prst="rect">
            <a:avLst/>
          </a:prstGeom>
          <a:noFill/>
          <a:ln w="28575">
            <a:solidFill>
              <a:srgbClr val="CC66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C6600"/>
                </a:solidFill>
              </a:rPr>
              <a:t>t</a:t>
            </a:r>
            <a:r>
              <a:rPr lang="en-US" sz="1800" dirty="0" smtClean="0">
                <a:solidFill>
                  <a:srgbClr val="CC6600"/>
                </a:solidFill>
              </a:rPr>
              <a:t>arget-collision-resistant</a:t>
            </a:r>
          </a:p>
          <a:p>
            <a:r>
              <a:rPr lang="en-US" sz="1800" dirty="0">
                <a:solidFill>
                  <a:srgbClr val="CC6600"/>
                </a:solidFill>
              </a:rPr>
              <a:t>h</a:t>
            </a:r>
            <a:r>
              <a:rPr lang="en-US" sz="1800" dirty="0" smtClean="0">
                <a:solidFill>
                  <a:srgbClr val="CC6600"/>
                </a:solidFill>
              </a:rPr>
              <a:t>ash functions (UOWHFs)</a:t>
            </a:r>
            <a:endParaRPr lang="en-US" sz="1800" dirty="0">
              <a:solidFill>
                <a:srgbClr val="CC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6375" y="4591437"/>
            <a:ext cx="2226892" cy="646331"/>
          </a:xfrm>
          <a:prstGeom prst="rect">
            <a:avLst/>
          </a:prstGeom>
          <a:noFill/>
          <a:ln w="28575">
            <a:solidFill>
              <a:srgbClr val="CC66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C6600"/>
                </a:solidFill>
              </a:rPr>
              <a:t>s</a:t>
            </a:r>
            <a:r>
              <a:rPr lang="en-US" sz="1800" dirty="0" smtClean="0">
                <a:solidFill>
                  <a:srgbClr val="CC6600"/>
                </a:solidFill>
              </a:rPr>
              <a:t>tatistically hiding</a:t>
            </a:r>
          </a:p>
          <a:p>
            <a:r>
              <a:rPr lang="en-US" sz="1800" dirty="0" smtClean="0">
                <a:solidFill>
                  <a:srgbClr val="CC6600"/>
                </a:solidFill>
              </a:rPr>
              <a:t>commitments</a:t>
            </a:r>
            <a:endParaRPr lang="en-US" sz="1800" dirty="0">
              <a:solidFill>
                <a:srgbClr val="CC66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7547" y="3496822"/>
            <a:ext cx="1872629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p</a:t>
            </a:r>
            <a:r>
              <a:rPr lang="en-US" sz="1800" dirty="0" smtClean="0">
                <a:solidFill>
                  <a:schemeClr val="tx1"/>
                </a:solidFill>
              </a:rPr>
              <a:t>seudorandom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functions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36345" y="3490590"/>
            <a:ext cx="2372765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</a:t>
            </a:r>
            <a:r>
              <a:rPr lang="en-US" sz="1800" dirty="0" smtClean="0">
                <a:solidFill>
                  <a:schemeClr val="tx1"/>
                </a:solidFill>
              </a:rPr>
              <a:t>tatistically binding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commitments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68643" y="2457841"/>
            <a:ext cx="1967205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z</a:t>
            </a:r>
            <a:r>
              <a:rPr lang="en-US" sz="1800" dirty="0" smtClean="0">
                <a:solidFill>
                  <a:schemeClr val="tx1"/>
                </a:solidFill>
              </a:rPr>
              <a:t>ero-knowledge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proofs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44900" y="2463717"/>
            <a:ext cx="1619354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</a:t>
            </a:r>
            <a:r>
              <a:rPr lang="en-US" sz="1800" dirty="0" smtClean="0">
                <a:solidFill>
                  <a:schemeClr val="tx1"/>
                </a:solidFill>
              </a:rPr>
              <a:t>tatistical ZK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arguments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4649" y="2463717"/>
            <a:ext cx="141417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private-key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encryption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93099" y="2564351"/>
            <a:ext cx="819455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MACs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39362" y="2425851"/>
            <a:ext cx="1353256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d</a:t>
            </a:r>
            <a:r>
              <a:rPr lang="en-US" sz="1800" dirty="0" smtClean="0">
                <a:solidFill>
                  <a:schemeClr val="tx1"/>
                </a:solidFill>
              </a:rPr>
              <a:t>igital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signatures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58850" y="1470448"/>
            <a:ext cx="3712876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</a:t>
            </a:r>
            <a:r>
              <a:rPr lang="en-US" sz="1800" dirty="0" smtClean="0">
                <a:solidFill>
                  <a:schemeClr val="tx1"/>
                </a:solidFill>
              </a:rPr>
              <a:t>ecure protocols &amp; applications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6" idx="1"/>
          </p:cNvCxnSpPr>
          <p:nvPr/>
        </p:nvCxnSpPr>
        <p:spPr bwMode="auto">
          <a:xfrm flipH="1" flipV="1">
            <a:off x="2193099" y="5473521"/>
            <a:ext cx="1260405" cy="957399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7" idx="0"/>
            <a:endCxn id="10" idx="2"/>
          </p:cNvCxnSpPr>
          <p:nvPr/>
        </p:nvCxnSpPr>
        <p:spPr bwMode="auto">
          <a:xfrm flipV="1">
            <a:off x="1473058" y="4143153"/>
            <a:ext cx="130804" cy="432917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endCxn id="11" idx="2"/>
          </p:cNvCxnSpPr>
          <p:nvPr/>
        </p:nvCxnSpPr>
        <p:spPr bwMode="auto">
          <a:xfrm flipV="1">
            <a:off x="2409372" y="4136921"/>
            <a:ext cx="1613356" cy="439149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endCxn id="16" idx="2"/>
          </p:cNvCxnSpPr>
          <p:nvPr/>
        </p:nvCxnSpPr>
        <p:spPr bwMode="auto">
          <a:xfrm flipV="1">
            <a:off x="5209110" y="3072182"/>
            <a:ext cx="1006880" cy="1534622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9" idx="0"/>
            <a:endCxn id="13" idx="2"/>
          </p:cNvCxnSpPr>
          <p:nvPr/>
        </p:nvCxnSpPr>
        <p:spPr bwMode="auto">
          <a:xfrm flipV="1">
            <a:off x="7469821" y="3110048"/>
            <a:ext cx="584756" cy="1481389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endCxn id="14" idx="2"/>
          </p:cNvCxnSpPr>
          <p:nvPr/>
        </p:nvCxnSpPr>
        <p:spPr bwMode="auto">
          <a:xfrm flipV="1">
            <a:off x="1191734" y="3110048"/>
            <a:ext cx="0" cy="380542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>
            <a:endCxn id="15" idx="2"/>
          </p:cNvCxnSpPr>
          <p:nvPr/>
        </p:nvCxnSpPr>
        <p:spPr bwMode="auto">
          <a:xfrm flipV="1">
            <a:off x="1996225" y="2933683"/>
            <a:ext cx="606602" cy="563139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>
            <a:stCxn id="11" idx="0"/>
            <a:endCxn id="12" idx="2"/>
          </p:cNvCxnSpPr>
          <p:nvPr/>
        </p:nvCxnSpPr>
        <p:spPr bwMode="auto">
          <a:xfrm flipV="1">
            <a:off x="4022728" y="3104172"/>
            <a:ext cx="229518" cy="386418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8864254" y="154546"/>
            <a:ext cx="914400" cy="914400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>
            <a:stCxn id="14" idx="0"/>
          </p:cNvCxnSpPr>
          <p:nvPr/>
        </p:nvCxnSpPr>
        <p:spPr bwMode="auto">
          <a:xfrm flipV="1">
            <a:off x="1191734" y="1839780"/>
            <a:ext cx="1820820" cy="623937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>
            <a:stCxn id="15" idx="0"/>
          </p:cNvCxnSpPr>
          <p:nvPr/>
        </p:nvCxnSpPr>
        <p:spPr bwMode="auto">
          <a:xfrm flipV="1">
            <a:off x="2602827" y="1839780"/>
            <a:ext cx="1170683" cy="724571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>
            <a:stCxn id="12" idx="0"/>
            <a:endCxn id="17" idx="2"/>
          </p:cNvCxnSpPr>
          <p:nvPr/>
        </p:nvCxnSpPr>
        <p:spPr bwMode="auto">
          <a:xfrm flipV="1">
            <a:off x="4252246" y="1839780"/>
            <a:ext cx="263042" cy="618061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16" idx="0"/>
          </p:cNvCxnSpPr>
          <p:nvPr/>
        </p:nvCxnSpPr>
        <p:spPr bwMode="auto">
          <a:xfrm flipH="1" flipV="1">
            <a:off x="5087155" y="1839780"/>
            <a:ext cx="1128835" cy="586071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>
            <a:stCxn id="13" idx="0"/>
          </p:cNvCxnSpPr>
          <p:nvPr/>
        </p:nvCxnSpPr>
        <p:spPr bwMode="auto">
          <a:xfrm flipH="1" flipV="1">
            <a:off x="5965388" y="1839780"/>
            <a:ext cx="2089189" cy="623937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495388" y="5426528"/>
            <a:ext cx="10919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[HRV10,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VZ11]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07053" y="4174945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[GGM86]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583188" y="4183170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[N89]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122258" y="3130025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[GMW86]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680955" y="3654827"/>
            <a:ext cx="9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[NY89]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762199" y="3654827"/>
            <a:ext cx="1080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[BCC86]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18575" y="5401931"/>
            <a:ext cx="1864613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n</a:t>
            </a:r>
            <a:r>
              <a:rPr lang="en-US" sz="1800" dirty="0" smtClean="0">
                <a:solidFill>
                  <a:schemeClr val="tx1"/>
                </a:solidFill>
              </a:rPr>
              <a:t>ext-bit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err="1" smtClean="0">
                <a:solidFill>
                  <a:schemeClr val="tx1"/>
                </a:solidFill>
              </a:rPr>
              <a:t>pseudoentropy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endCxn id="7" idx="2"/>
          </p:cNvCxnSpPr>
          <p:nvPr/>
        </p:nvCxnSpPr>
        <p:spPr bwMode="auto">
          <a:xfrm flipH="1" flipV="1">
            <a:off x="1473058" y="5222401"/>
            <a:ext cx="425761" cy="179530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4229548" y="5582888"/>
            <a:ext cx="2619628" cy="369332"/>
          </a:xfrm>
          <a:prstGeom prst="rect">
            <a:avLst/>
          </a:prstGeom>
          <a:noFill/>
          <a:ln w="28575">
            <a:solidFill>
              <a:srgbClr val="CC66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CC6600"/>
                </a:solidFill>
              </a:rPr>
              <a:t>i</a:t>
            </a:r>
            <a:r>
              <a:rPr lang="en-US" sz="1800" b="1" dirty="0" smtClean="0">
                <a:solidFill>
                  <a:srgbClr val="CC6600"/>
                </a:solidFill>
              </a:rPr>
              <a:t>naccessible entropy</a:t>
            </a:r>
            <a:endParaRPr lang="en-US" sz="1800" b="1" dirty="0">
              <a:solidFill>
                <a:srgbClr val="CC6600"/>
              </a:solidFill>
            </a:endParaRPr>
          </a:p>
        </p:txBody>
      </p:sp>
      <p:cxnSp>
        <p:nvCxnSpPr>
          <p:cNvPr id="5" name="Straight Arrow Connector 4"/>
          <p:cNvCxnSpPr>
            <a:stCxn id="6" idx="0"/>
          </p:cNvCxnSpPr>
          <p:nvPr/>
        </p:nvCxnSpPr>
        <p:spPr bwMode="auto">
          <a:xfrm flipV="1">
            <a:off x="4561339" y="5952220"/>
            <a:ext cx="0" cy="294034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rgbClr val="CC66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4561340" y="5253135"/>
            <a:ext cx="0" cy="329754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rgbClr val="CC66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V="1">
            <a:off x="5209110" y="5952220"/>
            <a:ext cx="650777" cy="294034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rgbClr val="CC66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6770629" y="5582888"/>
            <a:ext cx="914400" cy="914400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6892618" y="5504559"/>
            <a:ext cx="13853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CC6600"/>
                </a:solidFill>
              </a:rPr>
              <a:t>[HRVW09,</a:t>
            </a:r>
            <a:br>
              <a:rPr lang="en-US" sz="1800" dirty="0" smtClean="0">
                <a:solidFill>
                  <a:srgbClr val="CC6600"/>
                </a:solidFill>
              </a:rPr>
            </a:br>
            <a:r>
              <a:rPr lang="en-US" sz="1800" dirty="0" smtClean="0">
                <a:solidFill>
                  <a:srgbClr val="CC6600"/>
                </a:solidFill>
              </a:rPr>
              <a:t>HHRVW10]</a:t>
            </a:r>
            <a:endParaRPr lang="en-US" sz="1800" dirty="0">
              <a:solidFill>
                <a:srgbClr val="CC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5316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Inaccessible Entropy </a:t>
            </a:r>
            <a:br>
              <a:rPr lang="en-US" dirty="0" smtClean="0"/>
            </a:br>
            <a:r>
              <a:rPr lang="en-US" sz="2800" dirty="0" smtClean="0"/>
              <a:t>[HRVW09,HHRVW10]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07252" cy="4889500"/>
          </a:xfrm>
        </p:spPr>
        <p:txBody>
          <a:bodyPr/>
          <a:lstStyle/>
          <a:p>
            <a:r>
              <a:rPr lang="en-US" dirty="0" smtClean="0">
                <a:solidFill>
                  <a:srgbClr val="CC6600"/>
                </a:solidFill>
              </a:rPr>
              <a:t>Example: </a:t>
            </a:r>
            <a:r>
              <a:rPr lang="en-US" dirty="0" smtClean="0"/>
              <a:t>if h : {</a:t>
            </a:r>
            <a:r>
              <a:rPr lang="en-US" dirty="0" smtClean="0">
                <a:latin typeface="Lucida Sans"/>
              </a:rPr>
              <a:t>0,1}</a:t>
            </a:r>
            <a:r>
              <a:rPr lang="en-US" baseline="30000" dirty="0" smtClean="0">
                <a:latin typeface="Lucida Sans"/>
              </a:rPr>
              <a:t>n</a:t>
            </a:r>
            <a:r>
              <a:rPr lang="en-US" dirty="0" smtClean="0">
                <a:latin typeface="cmsy10"/>
              </a:rPr>
              <a:t>!</a:t>
            </a:r>
            <a:r>
              <a:rPr lang="en-US" dirty="0" smtClean="0"/>
              <a:t> {</a:t>
            </a:r>
            <a:r>
              <a:rPr lang="en-US" dirty="0" smtClean="0">
                <a:latin typeface="Lucida Sans"/>
              </a:rPr>
              <a:t>0,1}</a:t>
            </a:r>
            <a:r>
              <a:rPr lang="en-US" baseline="30000" dirty="0" smtClean="0">
                <a:latin typeface="Lucida Sans"/>
              </a:rPr>
              <a:t>n-k</a:t>
            </a:r>
            <a:r>
              <a:rPr lang="en-US" dirty="0" smtClean="0"/>
              <a:t> is collision-resistant and X</a:t>
            </a:r>
            <a:r>
              <a:rPr lang="en-US" dirty="0" smtClean="0">
                <a:latin typeface="cmsy10"/>
              </a:rPr>
              <a:t>Ã</a:t>
            </a:r>
            <a:r>
              <a:rPr lang="en-US" dirty="0" smtClean="0"/>
              <a:t> {</a:t>
            </a:r>
            <a:r>
              <a:rPr lang="en-US" dirty="0" smtClean="0">
                <a:latin typeface="Lucida Sans"/>
              </a:rPr>
              <a:t>0,1}</a:t>
            </a:r>
            <a:r>
              <a:rPr lang="en-US" baseline="30000" dirty="0" smtClean="0">
                <a:latin typeface="Lucida Sans"/>
              </a:rPr>
              <a:t>n</a:t>
            </a:r>
            <a:r>
              <a:rPr lang="en-US" dirty="0" smtClean="0"/>
              <a:t>, then</a:t>
            </a:r>
          </a:p>
          <a:p>
            <a:pPr lvl="1"/>
            <a:r>
              <a:rPr lang="en-US" dirty="0" smtClean="0"/>
              <a:t>H(</a:t>
            </a:r>
            <a:r>
              <a:rPr lang="en-US" dirty="0" err="1" smtClean="0"/>
              <a:t>X|h</a:t>
            </a:r>
            <a:r>
              <a:rPr lang="en-US" dirty="0" smtClean="0"/>
              <a:t>(X)) 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 k, but</a:t>
            </a:r>
          </a:p>
          <a:p>
            <a:pPr lvl="1"/>
            <a:r>
              <a:rPr lang="en-US" dirty="0" smtClean="0"/>
              <a:t>To an efficient algorithm, once it produces h(X), X is determined </a:t>
            </a:r>
            <a:r>
              <a:rPr lang="en-US" dirty="0" smtClean="0">
                <a:latin typeface="cmsy10"/>
              </a:rPr>
              <a:t>)</a:t>
            </a:r>
            <a:r>
              <a:rPr lang="en-US" dirty="0" smtClean="0"/>
              <a:t> “accessible entropy” 0.</a:t>
            </a:r>
          </a:p>
          <a:p>
            <a:pPr lvl="1"/>
            <a:r>
              <a:rPr lang="en-US" dirty="0" smtClean="0"/>
              <a:t>Accessible entropy </a:t>
            </a:r>
            <a:r>
              <a:rPr lang="en-US" dirty="0" smtClean="0">
                <a:latin typeface="cmsy10"/>
              </a:rPr>
              <a:t>¿</a:t>
            </a:r>
            <a:r>
              <a:rPr lang="en-US" dirty="0" smtClean="0"/>
              <a:t> Real Entropy!</a:t>
            </a:r>
          </a:p>
          <a:p>
            <a:pPr lvl="1"/>
            <a:endParaRPr lang="en-US" dirty="0"/>
          </a:p>
          <a:p>
            <a:r>
              <a:rPr lang="en-US" dirty="0" err="1" smtClean="0">
                <a:solidFill>
                  <a:srgbClr val="CC6600"/>
                </a:solidFill>
              </a:rPr>
              <a:t>Thm</a:t>
            </a:r>
            <a:r>
              <a:rPr lang="en-US" dirty="0" smtClean="0">
                <a:solidFill>
                  <a:srgbClr val="CC6600"/>
                </a:solidFill>
              </a:rPr>
              <a:t> </a:t>
            </a:r>
            <a:r>
              <a:rPr lang="en-US" sz="2400" dirty="0" smtClean="0">
                <a:solidFill>
                  <a:srgbClr val="CC6600"/>
                </a:solidFill>
              </a:rPr>
              <a:t>[HRVW09]: </a:t>
            </a:r>
            <a:r>
              <a:rPr lang="en-US" dirty="0" smtClean="0"/>
              <a:t>f a OWF </a:t>
            </a:r>
            <a:r>
              <a:rPr lang="en-US" dirty="0" smtClean="0">
                <a:latin typeface="cmsy10"/>
              </a:rPr>
              <a:t>)</a:t>
            </a:r>
            <a:r>
              <a:rPr lang="en-US" dirty="0" smtClean="0"/>
              <a:t> (</a:t>
            </a:r>
            <a:r>
              <a:rPr lang="en-US" dirty="0" smtClean="0">
                <a:latin typeface="Lucida Sans"/>
              </a:rPr>
              <a:t>f(X)</a:t>
            </a:r>
            <a:r>
              <a:rPr lang="en-US" baseline="-25000" dirty="0" smtClean="0">
                <a:latin typeface="Lucida Sans"/>
              </a:rPr>
              <a:t>1</a:t>
            </a:r>
            <a:r>
              <a:rPr lang="en-US" dirty="0" smtClean="0"/>
              <a:t>,…,</a:t>
            </a:r>
            <a:r>
              <a:rPr lang="en-US" dirty="0" smtClean="0">
                <a:latin typeface="Lucida Sans"/>
              </a:rPr>
              <a:t>f(X)</a:t>
            </a:r>
            <a:r>
              <a:rPr lang="en-US" baseline="-25000" dirty="0" err="1" smtClean="0">
                <a:latin typeface="Lucida Sans"/>
              </a:rPr>
              <a:t>n</a:t>
            </a:r>
            <a:r>
              <a:rPr lang="en-US" dirty="0" err="1" smtClean="0">
                <a:latin typeface="Lucida Sans"/>
              </a:rPr>
              <a:t>,X</a:t>
            </a:r>
            <a:r>
              <a:rPr lang="en-US" dirty="0" smtClean="0"/>
              <a:t>) has accessible entropy n-</a:t>
            </a:r>
            <a:r>
              <a:rPr lang="en-US" dirty="0" smtClean="0">
                <a:latin typeface="cmmi10"/>
              </a:rPr>
              <a:t>!</a:t>
            </a:r>
            <a:r>
              <a:rPr lang="en-US" dirty="0" smtClean="0"/>
              <a:t>(log n).</a:t>
            </a:r>
          </a:p>
          <a:p>
            <a:pPr lvl="1"/>
            <a:r>
              <a:rPr lang="en-US" dirty="0" smtClean="0"/>
              <a:t>Cf. (f(X),</a:t>
            </a:r>
            <a:r>
              <a:rPr lang="en-US" dirty="0" smtClean="0">
                <a:latin typeface="Lucida Sans"/>
              </a:rPr>
              <a:t>X</a:t>
            </a:r>
            <a:r>
              <a:rPr lang="en-US" baseline="-25000" dirty="0" smtClean="0">
                <a:latin typeface="Lucida Sans"/>
              </a:rPr>
              <a:t>1</a:t>
            </a:r>
            <a:r>
              <a:rPr lang="en-US" dirty="0" smtClean="0"/>
              <a:t>,…,</a:t>
            </a:r>
            <a:r>
              <a:rPr lang="en-US" dirty="0" err="1" smtClean="0">
                <a:latin typeface="Lucida Sans"/>
              </a:rPr>
              <a:t>X</a:t>
            </a:r>
            <a:r>
              <a:rPr lang="en-US" baseline="-25000" dirty="0" err="1" smtClean="0">
                <a:latin typeface="Lucida Sans"/>
              </a:rPr>
              <a:t>n</a:t>
            </a:r>
            <a:r>
              <a:rPr lang="en-US" dirty="0" smtClean="0"/>
              <a:t>) has </a:t>
            </a:r>
            <a:r>
              <a:rPr lang="en-US" dirty="0" err="1" smtClean="0"/>
              <a:t>pseudoentropy</a:t>
            </a:r>
            <a:r>
              <a:rPr lang="en-US" dirty="0" smtClean="0"/>
              <a:t> n+</a:t>
            </a:r>
            <a:r>
              <a:rPr lang="en-US" dirty="0" smtClean="0">
                <a:latin typeface="cmmi10"/>
              </a:rPr>
              <a:t>!</a:t>
            </a:r>
            <a:r>
              <a:rPr lang="en-US" dirty="0" smtClean="0"/>
              <a:t>(log n).</a:t>
            </a:r>
          </a:p>
        </p:txBody>
      </p:sp>
    </p:spTree>
    <p:extLst>
      <p:ext uri="{BB962C8B-B14F-4D97-AF65-F5344CB8AC3E}">
        <p14:creationId xmlns:p14="http://schemas.microsoft.com/office/powerpoint/2010/main" val="79946691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7990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Complexity-based cryptography is possible because of gaps between real &amp; computational entropy.</a:t>
            </a:r>
          </a:p>
          <a:p>
            <a:pPr algn="ctr">
              <a:buFont typeface="Wingdings" pitchFamily="2" charset="2"/>
              <a:buNone/>
            </a:pPr>
            <a:r>
              <a:rPr lang="en-US" u="sng" dirty="0" smtClean="0">
                <a:solidFill>
                  <a:srgbClr val="CC6600"/>
                </a:solidFill>
              </a:rPr>
              <a:t>“Secrecy”</a:t>
            </a:r>
            <a:r>
              <a:rPr lang="en-US" u="sng" dirty="0">
                <a:solidFill>
                  <a:srgbClr val="CC6600"/>
                </a:solidFill>
              </a:rPr>
              <a:t/>
            </a:r>
            <a:br>
              <a:rPr lang="en-US" u="sng" dirty="0">
                <a:solidFill>
                  <a:srgbClr val="CC6600"/>
                </a:solidFill>
              </a:rPr>
            </a:br>
            <a:r>
              <a:rPr lang="en-US" dirty="0" err="1"/>
              <a:t>pseudoentropy</a:t>
            </a:r>
            <a:r>
              <a:rPr lang="en-US" dirty="0"/>
              <a:t> &gt; real entropy</a:t>
            </a:r>
          </a:p>
          <a:p>
            <a:pPr algn="ctr">
              <a:buFont typeface="Wingdings" pitchFamily="2" charset="2"/>
              <a:buNone/>
            </a:pPr>
            <a:r>
              <a:rPr lang="en-US" u="sng" dirty="0" smtClean="0">
                <a:solidFill>
                  <a:srgbClr val="CC6600"/>
                </a:solidFill>
              </a:rPr>
              <a:t>“</a:t>
            </a:r>
            <a:r>
              <a:rPr lang="en-US" u="sng" dirty="0" err="1" smtClean="0">
                <a:solidFill>
                  <a:srgbClr val="CC6600"/>
                </a:solidFill>
              </a:rPr>
              <a:t>Unforgeability</a:t>
            </a:r>
            <a:r>
              <a:rPr lang="en-US" u="sng" dirty="0" smtClean="0">
                <a:solidFill>
                  <a:srgbClr val="CC6600"/>
                </a:solidFill>
              </a:rPr>
              <a:t>”</a:t>
            </a:r>
            <a:r>
              <a:rPr lang="en-US" dirty="0">
                <a:solidFill>
                  <a:srgbClr val="CC6600"/>
                </a:solidFill>
              </a:rPr>
              <a:t/>
            </a:r>
            <a:br>
              <a:rPr lang="en-US" dirty="0">
                <a:solidFill>
                  <a:srgbClr val="CC6600"/>
                </a:solidFill>
              </a:rPr>
            </a:br>
            <a:r>
              <a:rPr lang="en-US" dirty="0"/>
              <a:t>accessible entropy &lt; real entropy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Research Directions</a:t>
            </a:r>
          </a:p>
        </p:txBody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Formally </a:t>
            </a:r>
            <a:r>
              <a:rPr lang="en-US" dirty="0" smtClean="0"/>
              <a:t>unify inaccessible entropy and </a:t>
            </a:r>
            <a:r>
              <a:rPr lang="en-US" dirty="0" err="1" smtClean="0"/>
              <a:t>pseudoentropy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OWF f : {</a:t>
            </a:r>
            <a:r>
              <a:rPr lang="en-US" dirty="0" smtClean="0">
                <a:latin typeface="Lucida Sans"/>
              </a:rPr>
              <a:t>0,1}</a:t>
            </a:r>
            <a:r>
              <a:rPr lang="en-US" baseline="30000" dirty="0" smtClean="0">
                <a:latin typeface="Lucida Sans"/>
              </a:rPr>
              <a:t>n</a:t>
            </a:r>
            <a:r>
              <a:rPr lang="en-US" dirty="0" smtClean="0">
                <a:latin typeface="cmsy10"/>
              </a:rPr>
              <a:t>!</a:t>
            </a:r>
            <a:r>
              <a:rPr lang="en-US" dirty="0" smtClean="0"/>
              <a:t> {</a:t>
            </a:r>
            <a:r>
              <a:rPr lang="en-US" dirty="0" smtClean="0">
                <a:latin typeface="Lucida Sans"/>
              </a:rPr>
              <a:t>0,1}</a:t>
            </a:r>
            <a:r>
              <a:rPr lang="en-US" baseline="30000" dirty="0" smtClean="0">
                <a:latin typeface="Lucida Sans"/>
              </a:rPr>
              <a:t>n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)</a:t>
            </a:r>
            <a:r>
              <a:rPr lang="en-US" dirty="0" smtClean="0"/>
              <a:t> Pseudorandom generators of seed length O(n)?</a:t>
            </a:r>
          </a:p>
          <a:p>
            <a:endParaRPr lang="en-US" dirty="0" smtClean="0"/>
          </a:p>
          <a:p>
            <a:r>
              <a:rPr lang="en-US" dirty="0" smtClean="0"/>
              <a:t>More applications of inaccessible entropy in crypto or complexity (or mathematics?)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One-Way Functions </a:t>
            </a:r>
            <a:r>
              <a:rPr lang="en-US" sz="2800" dirty="0" smtClean="0"/>
              <a:t>[DH76]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6742"/>
            <a:ext cx="8229600" cy="3702957"/>
          </a:xfrm>
        </p:spPr>
        <p:txBody>
          <a:bodyPr/>
          <a:lstStyle/>
          <a:p>
            <a:r>
              <a:rPr lang="en-US" dirty="0" smtClean="0"/>
              <a:t> Candidate: f(</a:t>
            </a:r>
            <a:r>
              <a:rPr lang="en-US" dirty="0" err="1" smtClean="0"/>
              <a:t>x,y</a:t>
            </a:r>
            <a:r>
              <a:rPr lang="en-US" dirty="0" smtClean="0"/>
              <a:t>) = </a:t>
            </a:r>
            <a:r>
              <a:rPr lang="en-US" dirty="0" err="1" smtClean="0"/>
              <a:t>x</a:t>
            </a:r>
            <a:r>
              <a:rPr lang="en-US" dirty="0" err="1" smtClean="0">
                <a:latin typeface="cmsy10"/>
              </a:rPr>
              <a:t>¢</a:t>
            </a:r>
            <a:r>
              <a:rPr lang="en-US" dirty="0" err="1" smtClean="0"/>
              <a:t>y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Formally, a </a:t>
            </a:r>
            <a:r>
              <a:rPr lang="en-US" b="1" dirty="0" smtClean="0"/>
              <a:t>OWF</a:t>
            </a:r>
            <a:r>
              <a:rPr lang="en-US" dirty="0" smtClean="0"/>
              <a:t> is f : {</a:t>
            </a:r>
            <a:r>
              <a:rPr lang="en-US" dirty="0" smtClean="0">
                <a:latin typeface="Lucida Sans"/>
              </a:rPr>
              <a:t>0,1}</a:t>
            </a:r>
            <a:r>
              <a:rPr lang="en-US" baseline="30000" dirty="0" smtClean="0">
                <a:latin typeface="Lucida Sans"/>
              </a:rPr>
              <a:t>n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!</a:t>
            </a:r>
            <a:r>
              <a:rPr lang="en-US" dirty="0" smtClean="0"/>
              <a:t> {</a:t>
            </a:r>
            <a:r>
              <a:rPr lang="en-US" dirty="0" smtClean="0">
                <a:latin typeface="Lucida Sans"/>
              </a:rPr>
              <a:t>0,1}</a:t>
            </a:r>
            <a:r>
              <a:rPr lang="en-US" baseline="30000" dirty="0" smtClean="0">
                <a:latin typeface="Lucida Sans"/>
              </a:rPr>
              <a:t>n </a:t>
            </a:r>
            <a:r>
              <a:rPr lang="en-US" dirty="0" err="1" smtClean="0"/>
              <a:t>s.t.</a:t>
            </a:r>
            <a:endParaRPr lang="en-US" dirty="0" smtClean="0"/>
          </a:p>
          <a:p>
            <a:r>
              <a:rPr lang="en-US" dirty="0" smtClean="0"/>
              <a:t>f poly-time computable</a:t>
            </a:r>
          </a:p>
          <a:p>
            <a:r>
              <a:rPr lang="en-US" dirty="0" smtClean="0">
                <a:latin typeface="cmsy10"/>
              </a:rPr>
              <a:t>8</a:t>
            </a:r>
            <a:r>
              <a:rPr lang="en-US" dirty="0" smtClean="0"/>
              <a:t> poly-time A</a:t>
            </a:r>
          </a:p>
          <a:p>
            <a:pPr marL="0" indent="0" algn="ctr">
              <a:buNone/>
            </a:pPr>
            <a:r>
              <a:rPr lang="en-US" dirty="0" err="1" smtClean="0"/>
              <a:t>Pr</a:t>
            </a:r>
            <a:r>
              <a:rPr lang="en-US" dirty="0" smtClean="0"/>
              <a:t>[A(f(X))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Lucida Sans"/>
              </a:rPr>
              <a:t>f</a:t>
            </a:r>
            <a:r>
              <a:rPr lang="en-US" baseline="30000" dirty="0" smtClean="0">
                <a:latin typeface="Lucida Sans"/>
              </a:rPr>
              <a:t>-1</a:t>
            </a:r>
            <a:r>
              <a:rPr lang="en-US" dirty="0" smtClean="0">
                <a:latin typeface="Lucida Sans"/>
              </a:rPr>
              <a:t>(f(X</a:t>
            </a:r>
            <a:r>
              <a:rPr lang="en-US" dirty="0" smtClean="0"/>
              <a:t>))] = 1/n</a:t>
            </a:r>
            <a:r>
              <a:rPr lang="en-US" baseline="30000" dirty="0" smtClean="0">
                <a:latin typeface="cmmi10"/>
              </a:rPr>
              <a:t>!</a:t>
            </a:r>
            <a:r>
              <a:rPr lang="en-US" baseline="30000" dirty="0" smtClean="0">
                <a:latin typeface="Lucida Sans"/>
              </a:rPr>
              <a:t>(1) </a:t>
            </a:r>
            <a:r>
              <a:rPr lang="en-US" dirty="0" smtClean="0"/>
              <a:t>for X</a:t>
            </a:r>
            <a:r>
              <a:rPr lang="en-US" dirty="0" smtClean="0">
                <a:latin typeface="cmsy10"/>
              </a:rPr>
              <a:t>Ã</a:t>
            </a:r>
            <a:r>
              <a:rPr lang="en-US" dirty="0" smtClean="0"/>
              <a:t>{</a:t>
            </a:r>
            <a:r>
              <a:rPr lang="en-US" dirty="0" smtClean="0">
                <a:latin typeface="Lucida Sans"/>
              </a:rPr>
              <a:t>0,1}</a:t>
            </a:r>
            <a:r>
              <a:rPr lang="en-US" baseline="30000" dirty="0" smtClean="0">
                <a:latin typeface="Lucida Sans"/>
              </a:rPr>
              <a:t>n</a:t>
            </a:r>
            <a:endParaRPr lang="en-US" dirty="0" smtClean="0">
              <a:latin typeface="Lucida Sans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3387144" y="1790163"/>
            <a:ext cx="914400" cy="914400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Oval 9"/>
          <p:cNvSpPr/>
          <p:nvPr/>
        </p:nvSpPr>
        <p:spPr bwMode="auto">
          <a:xfrm>
            <a:off x="2871988" y="1790162"/>
            <a:ext cx="798490" cy="605308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Lucida Sans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638798" y="1813771"/>
            <a:ext cx="798490" cy="605308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Lucida Sans" pitchFamily="34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3593206" y="1699884"/>
            <a:ext cx="2112135" cy="231947"/>
          </a:xfrm>
          <a:custGeom>
            <a:avLst/>
            <a:gdLst>
              <a:gd name="connsiteX0" fmla="*/ 0 w 2112135"/>
              <a:gd name="connsiteY0" fmla="*/ 206189 h 231947"/>
              <a:gd name="connsiteX1" fmla="*/ 991673 w 2112135"/>
              <a:gd name="connsiteY1" fmla="*/ 127 h 231947"/>
              <a:gd name="connsiteX2" fmla="*/ 2112135 w 2112135"/>
              <a:gd name="connsiteY2" fmla="*/ 231947 h 23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12135" h="231947">
                <a:moveTo>
                  <a:pt x="0" y="206189"/>
                </a:moveTo>
                <a:cubicBezTo>
                  <a:pt x="319825" y="101011"/>
                  <a:pt x="639651" y="-4166"/>
                  <a:pt x="991673" y="127"/>
                </a:cubicBezTo>
                <a:cubicBezTo>
                  <a:pt x="1343695" y="4420"/>
                  <a:pt x="1727915" y="118183"/>
                  <a:pt x="2112135" y="231947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Lucida Sans" pitchFamily="34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 flipV="1">
            <a:off x="3593205" y="2258095"/>
            <a:ext cx="2112135" cy="231947"/>
          </a:xfrm>
          <a:custGeom>
            <a:avLst/>
            <a:gdLst>
              <a:gd name="connsiteX0" fmla="*/ 0 w 2112135"/>
              <a:gd name="connsiteY0" fmla="*/ 206189 h 231947"/>
              <a:gd name="connsiteX1" fmla="*/ 991673 w 2112135"/>
              <a:gd name="connsiteY1" fmla="*/ 127 h 231947"/>
              <a:gd name="connsiteX2" fmla="*/ 2112135 w 2112135"/>
              <a:gd name="connsiteY2" fmla="*/ 231947 h 23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12135" h="231947">
                <a:moveTo>
                  <a:pt x="0" y="206189"/>
                </a:moveTo>
                <a:cubicBezTo>
                  <a:pt x="319825" y="101011"/>
                  <a:pt x="639651" y="-4166"/>
                  <a:pt x="991673" y="127"/>
                </a:cubicBezTo>
                <a:cubicBezTo>
                  <a:pt x="1343695" y="4420"/>
                  <a:pt x="1727915" y="118183"/>
                  <a:pt x="2112135" y="231947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Lucida Sans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69094" y="1815424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kern="0" dirty="0">
                <a:solidFill>
                  <a:srgbClr val="333399"/>
                </a:solidFill>
                <a:latin typeface="Lucida Sans"/>
              </a:rPr>
              <a:t>x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667525" y="1831206"/>
            <a:ext cx="7697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kern="0" dirty="0" smtClean="0">
                <a:solidFill>
                  <a:srgbClr val="333399"/>
                </a:solidFill>
                <a:latin typeface="Lucida Sans"/>
              </a:rPr>
              <a:t>f(x)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188885" y="1248258"/>
            <a:ext cx="843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kern="0" dirty="0" smtClean="0">
                <a:solidFill>
                  <a:srgbClr val="333399"/>
                </a:solidFill>
                <a:latin typeface="Lucida Sans"/>
              </a:rPr>
              <a:t>easy</a:t>
            </a:r>
            <a:endParaRPr lang="en-US" sz="1800" dirty="0"/>
          </a:p>
        </p:txBody>
      </p:sp>
      <p:sp>
        <p:nvSpPr>
          <p:cNvPr id="19" name="TextBox 18"/>
          <p:cNvSpPr txBox="1"/>
          <p:nvPr/>
        </p:nvSpPr>
        <p:spPr>
          <a:xfrm>
            <a:off x="4177663" y="2036143"/>
            <a:ext cx="865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kern="0" dirty="0" smtClean="0">
                <a:solidFill>
                  <a:srgbClr val="333399"/>
                </a:solidFill>
                <a:latin typeface="Lucida Sans"/>
              </a:rPr>
              <a:t>hard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3121896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OWFs &amp; Cryptography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53504" y="6246254"/>
            <a:ext cx="2215670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o</a:t>
            </a:r>
            <a:r>
              <a:rPr lang="en-US" sz="1800" dirty="0" smtClean="0">
                <a:solidFill>
                  <a:schemeClr val="tx1"/>
                </a:solidFill>
              </a:rPr>
              <a:t>ne-way functions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743" y="4576070"/>
            <a:ext cx="1872629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p</a:t>
            </a:r>
            <a:r>
              <a:rPr lang="en-US" sz="1800" dirty="0" smtClean="0">
                <a:solidFill>
                  <a:schemeClr val="tx1"/>
                </a:solidFill>
              </a:rPr>
              <a:t>seudorandom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generators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61039" y="4606804"/>
            <a:ext cx="3004349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</a:t>
            </a:r>
            <a:r>
              <a:rPr lang="en-US" sz="1800" dirty="0" smtClean="0">
                <a:solidFill>
                  <a:schemeClr val="tx1"/>
                </a:solidFill>
              </a:rPr>
              <a:t>arget-collision-resistant</a:t>
            </a:r>
          </a:p>
          <a:p>
            <a:r>
              <a:rPr lang="en-US" sz="1800" dirty="0">
                <a:solidFill>
                  <a:schemeClr val="tx1"/>
                </a:solidFill>
              </a:rPr>
              <a:t>h</a:t>
            </a:r>
            <a:r>
              <a:rPr lang="en-US" sz="1800" dirty="0" smtClean="0">
                <a:solidFill>
                  <a:schemeClr val="tx1"/>
                </a:solidFill>
              </a:rPr>
              <a:t>ash functions (UOWHFs)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6375" y="4591437"/>
            <a:ext cx="22268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</a:t>
            </a:r>
            <a:r>
              <a:rPr lang="en-US" sz="1800" dirty="0" smtClean="0">
                <a:solidFill>
                  <a:schemeClr val="tx1"/>
                </a:solidFill>
              </a:rPr>
              <a:t>tatistically hiding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commitments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7547" y="3496822"/>
            <a:ext cx="1872629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p</a:t>
            </a:r>
            <a:r>
              <a:rPr lang="en-US" sz="1800" dirty="0" smtClean="0">
                <a:solidFill>
                  <a:schemeClr val="tx1"/>
                </a:solidFill>
              </a:rPr>
              <a:t>seudorandom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functions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36345" y="3490590"/>
            <a:ext cx="2372765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</a:t>
            </a:r>
            <a:r>
              <a:rPr lang="en-US" sz="1800" dirty="0" smtClean="0">
                <a:solidFill>
                  <a:schemeClr val="tx1"/>
                </a:solidFill>
              </a:rPr>
              <a:t>tatistically binding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commitments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68643" y="2457841"/>
            <a:ext cx="1967205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z</a:t>
            </a:r>
            <a:r>
              <a:rPr lang="en-US" sz="1800" dirty="0" smtClean="0">
                <a:solidFill>
                  <a:schemeClr val="tx1"/>
                </a:solidFill>
              </a:rPr>
              <a:t>ero-knowledge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proofs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44900" y="2463717"/>
            <a:ext cx="1619354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</a:t>
            </a:r>
            <a:r>
              <a:rPr lang="en-US" sz="1800" dirty="0" smtClean="0">
                <a:solidFill>
                  <a:schemeClr val="tx1"/>
                </a:solidFill>
              </a:rPr>
              <a:t>tatistical ZK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arguments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4649" y="2463717"/>
            <a:ext cx="141417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private-key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encryption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93099" y="2564351"/>
            <a:ext cx="819455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MACs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39362" y="2425851"/>
            <a:ext cx="1353256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d</a:t>
            </a:r>
            <a:r>
              <a:rPr lang="en-US" sz="1800" dirty="0" smtClean="0">
                <a:solidFill>
                  <a:schemeClr val="tx1"/>
                </a:solidFill>
              </a:rPr>
              <a:t>igital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signatures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58850" y="1470448"/>
            <a:ext cx="3712876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</a:t>
            </a:r>
            <a:r>
              <a:rPr lang="en-US" sz="1800" dirty="0" smtClean="0">
                <a:solidFill>
                  <a:schemeClr val="tx1"/>
                </a:solidFill>
              </a:rPr>
              <a:t>ecure protocols &amp; applications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6" idx="1"/>
          </p:cNvCxnSpPr>
          <p:nvPr/>
        </p:nvCxnSpPr>
        <p:spPr bwMode="auto">
          <a:xfrm flipH="1" flipV="1">
            <a:off x="2193099" y="5473521"/>
            <a:ext cx="1260405" cy="957399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endCxn id="7" idx="2"/>
          </p:cNvCxnSpPr>
          <p:nvPr/>
        </p:nvCxnSpPr>
        <p:spPr bwMode="auto">
          <a:xfrm flipH="1" flipV="1">
            <a:off x="1473058" y="5222401"/>
            <a:ext cx="2416362" cy="1023853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endCxn id="9" idx="2"/>
          </p:cNvCxnSpPr>
          <p:nvPr/>
        </p:nvCxnSpPr>
        <p:spPr bwMode="auto">
          <a:xfrm flipV="1">
            <a:off x="5209110" y="5237768"/>
            <a:ext cx="2260711" cy="1008486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6" idx="0"/>
          </p:cNvCxnSpPr>
          <p:nvPr/>
        </p:nvCxnSpPr>
        <p:spPr bwMode="auto">
          <a:xfrm flipV="1">
            <a:off x="4561339" y="5253135"/>
            <a:ext cx="0" cy="993119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7" idx="0"/>
            <a:endCxn id="10" idx="2"/>
          </p:cNvCxnSpPr>
          <p:nvPr/>
        </p:nvCxnSpPr>
        <p:spPr bwMode="auto">
          <a:xfrm flipV="1">
            <a:off x="1473058" y="4143153"/>
            <a:ext cx="130804" cy="432917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endCxn id="11" idx="2"/>
          </p:cNvCxnSpPr>
          <p:nvPr/>
        </p:nvCxnSpPr>
        <p:spPr bwMode="auto">
          <a:xfrm flipV="1">
            <a:off x="2409372" y="4136921"/>
            <a:ext cx="1613356" cy="439149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endCxn id="16" idx="2"/>
          </p:cNvCxnSpPr>
          <p:nvPr/>
        </p:nvCxnSpPr>
        <p:spPr bwMode="auto">
          <a:xfrm flipV="1">
            <a:off x="5209110" y="3072182"/>
            <a:ext cx="1006880" cy="1534622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9" idx="0"/>
            <a:endCxn id="13" idx="2"/>
          </p:cNvCxnSpPr>
          <p:nvPr/>
        </p:nvCxnSpPr>
        <p:spPr bwMode="auto">
          <a:xfrm flipV="1">
            <a:off x="7469821" y="3110048"/>
            <a:ext cx="584756" cy="1481389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endCxn id="14" idx="2"/>
          </p:cNvCxnSpPr>
          <p:nvPr/>
        </p:nvCxnSpPr>
        <p:spPr bwMode="auto">
          <a:xfrm flipV="1">
            <a:off x="1191734" y="3110048"/>
            <a:ext cx="0" cy="380542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>
            <a:endCxn id="15" idx="2"/>
          </p:cNvCxnSpPr>
          <p:nvPr/>
        </p:nvCxnSpPr>
        <p:spPr bwMode="auto">
          <a:xfrm flipV="1">
            <a:off x="1996225" y="2933683"/>
            <a:ext cx="606602" cy="563139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>
            <a:stCxn id="11" idx="0"/>
            <a:endCxn id="12" idx="2"/>
          </p:cNvCxnSpPr>
          <p:nvPr/>
        </p:nvCxnSpPr>
        <p:spPr bwMode="auto">
          <a:xfrm flipV="1">
            <a:off x="4022728" y="3104172"/>
            <a:ext cx="229518" cy="386418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8864254" y="154546"/>
            <a:ext cx="914400" cy="914400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>
            <a:stCxn id="14" idx="0"/>
          </p:cNvCxnSpPr>
          <p:nvPr/>
        </p:nvCxnSpPr>
        <p:spPr bwMode="auto">
          <a:xfrm flipV="1">
            <a:off x="1191734" y="1839780"/>
            <a:ext cx="1820820" cy="623937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>
            <a:stCxn id="15" idx="0"/>
          </p:cNvCxnSpPr>
          <p:nvPr/>
        </p:nvCxnSpPr>
        <p:spPr bwMode="auto">
          <a:xfrm flipV="1">
            <a:off x="2602827" y="1839780"/>
            <a:ext cx="1170683" cy="724571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>
            <a:stCxn id="12" idx="0"/>
            <a:endCxn id="17" idx="2"/>
          </p:cNvCxnSpPr>
          <p:nvPr/>
        </p:nvCxnSpPr>
        <p:spPr bwMode="auto">
          <a:xfrm flipV="1">
            <a:off x="4252246" y="1839780"/>
            <a:ext cx="263042" cy="618061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16" idx="0"/>
          </p:cNvCxnSpPr>
          <p:nvPr/>
        </p:nvCxnSpPr>
        <p:spPr bwMode="auto">
          <a:xfrm flipH="1" flipV="1">
            <a:off x="5087155" y="1839780"/>
            <a:ext cx="1128835" cy="586071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>
            <a:stCxn id="13" idx="0"/>
          </p:cNvCxnSpPr>
          <p:nvPr/>
        </p:nvCxnSpPr>
        <p:spPr bwMode="auto">
          <a:xfrm flipH="1" flipV="1">
            <a:off x="5965388" y="1839780"/>
            <a:ext cx="2089189" cy="623937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1598860" y="5686193"/>
            <a:ext cx="110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[HILL90]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773510" y="5512295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[R90]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327184" y="5686193"/>
            <a:ext cx="1443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[HNORV07]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07053" y="4174945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[GGM86]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583188" y="4183170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[N89]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122258" y="3130025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[GMW86]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680955" y="3654827"/>
            <a:ext cx="9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[NY89]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762199" y="3654827"/>
            <a:ext cx="1080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[BCC86]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99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OWFs &amp; Cryptography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53504" y="6246254"/>
            <a:ext cx="2215670" cy="369332"/>
          </a:xfrm>
          <a:prstGeom prst="rect">
            <a:avLst/>
          </a:prstGeom>
          <a:noFill/>
          <a:ln w="28575">
            <a:solidFill>
              <a:srgbClr val="CC66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C6600"/>
                </a:solidFill>
              </a:rPr>
              <a:t>o</a:t>
            </a:r>
            <a:r>
              <a:rPr lang="en-US" sz="1800" dirty="0" smtClean="0">
                <a:solidFill>
                  <a:srgbClr val="CC6600"/>
                </a:solidFill>
              </a:rPr>
              <a:t>ne-way functions</a:t>
            </a:r>
            <a:endParaRPr lang="en-US" sz="1800" dirty="0">
              <a:solidFill>
                <a:srgbClr val="CC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743" y="4576070"/>
            <a:ext cx="1872629" cy="646331"/>
          </a:xfrm>
          <a:prstGeom prst="rect">
            <a:avLst/>
          </a:prstGeom>
          <a:noFill/>
          <a:ln w="28575">
            <a:solidFill>
              <a:srgbClr val="CC66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C6600"/>
                </a:solidFill>
              </a:rPr>
              <a:t>p</a:t>
            </a:r>
            <a:r>
              <a:rPr lang="en-US" sz="1800" dirty="0" smtClean="0">
                <a:solidFill>
                  <a:srgbClr val="CC6600"/>
                </a:solidFill>
              </a:rPr>
              <a:t>seudorandom</a:t>
            </a:r>
            <a:br>
              <a:rPr lang="en-US" sz="1800" dirty="0" smtClean="0">
                <a:solidFill>
                  <a:srgbClr val="CC6600"/>
                </a:solidFill>
              </a:rPr>
            </a:br>
            <a:r>
              <a:rPr lang="en-US" sz="1800" dirty="0" smtClean="0">
                <a:solidFill>
                  <a:srgbClr val="CC6600"/>
                </a:solidFill>
              </a:rPr>
              <a:t>generators</a:t>
            </a:r>
            <a:endParaRPr lang="en-US" sz="1800" dirty="0">
              <a:solidFill>
                <a:srgbClr val="CC66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61039" y="4606804"/>
            <a:ext cx="3004349" cy="646331"/>
          </a:xfrm>
          <a:prstGeom prst="rect">
            <a:avLst/>
          </a:prstGeom>
          <a:noFill/>
          <a:ln w="28575">
            <a:solidFill>
              <a:srgbClr val="CC66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C6600"/>
                </a:solidFill>
              </a:rPr>
              <a:t>t</a:t>
            </a:r>
            <a:r>
              <a:rPr lang="en-US" sz="1800" dirty="0" smtClean="0">
                <a:solidFill>
                  <a:srgbClr val="CC6600"/>
                </a:solidFill>
              </a:rPr>
              <a:t>arget-collision-resistant</a:t>
            </a:r>
          </a:p>
          <a:p>
            <a:r>
              <a:rPr lang="en-US" sz="1800" dirty="0">
                <a:solidFill>
                  <a:srgbClr val="CC6600"/>
                </a:solidFill>
              </a:rPr>
              <a:t>h</a:t>
            </a:r>
            <a:r>
              <a:rPr lang="en-US" sz="1800" dirty="0" smtClean="0">
                <a:solidFill>
                  <a:srgbClr val="CC6600"/>
                </a:solidFill>
              </a:rPr>
              <a:t>ash functions (UOWHFs)</a:t>
            </a:r>
            <a:endParaRPr lang="en-US" sz="1800" dirty="0">
              <a:solidFill>
                <a:srgbClr val="CC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6375" y="4591437"/>
            <a:ext cx="2226892" cy="646331"/>
          </a:xfrm>
          <a:prstGeom prst="rect">
            <a:avLst/>
          </a:prstGeom>
          <a:noFill/>
          <a:ln w="28575">
            <a:solidFill>
              <a:srgbClr val="CC66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C6600"/>
                </a:solidFill>
              </a:rPr>
              <a:t>s</a:t>
            </a:r>
            <a:r>
              <a:rPr lang="en-US" sz="1800" dirty="0" smtClean="0">
                <a:solidFill>
                  <a:srgbClr val="CC6600"/>
                </a:solidFill>
              </a:rPr>
              <a:t>tatistically hiding</a:t>
            </a:r>
          </a:p>
          <a:p>
            <a:r>
              <a:rPr lang="en-US" sz="1800" dirty="0" smtClean="0">
                <a:solidFill>
                  <a:srgbClr val="CC6600"/>
                </a:solidFill>
              </a:rPr>
              <a:t>commitments</a:t>
            </a:r>
            <a:endParaRPr lang="en-US" sz="1800" dirty="0">
              <a:solidFill>
                <a:srgbClr val="CC66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7547" y="3496822"/>
            <a:ext cx="1872629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p</a:t>
            </a:r>
            <a:r>
              <a:rPr lang="en-US" sz="1800" dirty="0" smtClean="0">
                <a:solidFill>
                  <a:schemeClr val="tx1"/>
                </a:solidFill>
              </a:rPr>
              <a:t>seudorandom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functions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36345" y="3490590"/>
            <a:ext cx="2372765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</a:t>
            </a:r>
            <a:r>
              <a:rPr lang="en-US" sz="1800" dirty="0" smtClean="0">
                <a:solidFill>
                  <a:schemeClr val="tx1"/>
                </a:solidFill>
              </a:rPr>
              <a:t>tatistically binding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commitments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68643" y="2457841"/>
            <a:ext cx="1967205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z</a:t>
            </a:r>
            <a:r>
              <a:rPr lang="en-US" sz="1800" dirty="0" smtClean="0">
                <a:solidFill>
                  <a:schemeClr val="tx1"/>
                </a:solidFill>
              </a:rPr>
              <a:t>ero-knowledge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proofs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44900" y="2463717"/>
            <a:ext cx="1619354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</a:t>
            </a:r>
            <a:r>
              <a:rPr lang="en-US" sz="1800" dirty="0" smtClean="0">
                <a:solidFill>
                  <a:schemeClr val="tx1"/>
                </a:solidFill>
              </a:rPr>
              <a:t>tatistical ZK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arguments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4649" y="2463717"/>
            <a:ext cx="141417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private-key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encryption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93099" y="2564351"/>
            <a:ext cx="819455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MACs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39362" y="2425851"/>
            <a:ext cx="1353256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d</a:t>
            </a:r>
            <a:r>
              <a:rPr lang="en-US" sz="1800" dirty="0" smtClean="0">
                <a:solidFill>
                  <a:schemeClr val="tx1"/>
                </a:solidFill>
              </a:rPr>
              <a:t>igital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signatures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58850" y="1470448"/>
            <a:ext cx="3712876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</a:t>
            </a:r>
            <a:r>
              <a:rPr lang="en-US" sz="1800" dirty="0" smtClean="0">
                <a:solidFill>
                  <a:schemeClr val="tx1"/>
                </a:solidFill>
              </a:rPr>
              <a:t>ecure protocols &amp; applications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6" idx="1"/>
          </p:cNvCxnSpPr>
          <p:nvPr/>
        </p:nvCxnSpPr>
        <p:spPr bwMode="auto">
          <a:xfrm flipH="1" flipV="1">
            <a:off x="2193099" y="5473521"/>
            <a:ext cx="1260405" cy="957399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endCxn id="7" idx="2"/>
          </p:cNvCxnSpPr>
          <p:nvPr/>
        </p:nvCxnSpPr>
        <p:spPr bwMode="auto">
          <a:xfrm flipH="1" flipV="1">
            <a:off x="1473058" y="5222401"/>
            <a:ext cx="2416362" cy="1023853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rgbClr val="CC66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endCxn id="9" idx="2"/>
          </p:cNvCxnSpPr>
          <p:nvPr/>
        </p:nvCxnSpPr>
        <p:spPr bwMode="auto">
          <a:xfrm flipV="1">
            <a:off x="5209110" y="5237768"/>
            <a:ext cx="2260711" cy="1008486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rgbClr val="CC66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6" idx="0"/>
          </p:cNvCxnSpPr>
          <p:nvPr/>
        </p:nvCxnSpPr>
        <p:spPr bwMode="auto">
          <a:xfrm flipV="1">
            <a:off x="4561339" y="5253135"/>
            <a:ext cx="0" cy="993119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rgbClr val="CC66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7" idx="0"/>
            <a:endCxn id="10" idx="2"/>
          </p:cNvCxnSpPr>
          <p:nvPr/>
        </p:nvCxnSpPr>
        <p:spPr bwMode="auto">
          <a:xfrm flipV="1">
            <a:off x="1473058" y="4143153"/>
            <a:ext cx="130804" cy="432917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endCxn id="11" idx="2"/>
          </p:cNvCxnSpPr>
          <p:nvPr/>
        </p:nvCxnSpPr>
        <p:spPr bwMode="auto">
          <a:xfrm flipV="1">
            <a:off x="2409372" y="4136921"/>
            <a:ext cx="1613356" cy="439149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endCxn id="16" idx="2"/>
          </p:cNvCxnSpPr>
          <p:nvPr/>
        </p:nvCxnSpPr>
        <p:spPr bwMode="auto">
          <a:xfrm flipV="1">
            <a:off x="5209110" y="3072182"/>
            <a:ext cx="1006880" cy="1534622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9" idx="0"/>
            <a:endCxn id="13" idx="2"/>
          </p:cNvCxnSpPr>
          <p:nvPr/>
        </p:nvCxnSpPr>
        <p:spPr bwMode="auto">
          <a:xfrm flipV="1">
            <a:off x="7469821" y="3110048"/>
            <a:ext cx="584756" cy="1481389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endCxn id="14" idx="2"/>
          </p:cNvCxnSpPr>
          <p:nvPr/>
        </p:nvCxnSpPr>
        <p:spPr bwMode="auto">
          <a:xfrm flipV="1">
            <a:off x="1191734" y="3110048"/>
            <a:ext cx="0" cy="380542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>
            <a:endCxn id="15" idx="2"/>
          </p:cNvCxnSpPr>
          <p:nvPr/>
        </p:nvCxnSpPr>
        <p:spPr bwMode="auto">
          <a:xfrm flipV="1">
            <a:off x="1996225" y="2933683"/>
            <a:ext cx="606602" cy="563139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>
            <a:stCxn id="11" idx="0"/>
            <a:endCxn id="12" idx="2"/>
          </p:cNvCxnSpPr>
          <p:nvPr/>
        </p:nvCxnSpPr>
        <p:spPr bwMode="auto">
          <a:xfrm flipV="1">
            <a:off x="4022728" y="3104172"/>
            <a:ext cx="229518" cy="386418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8864254" y="154546"/>
            <a:ext cx="914400" cy="914400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>
            <a:stCxn id="14" idx="0"/>
          </p:cNvCxnSpPr>
          <p:nvPr/>
        </p:nvCxnSpPr>
        <p:spPr bwMode="auto">
          <a:xfrm flipV="1">
            <a:off x="1191734" y="1839780"/>
            <a:ext cx="1820820" cy="623937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>
            <a:stCxn id="15" idx="0"/>
          </p:cNvCxnSpPr>
          <p:nvPr/>
        </p:nvCxnSpPr>
        <p:spPr bwMode="auto">
          <a:xfrm flipV="1">
            <a:off x="2602827" y="1839780"/>
            <a:ext cx="1170683" cy="724571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>
            <a:stCxn id="12" idx="0"/>
            <a:endCxn id="17" idx="2"/>
          </p:cNvCxnSpPr>
          <p:nvPr/>
        </p:nvCxnSpPr>
        <p:spPr bwMode="auto">
          <a:xfrm flipV="1">
            <a:off x="4252246" y="1839780"/>
            <a:ext cx="263042" cy="618061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16" idx="0"/>
          </p:cNvCxnSpPr>
          <p:nvPr/>
        </p:nvCxnSpPr>
        <p:spPr bwMode="auto">
          <a:xfrm flipH="1" flipV="1">
            <a:off x="5087155" y="1839780"/>
            <a:ext cx="1128835" cy="586071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>
            <a:stCxn id="13" idx="0"/>
          </p:cNvCxnSpPr>
          <p:nvPr/>
        </p:nvCxnSpPr>
        <p:spPr bwMode="auto">
          <a:xfrm flipH="1" flipV="1">
            <a:off x="5965388" y="1839780"/>
            <a:ext cx="2089189" cy="623937"/>
          </a:xfrm>
          <a:prstGeom prst="straightConnector1">
            <a:avLst/>
          </a:prstGeom>
          <a:solidFill>
            <a:srgbClr val="3366FF">
              <a:alpha val="1499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1598860" y="5686193"/>
            <a:ext cx="110959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CC6600"/>
                </a:solidFill>
              </a:rPr>
              <a:t>[HILL90]</a:t>
            </a:r>
            <a:endParaRPr lang="en-US" sz="1800" dirty="0">
              <a:solidFill>
                <a:srgbClr val="CC66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773510" y="5512295"/>
            <a:ext cx="77296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CC6600"/>
                </a:solidFill>
              </a:rPr>
              <a:t>[R90]</a:t>
            </a:r>
            <a:endParaRPr lang="en-US" sz="1800" dirty="0">
              <a:solidFill>
                <a:srgbClr val="CC66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327184" y="5686193"/>
            <a:ext cx="144302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CC6600"/>
                </a:solidFill>
              </a:rPr>
              <a:t>[HNORV07]</a:t>
            </a:r>
            <a:endParaRPr lang="en-US" sz="1800" dirty="0">
              <a:solidFill>
                <a:srgbClr val="CC66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07053" y="4174945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[GGM86]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583188" y="4183170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[N89]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122258" y="3130025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[GMW86]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680955" y="3654827"/>
            <a:ext cx="9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[NY89]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762199" y="3654827"/>
            <a:ext cx="1080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[BCC86]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1626" y="6246254"/>
            <a:ext cx="533400" cy="447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7839" y="4822351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771" y="487844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42343" y="4837718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6392055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Entropy</a:t>
            </a:r>
            <a:br>
              <a:rPr lang="en-US" dirty="0" smtClean="0"/>
            </a:br>
            <a:r>
              <a:rPr lang="en-US" sz="2400" dirty="0" smtClean="0"/>
              <a:t>[Y82,HILL90,BSW03]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CC6600"/>
                </a:solidFill>
              </a:rPr>
              <a:t>Question: </a:t>
            </a:r>
            <a:r>
              <a:rPr lang="en-US" dirty="0" smtClean="0"/>
              <a:t>How can we use the “raw hardness” of a OWF to build useful crypto primitives?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CC6600"/>
                </a:solidFill>
              </a:rPr>
              <a:t>Answer (today’s talk):</a:t>
            </a:r>
          </a:p>
          <a:p>
            <a:r>
              <a:rPr lang="en-US" dirty="0" smtClean="0"/>
              <a:t>Every crypto primitive amounts to some form of </a:t>
            </a:r>
            <a:r>
              <a:rPr lang="en-US" b="1" dirty="0" smtClean="0"/>
              <a:t>“computational entropy”.</a:t>
            </a:r>
          </a:p>
          <a:p>
            <a:r>
              <a:rPr lang="en-US" dirty="0" smtClean="0"/>
              <a:t>One-way functions already have a little bit of </a:t>
            </a:r>
            <a:r>
              <a:rPr lang="en-US" b="1" dirty="0" smtClean="0"/>
              <a:t>“computational entropy”.</a:t>
            </a:r>
            <a:endParaRPr lang="en-US" b="1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114441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Entropy</a:t>
            </a:r>
          </a:p>
        </p:txBody>
      </p:sp>
      <p:sp>
        <p:nvSpPr>
          <p:cNvPr id="567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dirty="0">
                <a:solidFill>
                  <a:srgbClr val="CC6600"/>
                </a:solidFill>
              </a:rPr>
              <a:t>Def:</a:t>
            </a:r>
            <a:r>
              <a:rPr lang="en-US" dirty="0"/>
              <a:t> The </a:t>
            </a:r>
            <a:r>
              <a:rPr lang="en-US" b="1" dirty="0"/>
              <a:t>Shannon entropy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/>
              <a:t>of </a:t>
            </a:r>
            <a:r>
              <a:rPr lang="en-US" dirty="0" err="1"/>
              <a:t>r.v</a:t>
            </a:r>
            <a:r>
              <a:rPr lang="en-US" dirty="0"/>
              <a:t>. X is</a:t>
            </a:r>
          </a:p>
          <a:p>
            <a:pPr algn="ctr">
              <a:buFont typeface="Wingdings" pitchFamily="2" charset="2"/>
              <a:buNone/>
            </a:pPr>
            <a:r>
              <a:rPr lang="en-US" dirty="0"/>
              <a:t>H(X) = </a:t>
            </a:r>
            <a:r>
              <a:rPr lang="en-US" dirty="0" err="1"/>
              <a:t>E</a:t>
            </a:r>
            <a:r>
              <a:rPr lang="en-US" baseline="-25000" dirty="0" err="1"/>
              <a:t>x</a:t>
            </a:r>
            <a:r>
              <a:rPr lang="en-US" baseline="-25000" dirty="0" err="1">
                <a:latin typeface="cmsy10" pitchFamily="34" charset="0"/>
              </a:rPr>
              <a:t>Ã</a:t>
            </a:r>
            <a:r>
              <a:rPr lang="en-US" baseline="-25000" dirty="0" err="1"/>
              <a:t>X</a:t>
            </a:r>
            <a:r>
              <a:rPr lang="en-US" dirty="0"/>
              <a:t>[log(1/Pr[X=x)]</a:t>
            </a:r>
          </a:p>
          <a:p>
            <a:pPr algn="ctr"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H(X) = “Bits of randomness in X (on </a:t>
            </a:r>
            <a:r>
              <a:rPr lang="en-US" dirty="0" err="1"/>
              <a:t>avg</a:t>
            </a:r>
            <a:r>
              <a:rPr lang="en-US" dirty="0" smtClean="0"/>
              <a:t>)”</a:t>
            </a:r>
          </a:p>
          <a:p>
            <a:r>
              <a:rPr lang="en-US" dirty="0" smtClean="0"/>
              <a:t>0 </a:t>
            </a:r>
            <a:r>
              <a:rPr lang="en-US" dirty="0" smtClean="0">
                <a:latin typeface="cmsy10" pitchFamily="34" charset="0"/>
              </a:rPr>
              <a:t>·</a:t>
            </a:r>
            <a:r>
              <a:rPr lang="en-US" dirty="0" smtClean="0"/>
              <a:t> H(X) </a:t>
            </a:r>
            <a:r>
              <a:rPr lang="en-US" dirty="0" smtClean="0">
                <a:latin typeface="cmsy10" pitchFamily="34" charset="0"/>
              </a:rPr>
              <a:t>·</a:t>
            </a:r>
            <a:r>
              <a:rPr lang="en-US" dirty="0" smtClean="0"/>
              <a:t> log</a:t>
            </a:r>
            <a:r>
              <a:rPr lang="en-US" baseline="-25000" dirty="0" smtClean="0"/>
              <a:t> </a:t>
            </a:r>
            <a:r>
              <a:rPr lang="en-US" dirty="0" smtClean="0"/>
              <a:t>|Supp(X)|</a:t>
            </a:r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Conditional Entropy: </a:t>
            </a:r>
            <a:r>
              <a:rPr lang="en-US" dirty="0" smtClean="0"/>
              <a:t>H(X|Y) =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y</a:t>
            </a:r>
            <a:r>
              <a:rPr lang="en-US" baseline="-25000" dirty="0" err="1" smtClean="0">
                <a:latin typeface="cmsy10" pitchFamily="34" charset="0"/>
              </a:rPr>
              <a:t>Ã</a:t>
            </a:r>
            <a:r>
              <a:rPr lang="en-US" baseline="-25000" dirty="0" err="1" smtClean="0"/>
              <a:t>Y</a:t>
            </a:r>
            <a:r>
              <a:rPr lang="en-US" dirty="0" smtClean="0"/>
              <a:t>[H(X|</a:t>
            </a:r>
            <a:r>
              <a:rPr lang="en-US" baseline="-25000" dirty="0" smtClean="0"/>
              <a:t>Y=y</a:t>
            </a:r>
            <a:r>
              <a:rPr lang="en-US" dirty="0" smtClean="0"/>
              <a:t>)] 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67303" name="Picture 7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46600" y="3175000"/>
            <a:ext cx="50800" cy="508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</p:pic>
      <p:pic>
        <p:nvPicPr>
          <p:cNvPr id="567306" name="Picture 10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46600" y="3175000"/>
            <a:ext cx="50800" cy="508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</p:pic>
      <p:pic>
        <p:nvPicPr>
          <p:cNvPr id="567308" name="Picture 12" descr="TP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46600" y="3175000"/>
            <a:ext cx="50800" cy="508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</p:pic>
      <p:pic>
        <p:nvPicPr>
          <p:cNvPr id="567310" name="Picture 14" descr="TP_tmp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46600" y="3175000"/>
            <a:ext cx="50800" cy="508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</p:pic>
      <p:sp>
        <p:nvSpPr>
          <p:cNvPr id="12" name="Line 24"/>
          <p:cNvSpPr>
            <a:spLocks noChangeShapeType="1"/>
          </p:cNvSpPr>
          <p:nvPr/>
        </p:nvSpPr>
        <p:spPr bwMode="auto">
          <a:xfrm flipH="1">
            <a:off x="905846" y="4632325"/>
            <a:ext cx="74612" cy="549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25"/>
          <p:cNvSpPr>
            <a:spLocks noChangeShapeType="1"/>
          </p:cNvSpPr>
          <p:nvPr/>
        </p:nvSpPr>
        <p:spPr bwMode="auto">
          <a:xfrm>
            <a:off x="3599833" y="4673600"/>
            <a:ext cx="76200" cy="501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26"/>
          <p:cNvSpPr txBox="1">
            <a:spLocks noChangeArrowheads="1"/>
          </p:cNvSpPr>
          <p:nvPr/>
        </p:nvSpPr>
        <p:spPr bwMode="auto">
          <a:xfrm>
            <a:off x="113683" y="5178425"/>
            <a:ext cx="2033588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X concentrated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on single point</a:t>
            </a:r>
          </a:p>
        </p:txBody>
      </p:sp>
      <p:sp>
        <p:nvSpPr>
          <p:cNvPr id="15" name="Text Box 27"/>
          <p:cNvSpPr txBox="1">
            <a:spLocks noChangeArrowheads="1"/>
          </p:cNvSpPr>
          <p:nvPr/>
        </p:nvSpPr>
        <p:spPr bwMode="auto">
          <a:xfrm>
            <a:off x="2779096" y="5172075"/>
            <a:ext cx="179387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X uniform on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Supp(X)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Worst-Case Entropy Measures</a:t>
            </a:r>
          </a:p>
        </p:txBody>
      </p:sp>
      <p:sp>
        <p:nvSpPr>
          <p:cNvPr id="615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Min-Entropy:</a:t>
            </a:r>
            <a:br>
              <a:rPr lang="en-US" b="1"/>
            </a:br>
            <a:r>
              <a:rPr lang="en-US"/>
              <a:t>   H</a:t>
            </a:r>
            <a:r>
              <a:rPr lang="en-US" baseline="-25000">
                <a:latin typeface="cmsy10" pitchFamily="34" charset="0"/>
              </a:rPr>
              <a:t>1</a:t>
            </a:r>
            <a:r>
              <a:rPr lang="en-US"/>
              <a:t>(X) = min</a:t>
            </a:r>
            <a:r>
              <a:rPr lang="en-US" baseline="-25000"/>
              <a:t>x</a:t>
            </a:r>
            <a:r>
              <a:rPr lang="en-US"/>
              <a:t> log(1/Pr[X=x])</a:t>
            </a:r>
          </a:p>
          <a:p>
            <a:endParaRPr lang="en-US" b="1"/>
          </a:p>
          <a:p>
            <a:r>
              <a:rPr lang="en-US" b="1"/>
              <a:t>Max-Entropy:</a:t>
            </a:r>
            <a:br>
              <a:rPr lang="en-US" b="1"/>
            </a:br>
            <a:r>
              <a:rPr lang="en-US"/>
              <a:t>   H</a:t>
            </a:r>
            <a:r>
              <a:rPr lang="en-US" baseline="-25000"/>
              <a:t>0</a:t>
            </a:r>
            <a:r>
              <a:rPr lang="en-US"/>
              <a:t>(X) = log |Supp(X)|</a:t>
            </a:r>
            <a:br>
              <a:rPr lang="en-US"/>
            </a:br>
            <a:endParaRPr lang="en-US"/>
          </a:p>
          <a:p>
            <a:pPr algn="ctr">
              <a:buFont typeface="Wingdings" pitchFamily="2" charset="2"/>
              <a:buNone/>
            </a:pPr>
            <a:r>
              <a:rPr lang="en-US"/>
              <a:t>H</a:t>
            </a:r>
            <a:r>
              <a:rPr lang="en-US" baseline="-25000">
                <a:latin typeface="cmsy10" pitchFamily="34" charset="0"/>
              </a:rPr>
              <a:t>1</a:t>
            </a:r>
            <a:r>
              <a:rPr lang="en-US"/>
              <a:t>(X) </a:t>
            </a:r>
            <a:r>
              <a:rPr lang="en-US">
                <a:latin typeface="cmsy10" pitchFamily="34" charset="0"/>
              </a:rPr>
              <a:t>·</a:t>
            </a:r>
            <a:r>
              <a:rPr lang="en-US"/>
              <a:t> H(X) </a:t>
            </a:r>
            <a:r>
              <a:rPr lang="en-US">
                <a:latin typeface="cmsy10" pitchFamily="34" charset="0"/>
              </a:rPr>
              <a:t>·</a:t>
            </a:r>
            <a:r>
              <a:rPr lang="en-US"/>
              <a:t> H</a:t>
            </a:r>
            <a:r>
              <a:rPr lang="en-US" baseline="-25000"/>
              <a:t>0</a:t>
            </a:r>
            <a:r>
              <a:rPr lang="en-US"/>
              <a:t>(X)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615428" name="Rectangle 4"/>
          <p:cNvSpPr>
            <a:spLocks noChangeArrowheads="1"/>
          </p:cNvSpPr>
          <p:nvPr/>
        </p:nvSpPr>
        <p:spPr bwMode="auto">
          <a:xfrm>
            <a:off x="2590800" y="4781550"/>
            <a:ext cx="39624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Computational Entropy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6570"/>
            <a:ext cx="9144000" cy="375741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A poly-time algorithm may </a:t>
            </a:r>
            <a:br>
              <a:rPr lang="en-US" dirty="0" smtClean="0"/>
            </a:br>
            <a:r>
              <a:rPr lang="en-US" dirty="0" smtClean="0"/>
              <a:t>“perceive” the entropy of X to be </a:t>
            </a:r>
            <a:br>
              <a:rPr lang="en-US" dirty="0" smtClean="0"/>
            </a:br>
            <a:r>
              <a:rPr lang="en-US" dirty="0" smtClean="0"/>
              <a:t>very different from H(X).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CC6600"/>
                </a:solidFill>
              </a:rPr>
              <a:t>Example: </a:t>
            </a:r>
            <a:r>
              <a:rPr lang="en-US" dirty="0" smtClean="0"/>
              <a:t>X=output of a “pseudorandom generator”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112006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SALIL@9PTYBENFUVWXY5ML" val="3327"/>
  <p:tag name="FIRSTT2DSALILV@ELYIFE2FUVWZY5H8" val="4254"/>
  <p:tag name="DEFAULTDISPLAYSOURCE" val="\documentclass{article}\pagestyle{empty}&#10;\begin{document}&#10;&#10;\end{document}&#10;"/>
  <p:tag name="EMBEDFONTS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mathrm{H}(X) = \mathop{E}_{x\leftarrow X} [\log(1/\Pr[X=x])]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"/>
  <p:tag name="PICTUREFILESIZE" val="833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H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"/>
  <p:tag name="PICTUREFILESIZE" val="77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H$&#10;\end{document}&#10;"/>
  <p:tag name="FILENAME" val="TP_tmp"/>
  <p:tag name="FORMAT" val="emf"/>
  <p:tag name="RES" val="1200"/>
  <p:tag name="BLEND" val="0"/>
  <p:tag name="TRANSPARENT" val="0"/>
  <p:tag name="TBUG" val="0"/>
  <p:tag name="ALLOWFS" val="1"/>
  <p:tag name="ORIGWIDTH" val="2"/>
  <p:tag name="PICTUREFILESIZE" val="77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H(X) = $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"/>
  <p:tag name="PICTUREFILESIZE" val="2372"/>
</p:tagLst>
</file>

<file path=ppt/theme/theme1.xml><?xml version="1.0" encoding="utf-8"?>
<a:theme xmlns:a="http://schemas.openxmlformats.org/drawingml/2006/main" name="Narrow">
  <a:themeElements>
    <a:clrScheme name="Narrow 16">
      <a:dk1>
        <a:srgbClr val="333399"/>
      </a:dk1>
      <a:lt1>
        <a:srgbClr val="FFFFFF"/>
      </a:lt1>
      <a:dk2>
        <a:srgbClr val="000000"/>
      </a:dk2>
      <a:lt2>
        <a:srgbClr val="B2B2B2"/>
      </a:lt2>
      <a:accent1>
        <a:srgbClr val="FFFF99"/>
      </a:accent1>
      <a:accent2>
        <a:srgbClr val="DC143C"/>
      </a:accent2>
      <a:accent3>
        <a:srgbClr val="FFFFFF"/>
      </a:accent3>
      <a:accent4>
        <a:srgbClr val="2A2A82"/>
      </a:accent4>
      <a:accent5>
        <a:srgbClr val="FFFFCA"/>
      </a:accent5>
      <a:accent6>
        <a:srgbClr val="C71135"/>
      </a:accent6>
      <a:hlink>
        <a:srgbClr val="009999"/>
      </a:hlink>
      <a:folHlink>
        <a:srgbClr val="99CC00"/>
      </a:folHlink>
    </a:clrScheme>
    <a:fontScheme name="Narrow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>
            <a:alpha val="14999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>
            <a:alpha val="14999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Narro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rrow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rrow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rrow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rrow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rrow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rrow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rrow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rrow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rrow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rrow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rrow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rrow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00"/>
        </a:accent1>
        <a:accent2>
          <a:srgbClr val="DC143C"/>
        </a:accent2>
        <a:accent3>
          <a:srgbClr val="FFFFFF"/>
        </a:accent3>
        <a:accent4>
          <a:srgbClr val="000000"/>
        </a:accent4>
        <a:accent5>
          <a:srgbClr val="FFFFAA"/>
        </a:accent5>
        <a:accent6>
          <a:srgbClr val="C71135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rrow 14">
        <a:dk1>
          <a:srgbClr val="333399"/>
        </a:dk1>
        <a:lt1>
          <a:srgbClr val="FFFFFF"/>
        </a:lt1>
        <a:dk2>
          <a:srgbClr val="000000"/>
        </a:dk2>
        <a:lt2>
          <a:srgbClr val="808080"/>
        </a:lt2>
        <a:accent1>
          <a:srgbClr val="FFFF00"/>
        </a:accent1>
        <a:accent2>
          <a:srgbClr val="DC143C"/>
        </a:accent2>
        <a:accent3>
          <a:srgbClr val="FFFFFF"/>
        </a:accent3>
        <a:accent4>
          <a:srgbClr val="2A2A82"/>
        </a:accent4>
        <a:accent5>
          <a:srgbClr val="FFFFAA"/>
        </a:accent5>
        <a:accent6>
          <a:srgbClr val="C71135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rrow 15">
        <a:dk1>
          <a:srgbClr val="333399"/>
        </a:dk1>
        <a:lt1>
          <a:srgbClr val="FFFFFF"/>
        </a:lt1>
        <a:dk2>
          <a:srgbClr val="000000"/>
        </a:dk2>
        <a:lt2>
          <a:srgbClr val="808080"/>
        </a:lt2>
        <a:accent1>
          <a:srgbClr val="FFFF99"/>
        </a:accent1>
        <a:accent2>
          <a:srgbClr val="DC143C"/>
        </a:accent2>
        <a:accent3>
          <a:srgbClr val="FFFFFF"/>
        </a:accent3>
        <a:accent4>
          <a:srgbClr val="2A2A82"/>
        </a:accent4>
        <a:accent5>
          <a:srgbClr val="FFFFCA"/>
        </a:accent5>
        <a:accent6>
          <a:srgbClr val="C71135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rrow 16">
        <a:dk1>
          <a:srgbClr val="333399"/>
        </a:dk1>
        <a:lt1>
          <a:srgbClr val="FFFFFF"/>
        </a:lt1>
        <a:dk2>
          <a:srgbClr val="000000"/>
        </a:dk2>
        <a:lt2>
          <a:srgbClr val="B2B2B2"/>
        </a:lt2>
        <a:accent1>
          <a:srgbClr val="FFFF99"/>
        </a:accent1>
        <a:accent2>
          <a:srgbClr val="DC143C"/>
        </a:accent2>
        <a:accent3>
          <a:srgbClr val="FFFFFF"/>
        </a:accent3>
        <a:accent4>
          <a:srgbClr val="2A2A82"/>
        </a:accent4>
        <a:accent5>
          <a:srgbClr val="FFFFCA"/>
        </a:accent5>
        <a:accent6>
          <a:srgbClr val="C71135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ide">
  <a:themeElements>
    <a:clrScheme name="Wide 15">
      <a:dk1>
        <a:srgbClr val="333399"/>
      </a:dk1>
      <a:lt1>
        <a:srgbClr val="FFFFFF"/>
      </a:lt1>
      <a:dk2>
        <a:srgbClr val="000000"/>
      </a:dk2>
      <a:lt2>
        <a:srgbClr val="808080"/>
      </a:lt2>
      <a:accent1>
        <a:srgbClr val="FFFF99"/>
      </a:accent1>
      <a:accent2>
        <a:srgbClr val="DC143C"/>
      </a:accent2>
      <a:accent3>
        <a:srgbClr val="FFFFFF"/>
      </a:accent3>
      <a:accent4>
        <a:srgbClr val="2A2A82"/>
      </a:accent4>
      <a:accent5>
        <a:srgbClr val="FFFFCA"/>
      </a:accent5>
      <a:accent6>
        <a:srgbClr val="C71135"/>
      </a:accent6>
      <a:hlink>
        <a:srgbClr val="009999"/>
      </a:hlink>
      <a:folHlink>
        <a:srgbClr val="99CC00"/>
      </a:folHlink>
    </a:clrScheme>
    <a:fontScheme name="Wide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>
            <a:alpha val="14999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>
            <a:alpha val="14999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W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d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00"/>
        </a:accent1>
        <a:accent2>
          <a:srgbClr val="DC143C"/>
        </a:accent2>
        <a:accent3>
          <a:srgbClr val="FFFFFF"/>
        </a:accent3>
        <a:accent4>
          <a:srgbClr val="000000"/>
        </a:accent4>
        <a:accent5>
          <a:srgbClr val="FFFFAA"/>
        </a:accent5>
        <a:accent6>
          <a:srgbClr val="C71135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de 14">
        <a:dk1>
          <a:srgbClr val="333399"/>
        </a:dk1>
        <a:lt1>
          <a:srgbClr val="FFFFFF"/>
        </a:lt1>
        <a:dk2>
          <a:srgbClr val="000000"/>
        </a:dk2>
        <a:lt2>
          <a:srgbClr val="808080"/>
        </a:lt2>
        <a:accent1>
          <a:srgbClr val="FFFF00"/>
        </a:accent1>
        <a:accent2>
          <a:srgbClr val="DC143C"/>
        </a:accent2>
        <a:accent3>
          <a:srgbClr val="FFFFFF"/>
        </a:accent3>
        <a:accent4>
          <a:srgbClr val="2A2A82"/>
        </a:accent4>
        <a:accent5>
          <a:srgbClr val="FFFFAA"/>
        </a:accent5>
        <a:accent6>
          <a:srgbClr val="C71135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de 15">
        <a:dk1>
          <a:srgbClr val="333399"/>
        </a:dk1>
        <a:lt1>
          <a:srgbClr val="FFFFFF"/>
        </a:lt1>
        <a:dk2>
          <a:srgbClr val="000000"/>
        </a:dk2>
        <a:lt2>
          <a:srgbClr val="808080"/>
        </a:lt2>
        <a:accent1>
          <a:srgbClr val="FFFF99"/>
        </a:accent1>
        <a:accent2>
          <a:srgbClr val="DC143C"/>
        </a:accent2>
        <a:accent3>
          <a:srgbClr val="FFFFFF"/>
        </a:accent3>
        <a:accent4>
          <a:srgbClr val="2A2A82"/>
        </a:accent4>
        <a:accent5>
          <a:srgbClr val="FFFFCA"/>
        </a:accent5>
        <a:accent6>
          <a:srgbClr val="C71135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de 16">
        <a:dk1>
          <a:srgbClr val="333399"/>
        </a:dk1>
        <a:lt1>
          <a:srgbClr val="FFFFFF"/>
        </a:lt1>
        <a:dk2>
          <a:srgbClr val="000000"/>
        </a:dk2>
        <a:lt2>
          <a:srgbClr val="B2B2B2"/>
        </a:lt2>
        <a:accent1>
          <a:srgbClr val="FFFF99"/>
        </a:accent1>
        <a:accent2>
          <a:srgbClr val="DC143C"/>
        </a:accent2>
        <a:accent3>
          <a:srgbClr val="FFFFFF"/>
        </a:accent3>
        <a:accent4>
          <a:srgbClr val="2A2A82"/>
        </a:accent4>
        <a:accent5>
          <a:srgbClr val="FFFFCA"/>
        </a:accent5>
        <a:accent6>
          <a:srgbClr val="C71135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full">
  <a:themeElements>
    <a:clrScheme name="full 15">
      <a:dk1>
        <a:srgbClr val="333399"/>
      </a:dk1>
      <a:lt1>
        <a:srgbClr val="FFFFFF"/>
      </a:lt1>
      <a:dk2>
        <a:srgbClr val="000000"/>
      </a:dk2>
      <a:lt2>
        <a:srgbClr val="808080"/>
      </a:lt2>
      <a:accent1>
        <a:srgbClr val="FFFF99"/>
      </a:accent1>
      <a:accent2>
        <a:srgbClr val="DC143C"/>
      </a:accent2>
      <a:accent3>
        <a:srgbClr val="FFFFFF"/>
      </a:accent3>
      <a:accent4>
        <a:srgbClr val="2A2A82"/>
      </a:accent4>
      <a:accent5>
        <a:srgbClr val="FFFFCA"/>
      </a:accent5>
      <a:accent6>
        <a:srgbClr val="C71135"/>
      </a:accent6>
      <a:hlink>
        <a:srgbClr val="009999"/>
      </a:hlink>
      <a:folHlink>
        <a:srgbClr val="99CC00"/>
      </a:folHlink>
    </a:clrScheme>
    <a:fontScheme name="full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>
            <a:alpha val="14999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>
            <a:alpha val="14999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ful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l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l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l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l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l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l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l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l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l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l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l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ll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00"/>
        </a:accent1>
        <a:accent2>
          <a:srgbClr val="DC143C"/>
        </a:accent2>
        <a:accent3>
          <a:srgbClr val="FFFFFF"/>
        </a:accent3>
        <a:accent4>
          <a:srgbClr val="000000"/>
        </a:accent4>
        <a:accent5>
          <a:srgbClr val="FFFFAA"/>
        </a:accent5>
        <a:accent6>
          <a:srgbClr val="C71135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ll 14">
        <a:dk1>
          <a:srgbClr val="333399"/>
        </a:dk1>
        <a:lt1>
          <a:srgbClr val="FFFFFF"/>
        </a:lt1>
        <a:dk2>
          <a:srgbClr val="000000"/>
        </a:dk2>
        <a:lt2>
          <a:srgbClr val="808080"/>
        </a:lt2>
        <a:accent1>
          <a:srgbClr val="FFFF00"/>
        </a:accent1>
        <a:accent2>
          <a:srgbClr val="DC143C"/>
        </a:accent2>
        <a:accent3>
          <a:srgbClr val="FFFFFF"/>
        </a:accent3>
        <a:accent4>
          <a:srgbClr val="2A2A82"/>
        </a:accent4>
        <a:accent5>
          <a:srgbClr val="FFFFAA"/>
        </a:accent5>
        <a:accent6>
          <a:srgbClr val="C71135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ll 15">
        <a:dk1>
          <a:srgbClr val="333399"/>
        </a:dk1>
        <a:lt1>
          <a:srgbClr val="FFFFFF"/>
        </a:lt1>
        <a:dk2>
          <a:srgbClr val="000000"/>
        </a:dk2>
        <a:lt2>
          <a:srgbClr val="808080"/>
        </a:lt2>
        <a:accent1>
          <a:srgbClr val="FFFF99"/>
        </a:accent1>
        <a:accent2>
          <a:srgbClr val="DC143C"/>
        </a:accent2>
        <a:accent3>
          <a:srgbClr val="FFFFFF"/>
        </a:accent3>
        <a:accent4>
          <a:srgbClr val="2A2A82"/>
        </a:accent4>
        <a:accent5>
          <a:srgbClr val="FFFFCA"/>
        </a:accent5>
        <a:accent6>
          <a:srgbClr val="C71135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ll 16">
        <a:dk1>
          <a:srgbClr val="333399"/>
        </a:dk1>
        <a:lt1>
          <a:srgbClr val="FFFFFF"/>
        </a:lt1>
        <a:dk2>
          <a:srgbClr val="000000"/>
        </a:dk2>
        <a:lt2>
          <a:srgbClr val="B2B2B2"/>
        </a:lt2>
        <a:accent1>
          <a:srgbClr val="FFFF99"/>
        </a:accent1>
        <a:accent2>
          <a:srgbClr val="DC143C"/>
        </a:accent2>
        <a:accent3>
          <a:srgbClr val="FFFFFF"/>
        </a:accent3>
        <a:accent4>
          <a:srgbClr val="2A2A82"/>
        </a:accent4>
        <a:accent5>
          <a:srgbClr val="FFFFCA"/>
        </a:accent5>
        <a:accent6>
          <a:srgbClr val="C71135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11227</TotalTime>
  <Words>1194</Words>
  <Application>Microsoft Office PowerPoint</Application>
  <PresentationFormat>On-screen Show (4:3)</PresentationFormat>
  <Paragraphs>339</Paragraphs>
  <Slides>28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40" baseType="lpstr">
      <vt:lpstr>Arial</vt:lpstr>
      <vt:lpstr>cmmi10</vt:lpstr>
      <vt:lpstr>Symbol</vt:lpstr>
      <vt:lpstr>cmsy10</vt:lpstr>
      <vt:lpstr>cmmi7</vt:lpstr>
      <vt:lpstr>cmsy7</vt:lpstr>
      <vt:lpstr>Wingdings</vt:lpstr>
      <vt:lpstr>Lucida Sans</vt:lpstr>
      <vt:lpstr>cmr10</vt:lpstr>
      <vt:lpstr>Narrow</vt:lpstr>
      <vt:lpstr>Wide</vt:lpstr>
      <vt:lpstr>full</vt:lpstr>
      <vt:lpstr>Computational Entropy</vt:lpstr>
      <vt:lpstr>Complexity-Based Cryptography</vt:lpstr>
      <vt:lpstr>One-Way Functions [DH76]</vt:lpstr>
      <vt:lpstr>OWFs &amp; Cryptography</vt:lpstr>
      <vt:lpstr>OWFs &amp; Cryptography</vt:lpstr>
      <vt:lpstr>Computational Entropy [Y82,HILL90,BSW03]</vt:lpstr>
      <vt:lpstr>Entropy</vt:lpstr>
      <vt:lpstr>Worst-Case Entropy Measures</vt:lpstr>
      <vt:lpstr>Computational Entropy</vt:lpstr>
      <vt:lpstr>Computational Entropy</vt:lpstr>
      <vt:lpstr>Pseudoentropy</vt:lpstr>
      <vt:lpstr>OWFs &amp; Cryptography</vt:lpstr>
      <vt:lpstr>Application of Pseudoentropy</vt:lpstr>
      <vt:lpstr>Pseudoentropy from OWF: Intuition</vt:lpstr>
      <vt:lpstr>Pseudoentropy from OWF: Intuition</vt:lpstr>
      <vt:lpstr>Pseudoentropy from OWF</vt:lpstr>
      <vt:lpstr>Next-bit Pseudoentropy</vt:lpstr>
      <vt:lpstr>Consequences</vt:lpstr>
      <vt:lpstr>Pseudoentropy ,  Unpredictability wrt KL Divergence</vt:lpstr>
      <vt:lpstr>Pseudoentropy ,  Unpredictability wrt KL Divergence</vt:lpstr>
      <vt:lpstr>Next-Bit Pseudoentropy from OWF:  Proof Sketch</vt:lpstr>
      <vt:lpstr>OWFs &amp; Cryptography</vt:lpstr>
      <vt:lpstr>Application of Next-Bit Pseudoentropy</vt:lpstr>
      <vt:lpstr>OWFs &amp; Cryptography</vt:lpstr>
      <vt:lpstr>OWFs &amp; Cryptography</vt:lpstr>
      <vt:lpstr>Inaccessible Entropy  [HRVW09,HHRVW10]</vt:lpstr>
      <vt:lpstr>Conclusion</vt:lpstr>
      <vt:lpstr>Research Directions</vt:lpstr>
    </vt:vector>
  </TitlesOfParts>
  <Company>Harvard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Zero-Knowledge Arguments from One-Way Functions</dc:title>
  <dc:creator>DEAS IT</dc:creator>
  <cp:lastModifiedBy>Salil Vadhan</cp:lastModifiedBy>
  <cp:revision>247</cp:revision>
  <dcterms:created xsi:type="dcterms:W3CDTF">2006-04-24T20:46:05Z</dcterms:created>
  <dcterms:modified xsi:type="dcterms:W3CDTF">2012-06-18T22:28:55Z</dcterms:modified>
</cp:coreProperties>
</file>