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3"/>
  </p:notesMasterIdLst>
  <p:sldIdLst>
    <p:sldId id="256" r:id="rId2"/>
    <p:sldId id="257" r:id="rId3"/>
    <p:sldId id="274" r:id="rId4"/>
    <p:sldId id="260" r:id="rId5"/>
    <p:sldId id="280" r:id="rId6"/>
    <p:sldId id="281" r:id="rId7"/>
    <p:sldId id="282" r:id="rId8"/>
    <p:sldId id="279" r:id="rId9"/>
    <p:sldId id="283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84" r:id="rId20"/>
    <p:sldId id="271" r:id="rId21"/>
    <p:sldId id="270" r:id="rId22"/>
    <p:sldId id="272" r:id="rId23"/>
    <p:sldId id="273" r:id="rId24"/>
    <p:sldId id="275" r:id="rId25"/>
    <p:sldId id="278" r:id="rId26"/>
    <p:sldId id="276" r:id="rId27"/>
    <p:sldId id="285" r:id="rId28"/>
    <p:sldId id="286" r:id="rId29"/>
    <p:sldId id="287" r:id="rId30"/>
    <p:sldId id="288" r:id="rId31"/>
    <p:sldId id="289" r:id="rId32"/>
    <p:sldId id="299" r:id="rId33"/>
    <p:sldId id="290" r:id="rId34"/>
    <p:sldId id="291" r:id="rId35"/>
    <p:sldId id="297" r:id="rId36"/>
    <p:sldId id="292" r:id="rId37"/>
    <p:sldId id="293" r:id="rId38"/>
    <p:sldId id="294" r:id="rId39"/>
    <p:sldId id="296" r:id="rId40"/>
    <p:sldId id="298" r:id="rId41"/>
    <p:sldId id="300" r:id="rId42"/>
    <p:sldId id="306" r:id="rId43"/>
    <p:sldId id="302" r:id="rId44"/>
    <p:sldId id="304" r:id="rId45"/>
    <p:sldId id="303" r:id="rId46"/>
    <p:sldId id="301" r:id="rId47"/>
    <p:sldId id="305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6" r:id="rId56"/>
    <p:sldId id="317" r:id="rId57"/>
    <p:sldId id="318" r:id="rId58"/>
    <p:sldId id="319" r:id="rId59"/>
    <p:sldId id="314" r:id="rId60"/>
    <p:sldId id="315" r:id="rId61"/>
    <p:sldId id="320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262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DB2EE0-C71F-4601-A24C-0718AFD59EFB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479372-0B79-4A65-9929-2BB982392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60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79372-0B79-4A65-9929-2BB9823922C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99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79372-0B79-4A65-9929-2BB9823922C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19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79372-0B79-4A65-9929-2BB9823922C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985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6D6C-83FE-42B3-AB34-35D55EFEEB5A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4C031-CBAA-449A-9703-B52707BEE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999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6D6C-83FE-42B3-AB34-35D55EFEEB5A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4C031-CBAA-449A-9703-B52707BEE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53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6D6C-83FE-42B3-AB34-35D55EFEEB5A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4C031-CBAA-449A-9703-B52707BEE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192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6D6C-83FE-42B3-AB34-35D55EFEEB5A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4C031-CBAA-449A-9703-B52707BEE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20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6D6C-83FE-42B3-AB34-35D55EFEEB5A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4C031-CBAA-449A-9703-B52707BEE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24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6D6C-83FE-42B3-AB34-35D55EFEEB5A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4C031-CBAA-449A-9703-B52707BEE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64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6D6C-83FE-42B3-AB34-35D55EFEEB5A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4C031-CBAA-449A-9703-B52707BEE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397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6D6C-83FE-42B3-AB34-35D55EFEEB5A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4C031-CBAA-449A-9703-B52707BEE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853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6D6C-83FE-42B3-AB34-35D55EFEEB5A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4C031-CBAA-449A-9703-B52707BEE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9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6D6C-83FE-42B3-AB34-35D55EFEEB5A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4C031-CBAA-449A-9703-B52707BEE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24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6D6C-83FE-42B3-AB34-35D55EFEEB5A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4C031-CBAA-449A-9703-B52707BEE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44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E6D6C-83FE-42B3-AB34-35D55EFEEB5A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4C031-CBAA-449A-9703-B52707BEE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13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6138" y="775775"/>
            <a:ext cx="8251723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Active learning with restricted membership queries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171" y="3756897"/>
            <a:ext cx="8841658" cy="1655762"/>
          </a:xfrm>
        </p:spPr>
        <p:txBody>
          <a:bodyPr>
            <a:normAutofit/>
          </a:bodyPr>
          <a:lstStyle/>
          <a:p>
            <a:r>
              <a:rPr lang="en-US" dirty="0" smtClean="0"/>
              <a:t>Shachar Lovett (UCSD)</a:t>
            </a:r>
          </a:p>
          <a:p>
            <a:endParaRPr lang="en-US" dirty="0"/>
          </a:p>
          <a:p>
            <a:r>
              <a:rPr lang="en-US" dirty="0" smtClean="0"/>
              <a:t>Joint with Shay Moran (UCSD/Simons) and Jiapeng Zhang (UCSD)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931" y="5266021"/>
            <a:ext cx="1219200" cy="1219200"/>
          </a:xfrm>
          <a:prstGeom prst="rect">
            <a:avLst/>
          </a:prstGeom>
        </p:spPr>
      </p:pic>
      <p:pic>
        <p:nvPicPr>
          <p:cNvPr id="1026" name="Picture 2" descr="Mr. Shay Mora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5" r="31159"/>
          <a:stretch/>
        </p:blipFill>
        <p:spPr bwMode="auto">
          <a:xfrm>
            <a:off x="2248552" y="5266021"/>
            <a:ext cx="1047714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02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Thresholds in 1D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You are given unlabeled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Labels are 0/1 as follows: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:br>
                  <a:rPr lang="en-US" dirty="0" smtClean="0"/>
                </a:br>
                <a:r>
                  <a:rPr lang="en-US" dirty="0" smtClean="0"/>
                  <a:t>where t is an unknown threshold</a:t>
                </a:r>
              </a:p>
              <a:p>
                <a:endParaRPr lang="en-US" dirty="0"/>
              </a:p>
              <a:p>
                <a:r>
                  <a:rPr lang="en-US" dirty="0" smtClean="0"/>
                  <a:t>Goal: make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few label queries</a:t>
                </a:r>
                <a:r>
                  <a:rPr lang="en-US" dirty="0" smtClean="0"/>
                  <a:t>, so that you can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correctly label all the points</a:t>
                </a:r>
              </a:p>
              <a:p>
                <a:endParaRPr lang="en-US" dirty="0"/>
              </a:p>
              <a:p>
                <a:r>
                  <a:rPr lang="en-US" dirty="0" smtClean="0"/>
                  <a:t>Solution: binary search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495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Thresholds in 1D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135625" y="3915697"/>
            <a:ext cx="5973097" cy="516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1570703" y="3878825"/>
            <a:ext cx="110612" cy="125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34264" y="3878824"/>
            <a:ext cx="110612" cy="125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941871" y="3878823"/>
            <a:ext cx="110612" cy="125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071351" y="3878822"/>
            <a:ext cx="110612" cy="125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589388" y="3878822"/>
            <a:ext cx="110612" cy="125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052119" y="3878822"/>
            <a:ext cx="110612" cy="125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339712" y="3878825"/>
            <a:ext cx="110612" cy="125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303273" y="3878824"/>
            <a:ext cx="110612" cy="125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710880" y="3878823"/>
            <a:ext cx="110612" cy="125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840360" y="3878822"/>
            <a:ext cx="110612" cy="125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358397" y="3878822"/>
            <a:ext cx="110612" cy="125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821128" y="3878822"/>
            <a:ext cx="110612" cy="125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581883" y="2005781"/>
                <a:ext cx="1266116" cy="673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t unknown</a:t>
                </a:r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883" y="2005781"/>
                <a:ext cx="1266116" cy="673518"/>
              </a:xfrm>
              <a:prstGeom prst="rect">
                <a:avLst/>
              </a:prstGeom>
              <a:blipFill rotWithShape="0">
                <a:blip r:embed="rId2"/>
                <a:stretch>
                  <a:fillRect l="-4348" b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662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Thresholds in 1D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135625" y="3915697"/>
            <a:ext cx="5973097" cy="516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1570703" y="3878825"/>
            <a:ext cx="110612" cy="125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34264" y="3878824"/>
            <a:ext cx="110612" cy="125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941871" y="3878823"/>
            <a:ext cx="110612" cy="125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071351" y="3878822"/>
            <a:ext cx="110612" cy="125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589388" y="3878822"/>
            <a:ext cx="110612" cy="125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052119" y="3878822"/>
            <a:ext cx="110612" cy="125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339712" y="3878825"/>
            <a:ext cx="110612" cy="125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303273" y="3878824"/>
            <a:ext cx="110612" cy="125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710880" y="3878823"/>
            <a:ext cx="110612" cy="125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840360" y="3878822"/>
            <a:ext cx="110612" cy="125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358397" y="3878822"/>
            <a:ext cx="110612" cy="125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821128" y="3878822"/>
            <a:ext cx="110612" cy="125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581883" y="2005781"/>
                <a:ext cx="1266116" cy="673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t unknown</a:t>
                </a:r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883" y="2005781"/>
                <a:ext cx="1266116" cy="673518"/>
              </a:xfrm>
              <a:prstGeom prst="rect">
                <a:avLst/>
              </a:prstGeom>
              <a:blipFill rotWithShape="0">
                <a:blip r:embed="rId2"/>
                <a:stretch>
                  <a:fillRect l="-4348" b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284406" y="4136923"/>
            <a:ext cx="11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03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Thresholds in 1D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135625" y="3915697"/>
            <a:ext cx="5973097" cy="516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1570703" y="3878825"/>
            <a:ext cx="110612" cy="125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34264" y="3878824"/>
            <a:ext cx="110612" cy="125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941871" y="3878823"/>
            <a:ext cx="110612" cy="125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071351" y="3878822"/>
            <a:ext cx="110612" cy="125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589388" y="3878822"/>
            <a:ext cx="110612" cy="125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052119" y="3878822"/>
            <a:ext cx="110612" cy="125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339712" y="3878825"/>
            <a:ext cx="110612" cy="125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303273" y="3878824"/>
            <a:ext cx="110612" cy="125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710880" y="3878823"/>
            <a:ext cx="110612" cy="125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840360" y="3878822"/>
            <a:ext cx="110612" cy="125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358397" y="3878822"/>
            <a:ext cx="110612" cy="125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821128" y="3878822"/>
            <a:ext cx="110612" cy="125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581883" y="2005781"/>
                <a:ext cx="1266116" cy="673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t unknown</a:t>
                </a:r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883" y="2005781"/>
                <a:ext cx="1266116" cy="673518"/>
              </a:xfrm>
              <a:prstGeom prst="rect">
                <a:avLst/>
              </a:prstGeom>
              <a:blipFill rotWithShape="0">
                <a:blip r:embed="rId2"/>
                <a:stretch>
                  <a:fillRect l="-4348" b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284406" y="4136923"/>
            <a:ext cx="11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55574" y="4136923"/>
            <a:ext cx="11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247967" y="4136923"/>
            <a:ext cx="11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785054" y="4136923"/>
            <a:ext cx="11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303091" y="4136923"/>
            <a:ext cx="11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765822" y="4136923"/>
            <a:ext cx="11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75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Thresholds in 1D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135625" y="3915697"/>
            <a:ext cx="5973097" cy="516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1570703" y="3878825"/>
            <a:ext cx="110612" cy="125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34264" y="3878824"/>
            <a:ext cx="110612" cy="125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941871" y="3878823"/>
            <a:ext cx="110612" cy="125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071351" y="3878822"/>
            <a:ext cx="110612" cy="125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589388" y="3878822"/>
            <a:ext cx="110612" cy="125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052119" y="3878822"/>
            <a:ext cx="110612" cy="125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339712" y="3878825"/>
            <a:ext cx="110612" cy="125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303273" y="3878824"/>
            <a:ext cx="110612" cy="125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710880" y="3878823"/>
            <a:ext cx="110612" cy="125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840360" y="3878822"/>
            <a:ext cx="110612" cy="125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358397" y="3878822"/>
            <a:ext cx="110612" cy="125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821128" y="3878822"/>
            <a:ext cx="110612" cy="125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581883" y="2005781"/>
                <a:ext cx="1266116" cy="673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t unknown</a:t>
                </a:r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883" y="2005781"/>
                <a:ext cx="1266116" cy="673518"/>
              </a:xfrm>
              <a:prstGeom prst="rect">
                <a:avLst/>
              </a:prstGeom>
              <a:blipFill rotWithShape="0">
                <a:blip r:embed="rId2"/>
                <a:stretch>
                  <a:fillRect l="-4348" b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284406" y="4136923"/>
            <a:ext cx="11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55574" y="4136923"/>
            <a:ext cx="11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247967" y="4136923"/>
            <a:ext cx="11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785054" y="4136923"/>
            <a:ext cx="11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303091" y="4136923"/>
            <a:ext cx="11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765822" y="4136923"/>
            <a:ext cx="11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016045" y="4136923"/>
            <a:ext cx="11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16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Thresholds in 1D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135625" y="3915697"/>
            <a:ext cx="5973097" cy="516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1570703" y="3878825"/>
            <a:ext cx="110612" cy="125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34264" y="3878824"/>
            <a:ext cx="110612" cy="125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941871" y="3878823"/>
            <a:ext cx="110612" cy="125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071351" y="3878822"/>
            <a:ext cx="110612" cy="125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589388" y="3878822"/>
            <a:ext cx="110612" cy="125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052119" y="3878822"/>
            <a:ext cx="110612" cy="125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339712" y="3878825"/>
            <a:ext cx="110612" cy="125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303273" y="3878824"/>
            <a:ext cx="110612" cy="125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710880" y="3878823"/>
            <a:ext cx="110612" cy="125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840360" y="3878822"/>
            <a:ext cx="110612" cy="125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358397" y="3878822"/>
            <a:ext cx="110612" cy="125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821128" y="3878822"/>
            <a:ext cx="110612" cy="125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581883" y="2005781"/>
                <a:ext cx="1266116" cy="673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t unknown</a:t>
                </a:r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883" y="2005781"/>
                <a:ext cx="1266116" cy="673518"/>
              </a:xfrm>
              <a:prstGeom prst="rect">
                <a:avLst/>
              </a:prstGeom>
              <a:blipFill rotWithShape="0">
                <a:blip r:embed="rId2"/>
                <a:stretch>
                  <a:fillRect l="-4348" b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284406" y="4136923"/>
            <a:ext cx="11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55574" y="4136923"/>
            <a:ext cx="11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247967" y="4136923"/>
            <a:ext cx="11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785054" y="4136923"/>
            <a:ext cx="11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303091" y="4136923"/>
            <a:ext cx="11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765822" y="4136923"/>
            <a:ext cx="11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016045" y="4136923"/>
            <a:ext cx="11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78958" y="4136923"/>
            <a:ext cx="11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895781" y="4136923"/>
            <a:ext cx="11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526455" y="4136923"/>
            <a:ext cx="11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41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Thresholds in 1D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135625" y="3915697"/>
            <a:ext cx="5973097" cy="516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1570703" y="3878825"/>
            <a:ext cx="110612" cy="125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34264" y="3878824"/>
            <a:ext cx="110612" cy="125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941871" y="3878823"/>
            <a:ext cx="110612" cy="125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071351" y="3878822"/>
            <a:ext cx="110612" cy="125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589388" y="3878822"/>
            <a:ext cx="110612" cy="125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052119" y="3878822"/>
            <a:ext cx="110612" cy="125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339712" y="3878825"/>
            <a:ext cx="110612" cy="125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303273" y="3878824"/>
            <a:ext cx="110612" cy="125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710880" y="3878823"/>
            <a:ext cx="110612" cy="125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840360" y="3878822"/>
            <a:ext cx="110612" cy="125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358397" y="3878822"/>
            <a:ext cx="110612" cy="125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821128" y="3878822"/>
            <a:ext cx="110612" cy="125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581883" y="2005781"/>
                <a:ext cx="1266116" cy="673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t unknown</a:t>
                </a:r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883" y="2005781"/>
                <a:ext cx="1266116" cy="673518"/>
              </a:xfrm>
              <a:prstGeom prst="rect">
                <a:avLst/>
              </a:prstGeom>
              <a:blipFill rotWithShape="0">
                <a:blip r:embed="rId2"/>
                <a:stretch>
                  <a:fillRect l="-4348" b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284406" y="4136923"/>
            <a:ext cx="11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55574" y="4136923"/>
            <a:ext cx="11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247967" y="4136923"/>
            <a:ext cx="11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785054" y="4136923"/>
            <a:ext cx="11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303091" y="4136923"/>
            <a:ext cx="11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765822" y="4136923"/>
            <a:ext cx="11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016045" y="4136923"/>
            <a:ext cx="11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78958" y="4136923"/>
            <a:ext cx="11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895781" y="4136923"/>
            <a:ext cx="11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526455" y="4136923"/>
            <a:ext cx="11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996813" y="4136923"/>
            <a:ext cx="11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75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Thresholds in 1D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135625" y="3915697"/>
            <a:ext cx="5973097" cy="516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1570703" y="3878825"/>
            <a:ext cx="110612" cy="125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34264" y="3878824"/>
            <a:ext cx="110612" cy="125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941871" y="3878823"/>
            <a:ext cx="110612" cy="125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071351" y="3878822"/>
            <a:ext cx="110612" cy="125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589388" y="3878822"/>
            <a:ext cx="110612" cy="125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052119" y="3878822"/>
            <a:ext cx="110612" cy="125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339712" y="3878825"/>
            <a:ext cx="110612" cy="125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303273" y="3878824"/>
            <a:ext cx="110612" cy="125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710880" y="3878823"/>
            <a:ext cx="110612" cy="125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840360" y="3878822"/>
            <a:ext cx="110612" cy="125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358397" y="3878822"/>
            <a:ext cx="110612" cy="125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821128" y="3878822"/>
            <a:ext cx="110612" cy="125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581883" y="2005781"/>
                <a:ext cx="1266116" cy="673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t unknown</a:t>
                </a:r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883" y="2005781"/>
                <a:ext cx="1266116" cy="673518"/>
              </a:xfrm>
              <a:prstGeom prst="rect">
                <a:avLst/>
              </a:prstGeom>
              <a:blipFill rotWithShape="0">
                <a:blip r:embed="rId2"/>
                <a:stretch>
                  <a:fillRect l="-4348" b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284406" y="4136923"/>
            <a:ext cx="11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55574" y="4136923"/>
            <a:ext cx="11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247967" y="4136923"/>
            <a:ext cx="11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785054" y="4136923"/>
            <a:ext cx="11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303091" y="4136923"/>
            <a:ext cx="11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765822" y="4136923"/>
            <a:ext cx="11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016045" y="4136923"/>
            <a:ext cx="11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78958" y="4136923"/>
            <a:ext cx="11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895781" y="4136923"/>
            <a:ext cx="11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526455" y="4136923"/>
            <a:ext cx="11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996813" y="4136923"/>
            <a:ext cx="11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42683" y="4136923"/>
            <a:ext cx="11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86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Thresholds in 1D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Binary search performs great!</a:t>
            </a:r>
          </a:p>
          <a:p>
            <a:endParaRPr lang="en-US" dirty="0"/>
          </a:p>
          <a:p>
            <a:r>
              <a:rPr lang="en-US" dirty="0" smtClean="0"/>
              <a:t>To correctly label a sample of size n, we only need to </a:t>
            </a:r>
            <a:r>
              <a:rPr lang="en-US" dirty="0" smtClean="0">
                <a:solidFill>
                  <a:srgbClr val="FF0000"/>
                </a:solidFill>
              </a:rPr>
              <a:t>query log(n) labels</a:t>
            </a:r>
            <a:r>
              <a:rPr lang="en-US" dirty="0" smtClean="0"/>
              <a:t>, and we can </a:t>
            </a:r>
            <a:r>
              <a:rPr lang="en-US" dirty="0" smtClean="0">
                <a:solidFill>
                  <a:srgbClr val="0070C0"/>
                </a:solidFill>
              </a:rPr>
              <a:t>infer the rest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Can we extend this to more interesting classes?</a:t>
            </a:r>
          </a:p>
          <a:p>
            <a:endParaRPr lang="en-US" dirty="0"/>
          </a:p>
          <a:p>
            <a:r>
              <a:rPr lang="en-US" dirty="0" smtClean="0"/>
              <a:t>Unfortunately, no… [Dasgupta] </a:t>
            </a:r>
            <a:r>
              <a:rPr lang="en-US" dirty="0" smtClean="0">
                <a:sym typeface="Wingdings" panose="05000000000000000000" pitchFamily="2" charset="2"/>
              </a:rPr>
              <a:t>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04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Half-planes in 2D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canonical example for the </a:t>
            </a:r>
            <a:r>
              <a:rPr lang="en-US" dirty="0" smtClean="0">
                <a:solidFill>
                  <a:srgbClr val="FF0000"/>
                </a:solidFill>
              </a:rPr>
              <a:t>weakness</a:t>
            </a:r>
            <a:r>
              <a:rPr lang="en-US" dirty="0" smtClean="0"/>
              <a:t> of </a:t>
            </a:r>
            <a:r>
              <a:rPr lang="en-US" dirty="0"/>
              <a:t>active learning</a:t>
            </a:r>
          </a:p>
        </p:txBody>
      </p:sp>
    </p:spTree>
    <p:extLst>
      <p:ext uri="{BB962C8B-B14F-4D97-AF65-F5344CB8AC3E}">
        <p14:creationId xmlns:p14="http://schemas.microsoft.com/office/powerpoint/2010/main" val="284463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Active learning – basic definitions</a:t>
            </a:r>
          </a:p>
          <a:p>
            <a:r>
              <a:rPr lang="en-US" dirty="0" smtClean="0"/>
              <a:t>Positive example: when it is useful</a:t>
            </a:r>
          </a:p>
          <a:p>
            <a:r>
              <a:rPr lang="en-US" dirty="0" smtClean="0"/>
              <a:t>Negative example: when it is useless</a:t>
            </a:r>
          </a:p>
          <a:p>
            <a:r>
              <a:rPr lang="en-US" dirty="0" smtClean="0"/>
              <a:t>New model, allowing “restricted” additional queries</a:t>
            </a:r>
          </a:p>
          <a:p>
            <a:r>
              <a:rPr lang="en-US" dirty="0" smtClean="0"/>
              <a:t>Application: active learning of half-spaces</a:t>
            </a:r>
          </a:p>
          <a:p>
            <a:r>
              <a:rPr lang="en-US" dirty="0" smtClean="0"/>
              <a:t>Open 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00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Half-planes in 2D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You are given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Labels are 0/1 as follows: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 ≥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:br>
                  <a:rPr lang="en-US" dirty="0" smtClean="0"/>
                </a:b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 smtClean="0"/>
                  <a:t> are unknown</a:t>
                </a:r>
              </a:p>
              <a:p>
                <a:endParaRPr lang="en-US" dirty="0"/>
              </a:p>
              <a:p>
                <a:r>
                  <a:rPr lang="en-US" dirty="0" smtClean="0"/>
                  <a:t>Goal: make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few label queries</a:t>
                </a:r>
                <a:r>
                  <a:rPr lang="en-US" dirty="0" smtClean="0"/>
                  <a:t>, so that you can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correctly label all the points</a:t>
                </a:r>
              </a:p>
              <a:p>
                <a:endParaRPr lang="en-US" dirty="0"/>
              </a:p>
              <a:p>
                <a:r>
                  <a:rPr lang="en-US" dirty="0" smtClean="0"/>
                  <a:t>Any active algorithm requires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label queries </a:t>
                </a:r>
                <a:r>
                  <a:rPr lang="en-US" dirty="0" smtClean="0">
                    <a:sym typeface="Wingdings" panose="05000000000000000000" pitchFamily="2" charset="2"/>
                  </a:rPr>
                  <a:t>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087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Half-planes </a:t>
            </a:r>
            <a:r>
              <a:rPr lang="en-US" dirty="0"/>
              <a:t>in 2D</a:t>
            </a:r>
          </a:p>
        </p:txBody>
      </p:sp>
      <p:sp>
        <p:nvSpPr>
          <p:cNvPr id="4" name="Oval 3"/>
          <p:cNvSpPr/>
          <p:nvPr/>
        </p:nvSpPr>
        <p:spPr>
          <a:xfrm>
            <a:off x="2757948" y="2145891"/>
            <a:ext cx="3288890" cy="3156155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702642" y="3598607"/>
            <a:ext cx="110612" cy="125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872247" y="2993919"/>
            <a:ext cx="110612" cy="125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174590" y="2581967"/>
            <a:ext cx="110612" cy="125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742402" y="2212255"/>
            <a:ext cx="110612" cy="125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347087" y="2086894"/>
            <a:ext cx="110612" cy="125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055009" y="2231190"/>
            <a:ext cx="110612" cy="125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659693" y="2707328"/>
            <a:ext cx="110612" cy="125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969410" y="3473246"/>
            <a:ext cx="110612" cy="125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969410" y="3925260"/>
            <a:ext cx="110612" cy="125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700251" y="4557247"/>
            <a:ext cx="110612" cy="125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213553" y="5007073"/>
            <a:ext cx="110612" cy="125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572000" y="5235682"/>
            <a:ext cx="110612" cy="125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037371" y="5206183"/>
            <a:ext cx="110612" cy="125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285202" y="4881712"/>
            <a:ext cx="110612" cy="125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927553" y="4426701"/>
            <a:ext cx="110612" cy="125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757948" y="4022621"/>
            <a:ext cx="110612" cy="125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4977581" y="1690689"/>
            <a:ext cx="2053711" cy="33790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540911" y="4102045"/>
            <a:ext cx="1483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Unknown line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3222" y="5576169"/>
            <a:ext cx="73782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Hard case: line separates exactly one point from the rest. </a:t>
            </a:r>
          </a:p>
          <a:p>
            <a:r>
              <a:rPr lang="en-US" sz="2400" dirty="0" smtClean="0"/>
              <a:t>Need to query essentially all points to find out which one.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4533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salvage active learning?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Various suggestions how to rectify this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70C0"/>
                </a:solidFill>
              </a:rPr>
              <a:t>Average case </a:t>
            </a:r>
            <a:r>
              <a:rPr lang="en-US" dirty="0" smtClean="0"/>
              <a:t>analysis [Dasgupta; Hanneke]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Restrictions</a:t>
            </a:r>
            <a:r>
              <a:rPr lang="en-US" dirty="0" smtClean="0"/>
              <a:t> on the target concept / distribution [Gonen]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Distribution dependent</a:t>
            </a:r>
            <a:r>
              <a:rPr lang="en-US" dirty="0" smtClean="0"/>
              <a:t> [Dasgupta-Kalai-</a:t>
            </a:r>
            <a:r>
              <a:rPr lang="en-US" dirty="0" err="1" smtClean="0"/>
              <a:t>Monteleoni</a:t>
            </a:r>
            <a:r>
              <a:rPr lang="en-US" dirty="0" smtClean="0"/>
              <a:t>; Balcan-Broder-Zhang; El Yaniv-Wiener; Balcan-Long; Hanneke]</a:t>
            </a:r>
          </a:p>
          <a:p>
            <a:r>
              <a:rPr lang="en-US" dirty="0">
                <a:solidFill>
                  <a:srgbClr val="0070C0"/>
                </a:solidFill>
              </a:rPr>
              <a:t>T</a:t>
            </a:r>
            <a:r>
              <a:rPr lang="en-US" dirty="0" smtClean="0">
                <a:solidFill>
                  <a:srgbClr val="0070C0"/>
                </a:solidFill>
              </a:rPr>
              <a:t>arget concept </a:t>
            </a:r>
            <a:r>
              <a:rPr lang="en-US" dirty="0">
                <a:solidFill>
                  <a:srgbClr val="0070C0"/>
                </a:solidFill>
              </a:rPr>
              <a:t>dependent</a:t>
            </a:r>
            <a:r>
              <a:rPr lang="en-US" dirty="0"/>
              <a:t> [</a:t>
            </a:r>
            <a:r>
              <a:rPr lang="en-US" dirty="0" smtClean="0"/>
              <a:t>Dasgupta; Balcan-Hanneke-Vaughan; Hanneke]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99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model:</a:t>
            </a:r>
            <a:br>
              <a:rPr lang="en-US" dirty="0" smtClean="0"/>
            </a:br>
            <a:r>
              <a:rPr lang="en-US" dirty="0" smtClean="0"/>
              <a:t>Restricted membership queries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78165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Our suggestion: allow “restricted” membership queries</a:t>
                </a:r>
              </a:p>
              <a:p>
                <a:endParaRPr lang="en-US" dirty="0"/>
              </a:p>
              <a:p>
                <a:r>
                  <a:rPr lang="en-US" dirty="0" smtClean="0"/>
                  <a:t>What is “restricted”? </a:t>
                </a:r>
              </a:p>
              <a:p>
                <a:r>
                  <a:rPr lang="en-US" dirty="0" smtClean="0"/>
                  <a:t>We give a “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communication complexity</a:t>
                </a:r>
                <a:r>
                  <a:rPr lang="en-US" dirty="0" smtClean="0"/>
                  <a:t>” definition, based on a communication game</a:t>
                </a:r>
              </a:p>
              <a:p>
                <a:r>
                  <a:rPr lang="en-US" dirty="0" smtClean="0"/>
                  <a:t>Captures some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intuitive notion</a:t>
                </a:r>
                <a:r>
                  <a:rPr lang="en-US" dirty="0" smtClean="0"/>
                  <a:t> of “restricted”, while staying context independent</a:t>
                </a:r>
              </a:p>
              <a:p>
                <a:r>
                  <a:rPr lang="en-US" dirty="0" smtClean="0"/>
                  <a:t>Show that whenever this is possible, then active learning is possible, with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query complexity logarithmic in the sample complexity</a:t>
                </a:r>
              </a:p>
              <a:p>
                <a:r>
                  <a:rPr lang="en-US" dirty="0" smtClean="0"/>
                  <a:t>Very roughly: for error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, 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sample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unlabeled points</a:t>
                </a:r>
                <a:r>
                  <a:rPr lang="en-US" dirty="0" smtClean="0"/>
                  <a:t>, but make only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≈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queries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781652"/>
              </a:xfrm>
              <a:blipFill rotWithShape="0">
                <a:blip r:embed="rId2"/>
                <a:stretch>
                  <a:fillRect l="-1159" t="-2548" b="-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157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Half-planes in 2D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membership queries </a:t>
            </a:r>
            <a:r>
              <a:rPr lang="en-US" dirty="0" smtClean="0">
                <a:solidFill>
                  <a:srgbClr val="FF0000"/>
                </a:solidFill>
              </a:rPr>
              <a:t>restore the power</a:t>
            </a:r>
            <a:r>
              <a:rPr lang="en-US" dirty="0" smtClean="0"/>
              <a:t> of active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45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learning half-planes in 2D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8087647" cy="458089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Given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r>
                  <a:rPr lang="en-US" dirty="0" smtClean="0"/>
                  <a:t>Labels are 0/1 as follows: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 ≥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:br>
                  <a:rPr lang="en-US" dirty="0" smtClean="0"/>
                </a:b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 smtClean="0"/>
                  <a:t> are unknown</a:t>
                </a:r>
              </a:p>
              <a:p>
                <a:endParaRPr lang="en-US" dirty="0"/>
              </a:p>
              <a:p>
                <a:r>
                  <a:rPr lang="en-US" dirty="0" smtClean="0"/>
                  <a:t>Goal: make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few label queries</a:t>
                </a:r>
                <a:r>
                  <a:rPr lang="en-US" dirty="0" smtClean="0"/>
                  <a:t>, so that you can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correctly label all the input points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In this case, we allow for comparison queries</a:t>
                </a:r>
                <a:endParaRPr lang="en-US" dirty="0"/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Comparison queries</a:t>
                </a:r>
                <a:r>
                  <a:rPr lang="en-US" dirty="0" smtClean="0"/>
                  <a:t>: Given two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, query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which one is closer to the (unknown) line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 smtClean="0">
                  <a:solidFill>
                    <a:srgbClr val="00B050"/>
                  </a:solidFill>
                </a:endParaRPr>
              </a:p>
              <a:p>
                <a:endParaRPr lang="en-US" dirty="0"/>
              </a:p>
              <a:p>
                <a:r>
                  <a:rPr lang="en-US" dirty="0" smtClean="0"/>
                  <a:t>Allows for active learning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queries</a:t>
                </a:r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8087647" cy="4580890"/>
              </a:xfrm>
              <a:blipFill rotWithShape="0">
                <a:blip r:embed="rId2"/>
                <a:stretch>
                  <a:fillRect l="-980" t="-3059" r="-1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463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learning half-planes in 2D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27076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Unlabeled Input</a:t>
            </a:r>
            <a:r>
              <a:rPr lang="en-US" sz="2400" dirty="0"/>
              <a:t>: size </a:t>
            </a:r>
            <a:r>
              <a:rPr lang="en-US" sz="2400" dirty="0" smtClean="0"/>
              <a:t>n</a:t>
            </a:r>
            <a:br>
              <a:rPr lang="en-US" sz="2400" dirty="0" smtClean="0"/>
            </a:br>
            <a:r>
              <a:rPr lang="en-US" sz="2400" dirty="0" smtClean="0">
                <a:solidFill>
                  <a:srgbClr val="00B050"/>
                </a:solidFill>
              </a:rPr>
              <a:t>unknown line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3989439" y="1843548"/>
            <a:ext cx="4387645" cy="436552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520381" y="2271252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462617" y="2796049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25181" y="2576052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91416" y="2401070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682248" y="2515830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737921" y="3642852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250427" y="3642852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671370" y="3137260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742836" y="4805516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194688" y="5251655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304504" y="5070988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290985" y="4390104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086965" y="5615448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504836" y="5567516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601132" y="4204520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509263" y="4948084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249447" y="4204520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103807" y="5262716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142703" y="4294240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379110" y="5444612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211712" y="2004552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005849" y="2750575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516512" y="2309352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050345" y="2227777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795138" y="2246672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429252" y="3376152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941758" y="3376152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278512" y="3071352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434167" y="4538816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886019" y="4984955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995835" y="4804288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015961" y="4140609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047454" y="5663380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196167" y="5300816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292463" y="3937820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682248" y="4538816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8070441" y="3857933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795138" y="4996016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653367" y="3345581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8107312" y="4900152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131461" y="2867487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039592" y="3611051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823408" y="2963351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673032" y="2957207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428147" y="3771363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512645" y="2786371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822792" y="2600787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7224254" y="3399658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4891242" y="1851693"/>
            <a:ext cx="2262342" cy="435737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6036393" y="3117596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7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learning half-planes in 2D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27076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Unlabeled Input: size n</a:t>
            </a:r>
            <a:br>
              <a:rPr lang="en-US" sz="2400" dirty="0"/>
            </a:br>
            <a:r>
              <a:rPr lang="en-US" sz="2400" dirty="0">
                <a:solidFill>
                  <a:srgbClr val="00B050"/>
                </a:solidFill>
              </a:rPr>
              <a:t>unknown line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1. Sample S of size 40</a:t>
            </a:r>
          </a:p>
        </p:txBody>
      </p:sp>
      <p:sp>
        <p:nvSpPr>
          <p:cNvPr id="4" name="Rectangle 3"/>
          <p:cNvSpPr/>
          <p:nvPr/>
        </p:nvSpPr>
        <p:spPr>
          <a:xfrm>
            <a:off x="3989439" y="1843548"/>
            <a:ext cx="4387645" cy="436552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520381" y="2271252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462617" y="2796049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25181" y="2576052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737921" y="3642852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211712" y="2004552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941758" y="3376152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682248" y="4538816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131461" y="2867487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823408" y="2963351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673032" y="2957207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036393" y="3117596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428147" y="3771363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7224254" y="3399658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4891242" y="1851693"/>
            <a:ext cx="2262342" cy="435737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31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learning half-planes in 2D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27076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Unlabeled Input: size n</a:t>
            </a:r>
            <a:br>
              <a:rPr lang="en-US" sz="2400" dirty="0"/>
            </a:br>
            <a:r>
              <a:rPr lang="en-US" sz="2400" dirty="0">
                <a:solidFill>
                  <a:srgbClr val="00B050"/>
                </a:solidFill>
              </a:rPr>
              <a:t>unknown line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1. Sample S of size 40</a:t>
            </a:r>
            <a:br>
              <a:rPr lang="en-US" sz="2400" dirty="0" smtClean="0"/>
            </a:br>
            <a:r>
              <a:rPr lang="en-US" sz="2400" dirty="0" smtClean="0"/>
              <a:t>2. Label S</a:t>
            </a:r>
          </a:p>
        </p:txBody>
      </p:sp>
      <p:sp>
        <p:nvSpPr>
          <p:cNvPr id="4" name="Rectangle 3"/>
          <p:cNvSpPr/>
          <p:nvPr/>
        </p:nvSpPr>
        <p:spPr>
          <a:xfrm>
            <a:off x="3989439" y="1843548"/>
            <a:ext cx="4387645" cy="436552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520381" y="2271252"/>
            <a:ext cx="81116" cy="958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462617" y="2796049"/>
            <a:ext cx="81116" cy="958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25181" y="2576052"/>
            <a:ext cx="81116" cy="958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737921" y="3642852"/>
            <a:ext cx="81116" cy="958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211712" y="2004552"/>
            <a:ext cx="81116" cy="958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941758" y="3376152"/>
            <a:ext cx="81116" cy="958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682248" y="4538816"/>
            <a:ext cx="81116" cy="958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131461" y="2867487"/>
            <a:ext cx="81116" cy="958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823408" y="2963351"/>
            <a:ext cx="81116" cy="958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673032" y="2957207"/>
            <a:ext cx="81116" cy="958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036393" y="3117596"/>
            <a:ext cx="81116" cy="958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428147" y="3771363"/>
            <a:ext cx="81116" cy="958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7224254" y="3399658"/>
            <a:ext cx="81116" cy="958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4891242" y="1851693"/>
            <a:ext cx="2262342" cy="435737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12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learning half-planes in 2D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27076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Unlabeled Input: size n</a:t>
            </a:r>
            <a:br>
              <a:rPr lang="en-US" sz="2400" dirty="0"/>
            </a:br>
            <a:r>
              <a:rPr lang="en-US" sz="2400" dirty="0">
                <a:solidFill>
                  <a:srgbClr val="00B050"/>
                </a:solidFill>
              </a:rPr>
              <a:t>unknown line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1. Sample S of size 40</a:t>
            </a:r>
            <a:br>
              <a:rPr lang="en-US" sz="2400" dirty="0" smtClean="0"/>
            </a:br>
            <a:r>
              <a:rPr lang="en-US" sz="2400" dirty="0" smtClean="0"/>
              <a:t>2. Label S</a:t>
            </a:r>
            <a:br>
              <a:rPr lang="en-US" sz="2400" dirty="0" smtClean="0"/>
            </a:br>
            <a:r>
              <a:rPr lang="en-US" sz="2400" dirty="0" smtClean="0"/>
              <a:t>3. Find points in S closest to line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3989439" y="1843548"/>
            <a:ext cx="4387645" cy="436552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520381" y="2271252"/>
            <a:ext cx="81116" cy="958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462617" y="2796049"/>
            <a:ext cx="81116" cy="958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25181" y="2576052"/>
            <a:ext cx="81116" cy="958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737921" y="3642852"/>
            <a:ext cx="81116" cy="958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211712" y="2004552"/>
            <a:ext cx="81116" cy="958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941758" y="3376152"/>
            <a:ext cx="81116" cy="958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682248" y="4538816"/>
            <a:ext cx="81116" cy="958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131461" y="2867487"/>
            <a:ext cx="81116" cy="958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823408" y="2963351"/>
            <a:ext cx="81116" cy="958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673032" y="2957207"/>
            <a:ext cx="81116" cy="958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036393" y="3117596"/>
            <a:ext cx="81116" cy="958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428147" y="3771363"/>
            <a:ext cx="81116" cy="958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7224254" y="3399658"/>
            <a:ext cx="81116" cy="958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4891242" y="1851693"/>
            <a:ext cx="2262342" cy="435737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6592536" y="2874861"/>
            <a:ext cx="243344" cy="2501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860644" y="3299029"/>
            <a:ext cx="243344" cy="2501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8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learning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08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learning half-planes in 2D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27076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Unlabeled Input: size n</a:t>
            </a:r>
            <a:br>
              <a:rPr lang="en-US" sz="2400" dirty="0"/>
            </a:br>
            <a:r>
              <a:rPr lang="en-US" sz="2400" dirty="0">
                <a:solidFill>
                  <a:srgbClr val="00B050"/>
                </a:solidFill>
              </a:rPr>
              <a:t>unknown line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1. Sample S of size 40</a:t>
            </a:r>
            <a:br>
              <a:rPr lang="en-US" sz="2400" dirty="0" smtClean="0"/>
            </a:br>
            <a:r>
              <a:rPr lang="en-US" sz="2400" dirty="0"/>
              <a:t>2. Label S</a:t>
            </a:r>
            <a:br>
              <a:rPr lang="en-US" sz="2400" dirty="0"/>
            </a:br>
            <a:r>
              <a:rPr lang="en-US" sz="2400" dirty="0"/>
              <a:t>3. Find points in S closest to </a:t>
            </a:r>
            <a:r>
              <a:rPr lang="en-US" sz="2400" dirty="0" smtClean="0"/>
              <a:t>line</a:t>
            </a:r>
            <a:br>
              <a:rPr lang="en-US" sz="2400" dirty="0" smtClean="0"/>
            </a:br>
            <a:r>
              <a:rPr lang="en-US" sz="2400" dirty="0" smtClean="0"/>
              <a:t>4. Build cones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89439" y="1843548"/>
            <a:ext cx="4387645" cy="436552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520381" y="2271252"/>
            <a:ext cx="81116" cy="958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462617" y="2796049"/>
            <a:ext cx="81116" cy="958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25181" y="2576052"/>
            <a:ext cx="81116" cy="958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737921" y="3642852"/>
            <a:ext cx="81116" cy="958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211712" y="2004552"/>
            <a:ext cx="81116" cy="958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941758" y="3376152"/>
            <a:ext cx="81116" cy="958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682248" y="4538816"/>
            <a:ext cx="81116" cy="958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131461" y="2867487"/>
            <a:ext cx="81116" cy="958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823408" y="2963351"/>
            <a:ext cx="81116" cy="958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673032" y="2957207"/>
            <a:ext cx="81116" cy="958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036393" y="3117596"/>
            <a:ext cx="81116" cy="958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428147" y="3771363"/>
            <a:ext cx="81116" cy="958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7224254" y="3399658"/>
            <a:ext cx="81116" cy="958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4891242" y="1851693"/>
            <a:ext cx="2262342" cy="435737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48" idx="2"/>
          </p:cNvCxnSpPr>
          <p:nvPr/>
        </p:nvCxnSpPr>
        <p:spPr>
          <a:xfrm flipV="1">
            <a:off x="6673032" y="2671916"/>
            <a:ext cx="1704052" cy="33322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48" idx="1"/>
          </p:cNvCxnSpPr>
          <p:nvPr/>
        </p:nvCxnSpPr>
        <p:spPr>
          <a:xfrm flipH="1">
            <a:off x="5877232" y="2971246"/>
            <a:ext cx="807679" cy="32378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003114" y="3421472"/>
            <a:ext cx="1975515" cy="441377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31" idx="3"/>
          </p:cNvCxnSpPr>
          <p:nvPr/>
        </p:nvCxnSpPr>
        <p:spPr>
          <a:xfrm flipV="1">
            <a:off x="5953637" y="1832849"/>
            <a:ext cx="648367" cy="162512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7"/>
          <p:cNvSpPr/>
          <p:nvPr/>
        </p:nvSpPr>
        <p:spPr>
          <a:xfrm>
            <a:off x="6592536" y="2874861"/>
            <a:ext cx="243344" cy="2501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5860644" y="3299029"/>
            <a:ext cx="243344" cy="2501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36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learning half-planes in 2D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27076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Unlabeled Input: size n</a:t>
            </a:r>
            <a:br>
              <a:rPr lang="en-US" sz="2400" dirty="0"/>
            </a:br>
            <a:r>
              <a:rPr lang="en-US" sz="2400" dirty="0">
                <a:solidFill>
                  <a:srgbClr val="00B050"/>
                </a:solidFill>
              </a:rPr>
              <a:t>unknown line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1. Sample S of size </a:t>
            </a:r>
            <a:r>
              <a:rPr lang="en-US" sz="2400" dirty="0" smtClean="0"/>
              <a:t>40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2. Label S</a:t>
            </a:r>
            <a:br>
              <a:rPr lang="en-US" sz="2400" dirty="0"/>
            </a:br>
            <a:r>
              <a:rPr lang="en-US" sz="2400" dirty="0"/>
              <a:t>3. Find points in S closest to line</a:t>
            </a:r>
            <a:br>
              <a:rPr lang="en-US" sz="2400" dirty="0"/>
            </a:br>
            <a:r>
              <a:rPr lang="en-US" sz="2400" dirty="0"/>
              <a:t>4. Build </a:t>
            </a:r>
            <a:r>
              <a:rPr lang="en-US" sz="2400" dirty="0" smtClean="0"/>
              <a:t>cones</a:t>
            </a:r>
            <a:br>
              <a:rPr lang="en-US" sz="2400" dirty="0" smtClean="0"/>
            </a:br>
            <a:r>
              <a:rPr lang="en-US" sz="2400" dirty="0" smtClean="0"/>
              <a:t>5. Forget points not defining cones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89439" y="1843548"/>
            <a:ext cx="4387645" cy="436552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737921" y="3642852"/>
            <a:ext cx="81116" cy="958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941758" y="3376152"/>
            <a:ext cx="81116" cy="958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131461" y="2867487"/>
            <a:ext cx="81116" cy="958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673032" y="2957207"/>
            <a:ext cx="81116" cy="958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036393" y="3117596"/>
            <a:ext cx="81116" cy="958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428147" y="3771363"/>
            <a:ext cx="81116" cy="958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4891242" y="1851693"/>
            <a:ext cx="2262342" cy="435737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48" idx="2"/>
          </p:cNvCxnSpPr>
          <p:nvPr/>
        </p:nvCxnSpPr>
        <p:spPr>
          <a:xfrm flipV="1">
            <a:off x="6673032" y="2671916"/>
            <a:ext cx="1704052" cy="33322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48" idx="1"/>
          </p:cNvCxnSpPr>
          <p:nvPr/>
        </p:nvCxnSpPr>
        <p:spPr>
          <a:xfrm flipH="1">
            <a:off x="5877232" y="2971246"/>
            <a:ext cx="807679" cy="32378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003114" y="3421472"/>
            <a:ext cx="1975515" cy="441377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31" idx="3"/>
          </p:cNvCxnSpPr>
          <p:nvPr/>
        </p:nvCxnSpPr>
        <p:spPr>
          <a:xfrm flipV="1">
            <a:off x="5953637" y="1832849"/>
            <a:ext cx="648367" cy="162512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6592536" y="2874861"/>
            <a:ext cx="243344" cy="2501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860644" y="3299029"/>
            <a:ext cx="243344" cy="2501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64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learning half-planes in 2D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27076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Unlabeled Input: size n</a:t>
            </a:r>
            <a:br>
              <a:rPr lang="en-US" sz="2400" dirty="0"/>
            </a:br>
            <a:r>
              <a:rPr lang="en-US" sz="2400" dirty="0">
                <a:solidFill>
                  <a:srgbClr val="00B050"/>
                </a:solidFill>
              </a:rPr>
              <a:t>unknown line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1. Sample </a:t>
            </a:r>
            <a:r>
              <a:rPr lang="en-US" sz="2400" dirty="0"/>
              <a:t>S of size </a:t>
            </a:r>
            <a:r>
              <a:rPr lang="en-US" sz="2400" dirty="0" smtClean="0"/>
              <a:t>40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2. Label S</a:t>
            </a:r>
            <a:br>
              <a:rPr lang="en-US" sz="2400" dirty="0"/>
            </a:br>
            <a:r>
              <a:rPr lang="en-US" sz="2400" dirty="0"/>
              <a:t>3. Find points in S closest to line</a:t>
            </a:r>
            <a:br>
              <a:rPr lang="en-US" sz="2400" dirty="0"/>
            </a:br>
            <a:r>
              <a:rPr lang="en-US" sz="2400" dirty="0"/>
              <a:t>4. Build </a:t>
            </a:r>
            <a:r>
              <a:rPr lang="en-US" sz="2400" dirty="0" smtClean="0"/>
              <a:t>cones</a:t>
            </a:r>
            <a:br>
              <a:rPr lang="en-US" sz="2400" dirty="0" smtClean="0"/>
            </a:br>
            <a:r>
              <a:rPr lang="en-US" sz="2400" dirty="0" smtClean="0"/>
              <a:t>5. Forget points not defining cones</a:t>
            </a:r>
            <a:br>
              <a:rPr lang="en-US" sz="2400" dirty="0" smtClean="0"/>
            </a:br>
            <a:r>
              <a:rPr lang="en-US" sz="2400" dirty="0" smtClean="0"/>
              <a:t>6</a:t>
            </a:r>
            <a:r>
              <a:rPr lang="en-US" sz="2400" dirty="0"/>
              <a:t>. Label </a:t>
            </a:r>
            <a:r>
              <a:rPr lang="en-US" sz="2400" dirty="0" smtClean="0"/>
              <a:t>inputs </a:t>
            </a:r>
            <a:r>
              <a:rPr lang="en-US" sz="2400" dirty="0"/>
              <a:t>in cones</a:t>
            </a:r>
            <a:br>
              <a:rPr lang="en-US" sz="2400" dirty="0"/>
            </a:br>
            <a:r>
              <a:rPr lang="en-US" sz="2400" dirty="0"/>
              <a:t>(must be correct!)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89439" y="1843548"/>
            <a:ext cx="4387645" cy="436552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737921" y="3642852"/>
            <a:ext cx="81116" cy="958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941758" y="3376152"/>
            <a:ext cx="81116" cy="958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131461" y="2867487"/>
            <a:ext cx="81116" cy="958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673032" y="2957207"/>
            <a:ext cx="81116" cy="958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036393" y="3117596"/>
            <a:ext cx="81116" cy="958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428147" y="3771363"/>
            <a:ext cx="81116" cy="958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4891242" y="1851693"/>
            <a:ext cx="2262342" cy="435737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48" idx="2"/>
          </p:cNvCxnSpPr>
          <p:nvPr/>
        </p:nvCxnSpPr>
        <p:spPr>
          <a:xfrm flipV="1">
            <a:off x="6673032" y="2671916"/>
            <a:ext cx="1704052" cy="33322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48" idx="1"/>
          </p:cNvCxnSpPr>
          <p:nvPr/>
        </p:nvCxnSpPr>
        <p:spPr>
          <a:xfrm flipH="1">
            <a:off x="5877232" y="2971246"/>
            <a:ext cx="807679" cy="32378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003114" y="3421472"/>
            <a:ext cx="1975515" cy="441377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31" idx="3"/>
          </p:cNvCxnSpPr>
          <p:nvPr/>
        </p:nvCxnSpPr>
        <p:spPr>
          <a:xfrm flipV="1">
            <a:off x="5953637" y="1832849"/>
            <a:ext cx="648367" cy="162512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6592536" y="2874861"/>
            <a:ext cx="243344" cy="2501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860644" y="3299029"/>
            <a:ext cx="243344" cy="2501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123265" y="3967163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+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06882" y="2129741"/>
            <a:ext cx="3962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</a:rPr>
              <a:t>-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90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learning half-planes in 2D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27076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Unlabeled Input: size n</a:t>
            </a:r>
            <a:br>
              <a:rPr lang="en-US" sz="2400" dirty="0"/>
            </a:br>
            <a:r>
              <a:rPr lang="en-US" sz="2400" dirty="0">
                <a:solidFill>
                  <a:srgbClr val="00B050"/>
                </a:solidFill>
              </a:rPr>
              <a:t>unknown line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1. </a:t>
            </a:r>
            <a:r>
              <a:rPr lang="en-US" sz="2400" dirty="0"/>
              <a:t>Sample S of size </a:t>
            </a:r>
            <a:r>
              <a:rPr lang="en-US" sz="2400" dirty="0" smtClean="0"/>
              <a:t>40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2. Label S</a:t>
            </a:r>
            <a:br>
              <a:rPr lang="en-US" sz="2400" dirty="0"/>
            </a:br>
            <a:r>
              <a:rPr lang="en-US" sz="2400" dirty="0"/>
              <a:t>3. Find points in S closest to line</a:t>
            </a:r>
            <a:br>
              <a:rPr lang="en-US" sz="2400" dirty="0"/>
            </a:br>
            <a:r>
              <a:rPr lang="en-US" sz="2400" dirty="0"/>
              <a:t>4. Build cones</a:t>
            </a:r>
            <a:br>
              <a:rPr lang="en-US" sz="2400" dirty="0"/>
            </a:br>
            <a:r>
              <a:rPr lang="en-US" sz="2400" dirty="0"/>
              <a:t>5. Forget points not defining cones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6. Label inputs in cones</a:t>
            </a:r>
            <a:br>
              <a:rPr lang="en-US" sz="2400" dirty="0" smtClean="0"/>
            </a:br>
            <a:r>
              <a:rPr lang="en-US" sz="2400" dirty="0" smtClean="0"/>
              <a:t>(must be correct!)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89439" y="1843548"/>
            <a:ext cx="4387645" cy="436552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737921" y="3642852"/>
            <a:ext cx="81116" cy="958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941758" y="3376152"/>
            <a:ext cx="81116" cy="958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131461" y="2867487"/>
            <a:ext cx="81116" cy="958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673032" y="2957207"/>
            <a:ext cx="81116" cy="958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036393" y="3117596"/>
            <a:ext cx="81116" cy="958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428147" y="3771363"/>
            <a:ext cx="81116" cy="958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4891242" y="1851693"/>
            <a:ext cx="2262342" cy="435737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48" idx="2"/>
          </p:cNvCxnSpPr>
          <p:nvPr/>
        </p:nvCxnSpPr>
        <p:spPr>
          <a:xfrm flipV="1">
            <a:off x="6673032" y="2671916"/>
            <a:ext cx="1704052" cy="33322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48" idx="1"/>
          </p:cNvCxnSpPr>
          <p:nvPr/>
        </p:nvCxnSpPr>
        <p:spPr>
          <a:xfrm flipH="1">
            <a:off x="5877232" y="2971246"/>
            <a:ext cx="807679" cy="32378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003114" y="3421472"/>
            <a:ext cx="1975515" cy="441377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31" idx="3"/>
          </p:cNvCxnSpPr>
          <p:nvPr/>
        </p:nvCxnSpPr>
        <p:spPr>
          <a:xfrm flipV="1">
            <a:off x="5953637" y="1832849"/>
            <a:ext cx="648367" cy="162512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4520381" y="2271252"/>
            <a:ext cx="81116" cy="9586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4462617" y="2796049"/>
            <a:ext cx="81116" cy="9586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4825181" y="2576052"/>
            <a:ext cx="81116" cy="9586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6291416" y="2401070"/>
            <a:ext cx="81116" cy="9586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6682248" y="2515830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5250427" y="3642852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5671370" y="3137260"/>
            <a:ext cx="81116" cy="9586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4742836" y="4805516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4194688" y="5251655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5304504" y="5070988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5290985" y="4390104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5086965" y="5615448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5504836" y="5567516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6601132" y="4204520"/>
            <a:ext cx="81116" cy="958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6509263" y="4948084"/>
            <a:ext cx="81116" cy="958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249447" y="4204520"/>
            <a:ext cx="81116" cy="958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7103807" y="5262716"/>
            <a:ext cx="81116" cy="958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6142703" y="4294240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7379110" y="5444612"/>
            <a:ext cx="81116" cy="958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5211712" y="2004552"/>
            <a:ext cx="81116" cy="9586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5005849" y="2750575"/>
            <a:ext cx="81116" cy="9586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5516512" y="2309352"/>
            <a:ext cx="81116" cy="9586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7050345" y="2227777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7795138" y="2246672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5429252" y="3376152"/>
            <a:ext cx="81116" cy="9586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6278512" y="3071352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5434167" y="4538816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4886019" y="4984955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5995835" y="4804288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6015961" y="4140609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6047454" y="5663380"/>
            <a:ext cx="81116" cy="958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6196167" y="5300816"/>
            <a:ext cx="81116" cy="958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7292463" y="3937820"/>
            <a:ext cx="81116" cy="958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6682248" y="4538816"/>
            <a:ext cx="81116" cy="958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8070441" y="3857933"/>
            <a:ext cx="81116" cy="958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7795138" y="4996016"/>
            <a:ext cx="81116" cy="958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6653367" y="3345581"/>
            <a:ext cx="81116" cy="958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8107312" y="4900152"/>
            <a:ext cx="81116" cy="958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7039592" y="3611051"/>
            <a:ext cx="81116" cy="958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7823408" y="2963351"/>
            <a:ext cx="81116" cy="958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6512645" y="2786371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7822792" y="2600787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7224254" y="3399658"/>
            <a:ext cx="81116" cy="958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6592536" y="2874861"/>
            <a:ext cx="243344" cy="2501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5860644" y="3299029"/>
            <a:ext cx="243344" cy="2501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learning half-planes in 2D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3270762" cy="49660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Unlabeled Input: size n</a:t>
            </a:r>
            <a:br>
              <a:rPr lang="en-US" sz="2400" dirty="0"/>
            </a:br>
            <a:r>
              <a:rPr lang="en-US" sz="2400" dirty="0">
                <a:solidFill>
                  <a:srgbClr val="00B050"/>
                </a:solidFill>
              </a:rPr>
              <a:t>unknown line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1. </a:t>
            </a:r>
            <a:r>
              <a:rPr lang="en-US" sz="2400" dirty="0"/>
              <a:t>Sample S of size </a:t>
            </a:r>
            <a:r>
              <a:rPr lang="en-US" sz="2400" dirty="0" smtClean="0"/>
              <a:t>40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2. Label S</a:t>
            </a:r>
            <a:br>
              <a:rPr lang="en-US" sz="2400" dirty="0"/>
            </a:br>
            <a:r>
              <a:rPr lang="en-US" sz="2400" dirty="0"/>
              <a:t>3. Find points in S closest to line</a:t>
            </a:r>
            <a:br>
              <a:rPr lang="en-US" sz="2400" dirty="0"/>
            </a:br>
            <a:r>
              <a:rPr lang="en-US" sz="2400" dirty="0"/>
              <a:t>4. Build cones</a:t>
            </a:r>
            <a:br>
              <a:rPr lang="en-US" sz="2400" dirty="0"/>
            </a:br>
            <a:r>
              <a:rPr lang="en-US" sz="2400" dirty="0"/>
              <a:t>5. Forget points not defining cones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6. Label inputs in cones</a:t>
            </a:r>
            <a:br>
              <a:rPr lang="en-US" sz="2400" dirty="0" smtClean="0"/>
            </a:br>
            <a:r>
              <a:rPr lang="en-US" sz="2400" dirty="0" smtClean="0"/>
              <a:t>(must be correct</a:t>
            </a:r>
            <a:r>
              <a:rPr lang="en-US" sz="2400" dirty="0"/>
              <a:t>!)</a:t>
            </a:r>
            <a:br>
              <a:rPr lang="en-US" sz="2400" dirty="0"/>
            </a:br>
            <a:r>
              <a:rPr lang="en-US" sz="2400" dirty="0"/>
              <a:t>7. Repeat on unlabeled points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89439" y="1843548"/>
            <a:ext cx="4387645" cy="436552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737921" y="3642852"/>
            <a:ext cx="81116" cy="958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941758" y="3376152"/>
            <a:ext cx="81116" cy="958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131461" y="2867487"/>
            <a:ext cx="81116" cy="958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673032" y="2957207"/>
            <a:ext cx="81116" cy="958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036393" y="3117596"/>
            <a:ext cx="81116" cy="958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428147" y="3771363"/>
            <a:ext cx="81116" cy="958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4891242" y="1851693"/>
            <a:ext cx="2262342" cy="435737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4520381" y="2271252"/>
            <a:ext cx="81116" cy="9586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4462617" y="2796049"/>
            <a:ext cx="81116" cy="9586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4825181" y="2576052"/>
            <a:ext cx="81116" cy="9586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6291416" y="2401070"/>
            <a:ext cx="81116" cy="9586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6682248" y="2515830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5250427" y="3642852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5671370" y="3137260"/>
            <a:ext cx="81116" cy="9586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4742836" y="4805516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4194688" y="5251655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5304504" y="5070988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5290985" y="4390104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5086965" y="5615448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5504836" y="5567516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6601132" y="4204520"/>
            <a:ext cx="81116" cy="958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6509263" y="4948084"/>
            <a:ext cx="81116" cy="958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249447" y="4204520"/>
            <a:ext cx="81116" cy="958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7103807" y="5262716"/>
            <a:ext cx="81116" cy="958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6142703" y="4294240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7379110" y="5444612"/>
            <a:ext cx="81116" cy="958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5211712" y="2004552"/>
            <a:ext cx="81116" cy="9586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5005849" y="2750575"/>
            <a:ext cx="81116" cy="9586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5516512" y="2309352"/>
            <a:ext cx="81116" cy="9586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7050345" y="2227777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7795138" y="2246672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5429252" y="3376152"/>
            <a:ext cx="81116" cy="9586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6278512" y="3071352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5434167" y="4538816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4886019" y="4984955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5995835" y="4804288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6015961" y="4140609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6047454" y="5663380"/>
            <a:ext cx="81116" cy="958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6196167" y="5300816"/>
            <a:ext cx="81116" cy="958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7292463" y="3937820"/>
            <a:ext cx="81116" cy="958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6682248" y="4538816"/>
            <a:ext cx="81116" cy="958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8070441" y="3857933"/>
            <a:ext cx="81116" cy="958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7795138" y="4996016"/>
            <a:ext cx="81116" cy="958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6653367" y="3345581"/>
            <a:ext cx="81116" cy="958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8107312" y="4900152"/>
            <a:ext cx="81116" cy="958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7039592" y="3611051"/>
            <a:ext cx="81116" cy="958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7823408" y="2963351"/>
            <a:ext cx="81116" cy="958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6512645" y="2786371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7822792" y="2600787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7224254" y="3399658"/>
            <a:ext cx="81116" cy="958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5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learning half-planes in 2D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3270762" cy="49660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Unlabeled Input: size n</a:t>
            </a:r>
            <a:br>
              <a:rPr lang="en-US" sz="2400" dirty="0"/>
            </a:br>
            <a:r>
              <a:rPr lang="en-US" sz="2400" dirty="0">
                <a:solidFill>
                  <a:srgbClr val="00B050"/>
                </a:solidFill>
              </a:rPr>
              <a:t>unknown line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1. </a:t>
            </a:r>
            <a:r>
              <a:rPr lang="en-US" sz="2400" dirty="0"/>
              <a:t>Sample S of size </a:t>
            </a:r>
            <a:r>
              <a:rPr lang="en-US" sz="2400" dirty="0" smtClean="0"/>
              <a:t>40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2. Label S</a:t>
            </a:r>
            <a:br>
              <a:rPr lang="en-US" sz="2400" dirty="0"/>
            </a:br>
            <a:r>
              <a:rPr lang="en-US" sz="2400" dirty="0"/>
              <a:t>3. Find points in S closest to line</a:t>
            </a:r>
            <a:br>
              <a:rPr lang="en-US" sz="2400" dirty="0"/>
            </a:br>
            <a:r>
              <a:rPr lang="en-US" sz="2400" dirty="0"/>
              <a:t>4. Build cones</a:t>
            </a:r>
            <a:br>
              <a:rPr lang="en-US" sz="2400" dirty="0"/>
            </a:br>
            <a:r>
              <a:rPr lang="en-US" sz="2400" dirty="0"/>
              <a:t>5. Forget points not defining cones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6. Label inputs in cones</a:t>
            </a:r>
            <a:br>
              <a:rPr lang="en-US" sz="2400" dirty="0" smtClean="0"/>
            </a:br>
            <a:r>
              <a:rPr lang="en-US" sz="2400" dirty="0" smtClean="0"/>
              <a:t>(must be correct!)</a:t>
            </a:r>
            <a:br>
              <a:rPr lang="en-US" sz="2400" dirty="0" smtClean="0"/>
            </a:br>
            <a:r>
              <a:rPr lang="en-US" sz="2400" dirty="0" smtClean="0"/>
              <a:t>7. Repeat on unlabeled points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89439" y="1843548"/>
            <a:ext cx="4387645" cy="436552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4891242" y="1851693"/>
            <a:ext cx="2262342" cy="435737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/>
          <p:cNvSpPr/>
          <p:nvPr/>
        </p:nvSpPr>
        <p:spPr>
          <a:xfrm>
            <a:off x="6682248" y="2515830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5250427" y="3642852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4742836" y="4805516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4194688" y="5251655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5304504" y="5070988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5290985" y="4390104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5086965" y="5615448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5504836" y="5567516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6142703" y="4294240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7050345" y="2227777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7795138" y="2246672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6278512" y="3071352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5434167" y="4538816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4886019" y="4984955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5995835" y="4804288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6015961" y="4140609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6512645" y="2786371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7822792" y="2600787"/>
            <a:ext cx="81116" cy="95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9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learning half-planes in 2D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8087647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Main lemma: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dirty="0" smtClean="0"/>
                  <a:t> (over sample), each iteration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labels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50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unlabeled points</a:t>
                </a:r>
                <a:endParaRPr lang="en-US" dirty="0" smtClean="0"/>
              </a:p>
              <a:p>
                <a:r>
                  <a:rPr lang="en-US" dirty="0" smtClean="0"/>
                  <a:t>Also, each iteration makes O(1) queries</a:t>
                </a:r>
              </a:p>
              <a:p>
                <a:r>
                  <a:rPr lang="en-US" dirty="0" smtClean="0"/>
                  <a:t>So, </a:t>
                </a:r>
                <a:r>
                  <a:rPr lang="en-US" dirty="0" err="1" smtClean="0"/>
                  <a:t>whp</a:t>
                </a:r>
                <a:r>
                  <a:rPr lang="en-US" dirty="0" smtClean="0"/>
                  <a:t> O(log n) queries are sufficient</a:t>
                </a:r>
              </a:p>
              <a:p>
                <a:endParaRPr lang="en-US" dirty="0"/>
              </a:p>
              <a:p>
                <a:r>
                  <a:rPr lang="en-US" dirty="0" smtClean="0"/>
                  <a:t>First show proof of lemma</a:t>
                </a:r>
              </a:p>
              <a:p>
                <a:r>
                  <a:rPr lang="en-US" dirty="0" smtClean="0"/>
                  <a:t>Then show that it is an instance of a general framework: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active compression schemes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8087647" cy="4351338"/>
              </a:xfrm>
              <a:blipFill rotWithShape="0">
                <a:blip r:embed="rId2"/>
                <a:stretch>
                  <a:fillRect l="-1356" t="-2241" r="-1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896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lemma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685788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Lemma: </a:t>
                </a:r>
                <a:r>
                  <a:rPr lang="en-US" dirty="0"/>
                  <a:t>with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50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smtClean="0"/>
                  <a:t>each </a:t>
                </a:r>
                <a:r>
                  <a:rPr lang="en-US" dirty="0"/>
                  <a:t>iteration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correctly </a:t>
                </a:r>
                <a:r>
                  <a:rPr lang="en-US" dirty="0"/>
                  <a:t>labels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50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dirty="0"/>
                  <a:t> unlabeled points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Pair of cones: defines a partial hypothesis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,?}</m:t>
                      </m:r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b="1" dirty="0" smtClean="0"/>
                  <a:t>Main observation:</a:t>
                </a:r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≠?</m:t>
                    </m:r>
                  </m:oMath>
                </a14:m>
                <a:r>
                  <a:rPr lang="en-US" dirty="0" smtClean="0"/>
                  <a:t> then it </a:t>
                </a:r>
                <a:r>
                  <a:rPr lang="en-US" u="sng" dirty="0" smtClean="0">
                    <a:solidFill>
                      <a:srgbClr val="FF0000"/>
                    </a:solidFill>
                  </a:rPr>
                  <a:t>must be correct</a:t>
                </a:r>
              </a:p>
              <a:p>
                <a:endParaRPr lang="en-US" u="sng" dirty="0"/>
              </a:p>
              <a:p>
                <a:r>
                  <a:rPr lang="en-US" dirty="0" smtClean="0"/>
                  <a:t>So, we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never make mistakes</a:t>
                </a:r>
                <a:r>
                  <a:rPr lang="en-US" dirty="0" smtClean="0"/>
                  <a:t> (inside or outside sample S)</a:t>
                </a:r>
              </a:p>
              <a:p>
                <a:r>
                  <a:rPr lang="en-US" dirty="0" smtClean="0"/>
                  <a:t>And we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label all our sample S</a:t>
                </a:r>
              </a:p>
              <a:p>
                <a:r>
                  <a:rPr lang="en-US" dirty="0" smtClean="0"/>
                  <a:t>But we are allowed to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abstain outside S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But do we make progress on the original input?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685788"/>
              </a:xfrm>
              <a:blipFill rotWithShape="0">
                <a:blip r:embed="rId2"/>
                <a:stretch>
                  <a:fillRect l="-850" t="-2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775" y="0"/>
            <a:ext cx="2199225" cy="219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1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lemma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4"/>
                <a:ext cx="8143875" cy="4722659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Partial hypothesis = pair of cones, defined by</a:t>
                </a:r>
              </a:p>
              <a:p>
                <a:pPr lvl="1"/>
                <a:r>
                  <a:rPr lang="en-US" dirty="0" smtClean="0"/>
                  <a:t>6 points</a:t>
                </a:r>
              </a:p>
              <a:p>
                <a:pPr lvl="1"/>
                <a:r>
                  <a:rPr lang="en-US" dirty="0" smtClean="0"/>
                  <a:t>Side information (labels, which one is closest to line)</a:t>
                </a:r>
                <a:br>
                  <a:rPr lang="en-US" dirty="0" smtClean="0"/>
                </a:br>
                <a:r>
                  <a:rPr lang="en-US" dirty="0" smtClean="0"/>
                  <a:t>which can be encoded using 10 bits</a:t>
                </a:r>
                <a:endParaRPr lang="en-US" dirty="0"/>
              </a:p>
              <a:p>
                <a:r>
                  <a:rPr lang="en-US" dirty="0" smtClean="0"/>
                  <a:t>#possible hypotheses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Hypothesis is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bad</a:t>
                </a:r>
                <a:r>
                  <a:rPr lang="en-US" dirty="0" smtClean="0"/>
                  <a:t> if labels &lt;50% points in input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Fix bad hypothesis h.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labels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Union bound: can take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However, sufficient to take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(similar to how VC dimension arguments beat the union bound)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4"/>
                <a:ext cx="8143875" cy="4722659"/>
              </a:xfrm>
              <a:blipFill rotWithShape="0">
                <a:blip r:embed="rId2"/>
                <a:stretch>
                  <a:fillRect l="-1123" t="-2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775" y="0"/>
            <a:ext cx="2199225" cy="219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38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lemma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38288"/>
                <a:ext cx="7886700" cy="4895849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be a random sample</a:t>
                </a:r>
              </a:p>
              <a:p>
                <a:r>
                  <a:rPr lang="en-US" dirty="0" smtClean="0"/>
                  <a:t>Partial hypothesis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US" i="1" dirty="0" smtClean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)⊂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b="0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dirty="0" smtClean="0"/>
                  <a:t>of size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pPr lvl="1"/>
                <a:endParaRPr lang="en-US" sz="1400" b="0" dirty="0" smtClean="0"/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b="0" dirty="0" smtClean="0"/>
                  <a:t>. Union bound over choices </a:t>
                </a:r>
                <a:r>
                  <a:rPr lang="en-US" dirty="0"/>
                  <a:t>of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b="0" dirty="0" smtClean="0"/>
              </a:p>
              <a:p>
                <a:endParaRPr lang="en-US" sz="1400" b="0" dirty="0" smtClean="0"/>
              </a:p>
              <a:p>
                <a:r>
                  <a:rPr lang="en-US" u="sng" dirty="0" smtClean="0"/>
                  <a:t>Main observation:</a:t>
                </a:r>
                <a:r>
                  <a:rPr lang="en-US" dirty="0" smtClean="0"/>
                  <a:t> Given fixed B,I,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is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independent of other sample points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sz="130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bad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labels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all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d>
                      </m:sup>
                    </m:sSup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𝑏𝑎𝑑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d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 smtClean="0"/>
                  <a:t>For m=40 it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38288"/>
                <a:ext cx="7886700" cy="4895849"/>
              </a:xfrm>
              <a:blipFill rotWithShape="0">
                <a:blip r:embed="rId3"/>
                <a:stretch>
                  <a:fillRect l="-1005" t="-2864" b="-1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775" y="0"/>
            <a:ext cx="2199225" cy="219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88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active learning?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748434" cy="430970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Active learning extends classical PAC learning</a:t>
            </a:r>
          </a:p>
          <a:p>
            <a:endParaRPr lang="en-US" dirty="0"/>
          </a:p>
          <a:p>
            <a:r>
              <a:rPr lang="en-US" dirty="0" smtClean="0"/>
              <a:t>In </a:t>
            </a:r>
            <a:r>
              <a:rPr lang="en-US" dirty="0" smtClean="0">
                <a:solidFill>
                  <a:srgbClr val="0070C0"/>
                </a:solidFill>
              </a:rPr>
              <a:t>PAC (passive) learning</a:t>
            </a:r>
            <a:r>
              <a:rPr lang="en-US" dirty="0" smtClean="0"/>
              <a:t>, a learning algorithm is given a sample of </a:t>
            </a:r>
            <a:r>
              <a:rPr lang="en-US" dirty="0" smtClean="0">
                <a:solidFill>
                  <a:srgbClr val="FF0000"/>
                </a:solidFill>
              </a:rPr>
              <a:t>labeled data </a:t>
            </a:r>
            <a:r>
              <a:rPr lang="en-US" dirty="0" smtClean="0"/>
              <a:t>and needs to predict an unknown concept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In </a:t>
            </a:r>
            <a:r>
              <a:rPr lang="en-US" dirty="0" smtClean="0">
                <a:solidFill>
                  <a:srgbClr val="0070C0"/>
                </a:solidFill>
              </a:rPr>
              <a:t>active learning</a:t>
            </a:r>
            <a:r>
              <a:rPr lang="en-US" dirty="0" smtClean="0"/>
              <a:t>, </a:t>
            </a:r>
            <a:r>
              <a:rPr lang="en-US" dirty="0"/>
              <a:t>a learning algorithm is given a sample of </a:t>
            </a:r>
            <a:r>
              <a:rPr lang="en-US" dirty="0" smtClean="0">
                <a:solidFill>
                  <a:srgbClr val="FF0000"/>
                </a:solidFill>
              </a:rPr>
              <a:t>unlabeled data</a:t>
            </a:r>
            <a:r>
              <a:rPr lang="en-US" dirty="0" smtClean="0"/>
              <a:t>, it can ask for the labels of (hopefully) a few data points, and still predict as well as the passive algorithm</a:t>
            </a:r>
          </a:p>
          <a:p>
            <a:endParaRPr lang="en-US" dirty="0"/>
          </a:p>
          <a:p>
            <a:r>
              <a:rPr lang="en-US" dirty="0" smtClean="0"/>
              <a:t>This is certainly useful, as it is much easier in practice to obtain unlabeled data; however, when is it possible?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74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learning half-planes in 2D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Simple iterative algorithm</a:t>
            </a:r>
          </a:p>
          <a:p>
            <a:endParaRPr lang="en-US" dirty="0"/>
          </a:p>
          <a:p>
            <a:r>
              <a:rPr lang="en-US" dirty="0" smtClean="0"/>
              <a:t>In each iteration:</a:t>
            </a:r>
          </a:p>
          <a:p>
            <a:pPr lvl="1"/>
            <a:r>
              <a:rPr lang="en-US" dirty="0" smtClean="0"/>
              <a:t>Sample 40 points</a:t>
            </a:r>
          </a:p>
          <a:p>
            <a:pPr lvl="1"/>
            <a:r>
              <a:rPr lang="en-US" dirty="0" smtClean="0"/>
              <a:t>Query them (label + comparison)</a:t>
            </a:r>
          </a:p>
          <a:p>
            <a:pPr lvl="1"/>
            <a:r>
              <a:rPr lang="en-US" dirty="0" smtClean="0"/>
              <a:t>Design a </a:t>
            </a:r>
            <a:r>
              <a:rPr lang="en-US" dirty="0" smtClean="0">
                <a:solidFill>
                  <a:srgbClr val="0070C0"/>
                </a:solidFill>
              </a:rPr>
              <a:t>confident partial hypothesis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must be correct whenever it does not abstain</a:t>
            </a:r>
            <a:br>
              <a:rPr lang="en-US" dirty="0" smtClean="0"/>
            </a:br>
            <a:r>
              <a:rPr lang="en-US" dirty="0" smtClean="0"/>
              <a:t>labels all our sample correctly</a:t>
            </a:r>
          </a:p>
          <a:p>
            <a:pPr lvl="1"/>
            <a:r>
              <a:rPr lang="en-US" dirty="0" smtClean="0"/>
              <a:t>Remove labeled points and repeat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Analysis:</a:t>
            </a:r>
          </a:p>
          <a:p>
            <a:pPr lvl="1"/>
            <a:r>
              <a:rPr lang="en-US" dirty="0" smtClean="0"/>
              <a:t>Partial hypothesis defined by few points + side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38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framework:</a:t>
            </a:r>
            <a:br>
              <a:rPr lang="en-US" dirty="0" smtClean="0"/>
            </a:br>
            <a:r>
              <a:rPr lang="en-US" sz="4800" dirty="0" smtClean="0"/>
              <a:t>Active compression schemes</a:t>
            </a:r>
            <a:endParaRPr lang="en-US" sz="4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69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compression schemes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Littlestone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Warmuth (1986) conjectured that PAC learnability can be characterized by a communication game, called </a:t>
            </a:r>
            <a:r>
              <a:rPr lang="en-US" dirty="0" smtClean="0">
                <a:solidFill>
                  <a:srgbClr val="0070C0"/>
                </a:solidFill>
              </a:rPr>
              <a:t>sample compression schemes 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/>
              <a:t>Moran and Yehudayoff (2016) proved this conjecture (at least qualitatively)</a:t>
            </a:r>
          </a:p>
          <a:p>
            <a:endParaRPr lang="en-US" dirty="0"/>
          </a:p>
          <a:p>
            <a:r>
              <a:rPr lang="en-US" dirty="0" smtClean="0"/>
              <a:t>Here, we generalize these notions to </a:t>
            </a:r>
            <a:r>
              <a:rPr lang="en-US" dirty="0" smtClean="0">
                <a:solidFill>
                  <a:srgbClr val="FF0000"/>
                </a:solidFill>
              </a:rPr>
              <a:t>active learning</a:t>
            </a:r>
          </a:p>
          <a:p>
            <a:endParaRPr lang="en-US" dirty="0" smtClean="0"/>
          </a:p>
          <a:p>
            <a:r>
              <a:rPr lang="en-US" dirty="0" smtClean="0"/>
              <a:t>Extends </a:t>
            </a:r>
            <a:r>
              <a:rPr lang="en-US" dirty="0" smtClean="0">
                <a:solidFill>
                  <a:srgbClr val="FF0000"/>
                </a:solidFill>
              </a:rPr>
              <a:t>version space compression </a:t>
            </a:r>
            <a:r>
              <a:rPr lang="en-US" dirty="0" smtClean="0"/>
              <a:t>[</a:t>
            </a:r>
            <a:r>
              <a:rPr lang="en-US" dirty="0" err="1" smtClean="0"/>
              <a:t>BenDavid-Urner</a:t>
            </a:r>
            <a:r>
              <a:rPr lang="en-US" dirty="0" smtClean="0"/>
              <a:t>, </a:t>
            </a:r>
            <a:r>
              <a:rPr lang="en-US" dirty="0" err="1" smtClean="0"/>
              <a:t>ElYaniv</a:t>
            </a:r>
            <a:r>
              <a:rPr lang="en-US" dirty="0" smtClean="0"/>
              <a:t>-Wiener</a:t>
            </a:r>
            <a:r>
              <a:rPr lang="en-US" dirty="0" smtClean="0"/>
              <a:t>] to allow for additional queries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47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compression schemes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57326"/>
                <a:ext cx="7886700" cy="5072062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Input: unlabeled sample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from the original input</a:t>
                </a:r>
              </a:p>
              <a:p>
                <a:endParaRPr lang="en-US" dirty="0"/>
              </a:p>
              <a:p>
                <a:r>
                  <a:rPr lang="en-US" dirty="0" smtClean="0"/>
                  <a:t>Compressor:</a:t>
                </a:r>
              </a:p>
              <a:p>
                <a:pPr lvl="1"/>
                <a:r>
                  <a:rPr lang="en-US" dirty="0" smtClean="0"/>
                  <a:t>Knows S</a:t>
                </a:r>
              </a:p>
              <a:p>
                <a:pPr lvl="1"/>
                <a:r>
                  <a:rPr lang="en-US" dirty="0" smtClean="0"/>
                  <a:t>Queries points (in or outside the sample)</a:t>
                </a:r>
              </a:p>
              <a:p>
                <a:pPr lvl="1"/>
                <a:r>
                  <a:rPr lang="en-US" dirty="0" smtClean="0"/>
                  <a:t>Selects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(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important points</a:t>
                </a:r>
                <a:r>
                  <a:rPr lang="en-US" dirty="0" smtClean="0"/>
                  <a:t>)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dirty="0" smtClean="0"/>
                  <a:t> (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side information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Sends T,B to </a:t>
                </a:r>
                <a:r>
                  <a:rPr lang="en-US" dirty="0" err="1" smtClean="0"/>
                  <a:t>Reconstructor</a:t>
                </a:r>
                <a:r>
                  <a:rPr lang="en-US" dirty="0" smtClean="0"/>
                  <a:t> (ideally: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|≪|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err="1" smtClean="0"/>
                  <a:t>Reconstructor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Receives T,B from Compressor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(crucially: doesn’t know S)</a:t>
                </a:r>
              </a:p>
              <a:p>
                <a:pPr lvl="1"/>
                <a:r>
                  <a:rPr lang="en-US" dirty="0"/>
                  <a:t>Queries points (in or outside the sample)</a:t>
                </a:r>
              </a:p>
              <a:p>
                <a:pPr lvl="1"/>
                <a:r>
                  <a:rPr lang="en-US" dirty="0" smtClean="0"/>
                  <a:t>Outputs partial hypothesis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,?}</m:t>
                    </m:r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Requirements:</a:t>
                </a:r>
              </a:p>
              <a:p>
                <a:pPr lvl="1"/>
                <a:r>
                  <a:rPr lang="en-US" dirty="0" smtClean="0"/>
                  <a:t>h is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confident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∈{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,?}</m:t>
                    </m:r>
                  </m:oMath>
                </a14:m>
                <a:r>
                  <a:rPr lang="en-US" dirty="0" smtClean="0"/>
                  <a:t> for all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h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labels all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correctly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57326"/>
                <a:ext cx="7886700" cy="5072062"/>
              </a:xfrm>
              <a:blipFill rotWithShape="0">
                <a:blip r:embed="rId2"/>
                <a:stretch>
                  <a:fillRect l="-850" t="-2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593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compression </a:t>
            </a:r>
            <a:r>
              <a:rPr lang="en-US" dirty="0" smtClean="0"/>
              <a:t>scheme:</a:t>
            </a:r>
            <a:br>
              <a:rPr lang="en-US" dirty="0" smtClean="0"/>
            </a:br>
            <a:r>
              <a:rPr lang="en-US" dirty="0" smtClean="0"/>
              <a:t>half-planes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Input: sample S of size |S|=40</a:t>
            </a:r>
          </a:p>
          <a:p>
            <a:r>
              <a:rPr lang="en-US" dirty="0" smtClean="0"/>
              <a:t>Compressor queries </a:t>
            </a:r>
            <a:r>
              <a:rPr lang="en-US" dirty="0" err="1" smtClean="0"/>
              <a:t>labels+which</a:t>
            </a:r>
            <a:r>
              <a:rPr lang="en-US" dirty="0" smtClean="0"/>
              <a:t> is closest to line</a:t>
            </a:r>
          </a:p>
          <a:p>
            <a:r>
              <a:rPr lang="en-US" dirty="0" smtClean="0"/>
              <a:t>Sends |T|=6 points + b=10 bits of side information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187" y="3773557"/>
            <a:ext cx="2852736" cy="284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80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compression scheme:</a:t>
            </a:r>
            <a:br>
              <a:rPr lang="en-US" dirty="0"/>
            </a:br>
            <a:r>
              <a:rPr lang="en-US" dirty="0"/>
              <a:t>half-planes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Input: sample S of size |S|=40</a:t>
                </a:r>
              </a:p>
              <a:p>
                <a:r>
                  <a:rPr lang="en-US" dirty="0"/>
                  <a:t>Compressor queries </a:t>
                </a:r>
                <a:r>
                  <a:rPr lang="en-US" dirty="0" err="1"/>
                  <a:t>labels+which</a:t>
                </a:r>
                <a:r>
                  <a:rPr lang="en-US" dirty="0"/>
                  <a:t> is closest to line</a:t>
                </a:r>
              </a:p>
              <a:p>
                <a:r>
                  <a:rPr lang="en-US" dirty="0"/>
                  <a:t>Sends |T|=6 points + b=10 bits of side information</a:t>
                </a:r>
              </a:p>
              <a:p>
                <a:endParaRPr lang="en-US" dirty="0"/>
              </a:p>
              <a:p>
                <a:r>
                  <a:rPr lang="en-US" dirty="0" err="1" smtClean="0"/>
                  <a:t>Reconstructor</a:t>
                </a:r>
                <a:r>
                  <a:rPr lang="en-US" dirty="0" smtClean="0"/>
                  <a:t> receives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Designs partial hypothesis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h confident (makes no mistakes)</a:t>
                </a:r>
                <a:br>
                  <a:rPr lang="en-US" dirty="0" smtClean="0"/>
                </a:br>
                <a:r>
                  <a:rPr lang="en-US" dirty="0" smtClean="0"/>
                  <a:t>labels all of S</a:t>
                </a:r>
                <a:br>
                  <a:rPr lang="en-US" dirty="0" smtClean="0"/>
                </a:br>
                <a:r>
                  <a:rPr lang="en-US" dirty="0" smtClean="0"/>
                  <a:t>may abstain on points outside S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 b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949" y="3768790"/>
            <a:ext cx="2852735" cy="28409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55658" y="5486400"/>
            <a:ext cx="213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5340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compression schemes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4"/>
                <a:ext cx="8220075" cy="4803775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Input: unlabeled sample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h is confident (doesn’t make mistakes) and labels all of S</a:t>
                </a:r>
              </a:p>
              <a:p>
                <a:r>
                  <a:rPr lang="en-US" dirty="0" smtClean="0"/>
                  <a:t>Communication: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ost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max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endParaRPr lang="en-US" dirty="0" smtClean="0">
                  <a:solidFill>
                    <a:srgbClr val="0070C0"/>
                  </a:solidFill>
                </a:endParaRPr>
              </a:p>
              <a:p>
                <a:r>
                  <a:rPr lang="en-US" dirty="0" smtClean="0"/>
                  <a:t>Theorem: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cost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active learning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4"/>
                <a:ext cx="8220075" cy="4803775"/>
              </a:xfrm>
              <a:blipFill rotWithShape="0">
                <a:blip r:embed="rId2"/>
                <a:stretch>
                  <a:fillRect l="-1112" t="-3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42975" y="3655017"/>
                <a:ext cx="3505200" cy="651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Queries points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Sends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975" y="3655017"/>
                <a:ext cx="3505200" cy="651269"/>
              </a:xfrm>
              <a:prstGeom prst="rect">
                <a:avLst/>
              </a:prstGeom>
              <a:blipFill rotWithShape="0">
                <a:blip r:embed="rId3"/>
                <a:stretch>
                  <a:fillRect l="-1565" t="-5660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757737" y="3674258"/>
                <a:ext cx="438626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Designs partial hypothesis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,?}</m:t>
                    </m:r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7737" y="3674258"/>
                <a:ext cx="4386263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1111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1414463" y="2528879"/>
            <a:ext cx="2033587" cy="10104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Compressor</a:t>
            </a:r>
            <a:endParaRPr lang="en-US" b="1" dirty="0"/>
          </a:p>
        </p:txBody>
      </p:sp>
      <p:sp>
        <p:nvSpPr>
          <p:cNvPr id="7" name="Rounded Rectangle 6"/>
          <p:cNvSpPr/>
          <p:nvPr/>
        </p:nvSpPr>
        <p:spPr>
          <a:xfrm>
            <a:off x="5538788" y="2528879"/>
            <a:ext cx="2033587" cy="10104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Reconstructor</a:t>
            </a:r>
            <a:endParaRPr lang="en-US" b="1" dirty="0"/>
          </a:p>
        </p:txBody>
      </p:sp>
      <p:sp>
        <p:nvSpPr>
          <p:cNvPr id="8" name="Notched Right Arrow 7"/>
          <p:cNvSpPr/>
          <p:nvPr/>
        </p:nvSpPr>
        <p:spPr>
          <a:xfrm>
            <a:off x="3762375" y="2857492"/>
            <a:ext cx="1552575" cy="271462"/>
          </a:xfrm>
          <a:prstGeom prst="notched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50518" y="3128954"/>
            <a:ext cx="776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T,B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21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compression </a:t>
            </a:r>
            <a:r>
              <a:rPr lang="en-US" dirty="0" smtClean="0"/>
              <a:t>schemes imply efficient active learning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8410575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C = concept class</a:t>
                </a:r>
              </a:p>
              <a:p>
                <a:r>
                  <a:rPr lang="en-US" sz="2400" dirty="0" smtClean="0"/>
                  <a:t>Goal: correctly label sample of size n</a:t>
                </a:r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Main theorem: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m, active compression scheme, where</a:t>
                </a:r>
              </a:p>
              <a:p>
                <a:pPr lvl="1"/>
                <a:r>
                  <a:rPr lang="en-US" sz="2000" b="0" dirty="0" smtClean="0"/>
                  <a:t>cost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en-US" sz="20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𝑞𝑢𝑒𝑟𝑖𝑒𝑠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=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sz="2000" b="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   then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 smtClean="0"/>
                  <a:t>, there is an active learning algorithm which makes </a:t>
                </a:r>
              </a:p>
              <a:p>
                <a:pPr marL="0" indent="0">
                  <a:buNone/>
                </a:pPr>
                <a:r>
                  <a:rPr lang="en-US" sz="2400" b="0" dirty="0"/>
                  <a:t> </a:t>
                </a:r>
                <a:r>
                  <a:rPr lang="en-US" sz="2400" b="0" dirty="0" smtClean="0"/>
                  <a:t> 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 queries</a:t>
                </a:r>
                <a:r>
                  <a:rPr lang="en-US" sz="2400" dirty="0" smtClean="0"/>
                  <a:t>, and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labels all n inputs points correctly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 smtClean="0"/>
                  <a:t>Proof: generalization of the proof for half-planes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8410575" cy="4351338"/>
              </a:xfrm>
              <a:blipFill rotWithShape="0">
                <a:blip r:embed="rId2"/>
                <a:stretch>
                  <a:fillRect l="-942" t="-1961" b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152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active compression schemes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Focus on learning half-spaces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1159" t="-5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610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Half-spaces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49" y="1514475"/>
                <a:ext cx="8034339" cy="519588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Goal: active learning for half-spaces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(for simplicity, we consider the homogeneous case)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Given sample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and an </a:t>
                </a:r>
                <a:r>
                  <a:rPr lang="en-US" dirty="0" smtClean="0"/>
                  <a:t>unknown </a:t>
                </a:r>
              </a:p>
              <a:p>
                <a:pPr marL="0" indent="0">
                  <a:buNone/>
                </a:pPr>
                <a:r>
                  <a:rPr lang="en-US" b="0" dirty="0"/>
                  <a:t> </a:t>
                </a:r>
                <a:r>
                  <a:rPr lang="en-US" b="0" dirty="0" smtClean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, learn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𝑠𝑖𝑔𝑛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〈"/>
                        <m:endChr m:val="〉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for all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Active compression scheme: query points (possibly outside sample) such that</a:t>
                </a:r>
              </a:p>
              <a:p>
                <a:pPr lvl="1"/>
                <a:r>
                  <a:rPr lang="en-US" dirty="0" smtClean="0"/>
                  <a:t>Few sample points + side information define a 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⊂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dirty="0" smtClean="0">
                    <a:solidFill>
                      <a:srgbClr val="FF0000"/>
                    </a:solidFill>
                  </a:rPr>
                  <a:t>Any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correctly labels the sample points</a:t>
                </a:r>
              </a:p>
              <a:p>
                <a:pPr lvl="1"/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 smtClean="0"/>
                  <a:t>Defines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confident partial hypothesis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𝑠𝑖𝑔𝑛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, otherwise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514475"/>
                <a:ext cx="8034339" cy="5195888"/>
              </a:xfrm>
              <a:blipFill rotWithShape="0">
                <a:blip r:embed="rId2"/>
                <a:stretch>
                  <a:fillRect l="-1366" t="-2814" b="-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240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 learning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4"/>
                <a:ext cx="7586203" cy="4648917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Focus on the realizable case</a:t>
                </a:r>
              </a:p>
              <a:p>
                <a:endParaRPr lang="en-US" dirty="0"/>
              </a:p>
              <a:p>
                <a:r>
                  <a:rPr lang="en-US" dirty="0" smtClean="0"/>
                  <a:t>Domain X, labels Y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Unknown</a:t>
                </a:r>
                <a:r>
                  <a:rPr lang="en-US" dirty="0" smtClean="0"/>
                  <a:t> distribution </a:t>
                </a:r>
                <a:r>
                  <a:rPr lang="en-US" dirty="0"/>
                  <a:t>D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Concept class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Unknown</a:t>
                </a:r>
                <a:r>
                  <a:rPr lang="en-US" dirty="0" smtClean="0"/>
                  <a:t> concept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4"/>
                <a:ext cx="7586203" cy="4648917"/>
              </a:xfrm>
              <a:blipFill rotWithShape="0">
                <a:blip r:embed="rId2"/>
                <a:stretch>
                  <a:fillRect l="-1446" t="-2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262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Dual problem: given a collection of hyperplanes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, and an unknown 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, query a few points and decide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𝑠𝑖𝑔𝑛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This is exactly the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hyperplane arrangement problem</a:t>
                </a:r>
                <a:r>
                  <a:rPr lang="en-US" dirty="0" smtClean="0"/>
                  <a:t>, a central problem in combinatorial geometry</a:t>
                </a:r>
              </a:p>
              <a:p>
                <a:endParaRPr lang="en-US" dirty="0"/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active compression scheme = linear decision tree</a:t>
                </a:r>
              </a:p>
              <a:p>
                <a:endParaRPr lang="en-US" dirty="0"/>
              </a:p>
              <a:p>
                <a:r>
                  <a:rPr lang="en-US" dirty="0" smtClean="0"/>
                  <a:t>Known results on linear decision trees directly give active compression schemes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59" t="-2801" r="-1159" b="-3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311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4000" dirty="0" smtClean="0"/>
                  <a:t>Active compression schemes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4000" dirty="0" smtClean="0"/>
                  <a:t> </a:t>
                </a:r>
                <a:endParaRPr lang="en-US" sz="40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8168763" cy="435133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Example </a:t>
                </a:r>
                <a:r>
                  <a:rPr lang="en-US" dirty="0"/>
                  <a:t>[Meyer auf der Heide</a:t>
                </a:r>
                <a:r>
                  <a:rPr lang="en-US" dirty="0" smtClean="0"/>
                  <a:t>, 1984]</a:t>
                </a:r>
              </a:p>
              <a:p>
                <a:r>
                  <a:rPr lang="en-US" dirty="0" smtClean="0"/>
                  <a:t>Setup: known hyperplanes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:r>
                  <a:rPr lang="en-US" dirty="0" smtClean="0"/>
                  <a:t>unknown </a:t>
                </a:r>
                <a:r>
                  <a:rPr lang="en-US" dirty="0"/>
                  <a:t>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 smtClean="0"/>
                  <a:t>Query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𝑠𝑖𝑔𝑛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for all </a:t>
                </a:r>
                <a:r>
                  <a:rPr lang="en-US" dirty="0" err="1" smtClean="0"/>
                  <a:t>i</a:t>
                </a:r>
                <a:endParaRPr lang="en-US" dirty="0" smtClean="0"/>
              </a:p>
              <a:p>
                <a:r>
                  <a:rPr lang="en-US" dirty="0" smtClean="0"/>
                  <a:t>Construct polytope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𝑠𝑖𝑔𝑛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}</a:t>
                </a:r>
                <a:endParaRPr lang="en-US" dirty="0" smtClean="0"/>
              </a:p>
              <a:p>
                <a:r>
                  <a:rPr lang="en-US" dirty="0" smtClean="0"/>
                  <a:t>Find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simplex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 smtClean="0"/>
                  <a:t> containing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,</a:t>
                </a:r>
                <a:br>
                  <a:rPr lang="en-US" dirty="0" smtClean="0"/>
                </a:br>
                <a:r>
                  <a:rPr lang="en-US" dirty="0" smtClean="0"/>
                  <a:t>vertices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⊂</m:t>
                    </m:r>
                  </m:oMath>
                </a14:m>
                <a:r>
                  <a:rPr lang="en-US" dirty="0" smtClean="0"/>
                  <a:t> vertices of </a:t>
                </a:r>
                <a:r>
                  <a:rPr lang="en-US" i="1" dirty="0" smtClean="0"/>
                  <a:t>P</a:t>
                </a:r>
              </a:p>
              <a:p>
                <a:r>
                  <a:rPr lang="en-US" dirty="0" smtClean="0"/>
                  <a:t>Each vertex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 smtClean="0"/>
                  <a:t> defined by d hyperplanes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 smtClean="0"/>
                  <a:t> defined by: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hyperplanes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func>
                  </m:oMath>
                </a14:m>
                <a:r>
                  <a:rPr lang="en-US" dirty="0" smtClean="0"/>
                  <a:t>) side information </a:t>
                </a:r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8168763" cy="4351338"/>
              </a:xfrm>
              <a:blipFill rotWithShape="0">
                <a:blip r:embed="rId3"/>
                <a:stretch>
                  <a:fillRect l="-1119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845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4000" dirty="0" smtClean="0"/>
                  <a:t>Active compression schemes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4000" dirty="0" smtClean="0"/>
                  <a:t> </a:t>
                </a:r>
                <a:endParaRPr lang="en-US" sz="40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598035"/>
              </a:xfrm>
            </p:spPr>
            <p:txBody>
              <a:bodyPr>
                <a:normAutofit fontScale="92500" lnSpcReduction="20000"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 defined by: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hyperplanes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func>
                  </m:oMath>
                </a14:m>
                <a:r>
                  <a:rPr lang="en-US" dirty="0"/>
                  <a:t>) side information </a:t>
                </a:r>
              </a:p>
              <a:p>
                <a:endParaRPr lang="en-US" dirty="0"/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Active compression scheme</a:t>
                </a:r>
                <a:r>
                  <a:rPr lang="en-US" dirty="0" smtClean="0"/>
                  <a:t> with cost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queries</a:t>
                </a:r>
              </a:p>
              <a:p>
                <a:endParaRPr lang="en-US" dirty="0"/>
              </a:p>
              <a:p>
                <a:r>
                  <a:rPr lang="en-US" dirty="0" smtClean="0"/>
                  <a:t>Active learning algorithm with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 queries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= linear decision tree with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 queries</a:t>
                </a:r>
              </a:p>
              <a:p>
                <a:endParaRPr lang="en-US" dirty="0"/>
              </a:p>
              <a:p>
                <a:r>
                  <a:rPr lang="en-US" dirty="0" smtClean="0"/>
                  <a:t>More efficient constructions of linear decision trees (Ezra-</a:t>
                </a:r>
                <a:r>
                  <a:rPr lang="en-US" dirty="0" err="1" smtClean="0"/>
                  <a:t>Sharir</a:t>
                </a:r>
                <a:r>
                  <a:rPr lang="en-US" dirty="0" smtClean="0"/>
                  <a:t> ’16) improve to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598035"/>
              </a:xfrm>
              <a:blipFill rotWithShape="0">
                <a:blip r:embed="rId3"/>
                <a:stretch>
                  <a:fillRect l="-1159" t="-3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793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comparisons enough?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8223885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The linear decision trees are allowed to query arbitrary points; not very realistic in applications</a:t>
                </a:r>
              </a:p>
              <a:p>
                <a:endParaRPr lang="en-US" dirty="0"/>
              </a:p>
              <a:p>
                <a:r>
                  <a:rPr lang="en-US" dirty="0" smtClean="0"/>
                  <a:t>Conjecture: comparisons suffice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begChr m:val="〈"/>
                        <m:endChr m:val="〉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US" b="0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(same as for the 2D case)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Nice ML interpretation: only need to compare two points</a:t>
                </a:r>
              </a:p>
              <a:p>
                <a:pPr marL="0" indent="0">
                  <a:buNone/>
                </a:pPr>
                <a:r>
                  <a:rPr lang="en-US" dirty="0" smtClean="0"/>
                  <a:t>e.g.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“which document is more about politics?”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Can be phrased as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purely geometric conjecture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8223885" cy="4351338"/>
              </a:xfrm>
              <a:blipFill rotWithShape="0">
                <a:blip r:embed="rId2"/>
                <a:stretch>
                  <a:fillRect l="-1334" t="-2801" b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45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Geometric conjecture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8223885" cy="4866640"/>
              </a:xfrm>
            </p:spPr>
            <p:txBody>
              <a:bodyPr>
                <a:normAutofit fontScale="92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⊂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 finite set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〈"/>
                        <m:endChr m:val="〉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 ∀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 polytope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</m:oMath>
                </a14:m>
                <a:r>
                  <a:rPr lang="en-US" dirty="0" smtClean="0"/>
                  <a:t> difference set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Conjecture: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∀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 smtClean="0"/>
                  <a:t> of size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such that the polytope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𝑠𝑖𝑔𝑛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〈"/>
                        <m:endChr m:val="〉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=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𝑠𝑖𝑔𝑛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∀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 satisfies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Applications:</a:t>
                </a:r>
              </a:p>
              <a:p>
                <a:pPr lvl="1"/>
                <a:r>
                  <a:rPr lang="en-US" dirty="0" smtClean="0"/>
                  <a:t>Active learning of half-spaces based only on comparisons</a:t>
                </a:r>
              </a:p>
              <a:p>
                <a:pPr lvl="1"/>
                <a:r>
                  <a:rPr lang="en-US" dirty="0" smtClean="0"/>
                  <a:t>Near-optimal linear decision trees for hyperplane arrangements </a:t>
                </a:r>
                <a:br>
                  <a:rPr lang="en-US" dirty="0" smtClean="0"/>
                </a:br>
                <a:r>
                  <a:rPr lang="en-US" dirty="0" smtClean="0"/>
                  <a:t>(</a:t>
                </a:r>
                <a:r>
                  <a:rPr lang="en-US" dirty="0" err="1" smtClean="0"/>
                  <a:t>eg</a:t>
                </a:r>
                <a:r>
                  <a:rPr lang="en-US" dirty="0" smtClean="0"/>
                  <a:t> 3-SUM)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8223885" cy="4866640"/>
              </a:xfrm>
              <a:blipFill rotWithShape="0">
                <a:blip r:embed="rId2"/>
                <a:stretch>
                  <a:fillRect l="-1112" t="-3004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913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active compression schemes complete?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56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active compression schemes complete?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041005" cy="460375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Moran and Yehudayoff (2016) proved the sample compression conjecture of </a:t>
            </a:r>
            <a:r>
              <a:rPr lang="en-US" dirty="0" err="1"/>
              <a:t>Littlestone</a:t>
            </a:r>
            <a:r>
              <a:rPr lang="en-US" dirty="0"/>
              <a:t> and Warmuth (1986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It shows that for PAC learning, </a:t>
            </a:r>
            <a:r>
              <a:rPr lang="en-US" dirty="0" smtClean="0">
                <a:solidFill>
                  <a:srgbClr val="0070C0"/>
                </a:solidFill>
              </a:rPr>
              <a:t>sample compression schemes are complete</a:t>
            </a:r>
            <a:r>
              <a:rPr lang="en-US" dirty="0" smtClean="0"/>
              <a:t> (at least qualitatively</a:t>
            </a:r>
            <a:r>
              <a:rPr lang="en-US" dirty="0"/>
              <a:t>) [</a:t>
            </a:r>
            <a:r>
              <a:rPr lang="en-US" dirty="0" smtClean="0"/>
              <a:t>David-Moran-Yehudayoff]</a:t>
            </a:r>
          </a:p>
          <a:p>
            <a:endParaRPr lang="en-US" dirty="0"/>
          </a:p>
          <a:p>
            <a:r>
              <a:rPr lang="en-US" dirty="0" smtClean="0"/>
              <a:t>Question: does this hold for active learning with membership queries?</a:t>
            </a:r>
          </a:p>
          <a:p>
            <a:r>
              <a:rPr lang="en-US" dirty="0" smtClean="0"/>
              <a:t>We don’t know, but it does when </a:t>
            </a:r>
            <a:r>
              <a:rPr lang="en-US" dirty="0" smtClean="0">
                <a:solidFill>
                  <a:srgbClr val="FF0000"/>
                </a:solidFill>
              </a:rPr>
              <a:t>membership queries are not allowed</a:t>
            </a:r>
          </a:p>
          <a:p>
            <a:r>
              <a:rPr lang="en-US" dirty="0" smtClean="0"/>
              <a:t>Implies a dichotomy of standard active learning (also follows from [Hanneke-Lang])</a:t>
            </a:r>
          </a:p>
        </p:txBody>
      </p:sp>
    </p:spTree>
    <p:extLst>
      <p:ext uri="{BB962C8B-B14F-4D97-AF65-F5344CB8AC3E}">
        <p14:creationId xmlns:p14="http://schemas.microsoft.com/office/powerpoint/2010/main" val="42898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dichotomy for active learning </a:t>
            </a:r>
            <a:br>
              <a:rPr lang="en-US" dirty="0" smtClean="0"/>
            </a:br>
            <a:r>
              <a:rPr lang="en-US" dirty="0" smtClean="0"/>
              <a:t>(without membership queries)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690689"/>
                <a:ext cx="7886700" cy="4864969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Let C be a concept class</a:t>
                </a:r>
              </a:p>
              <a:p>
                <a:r>
                  <a:rPr lang="en-US" dirty="0" smtClean="0"/>
                  <a:t>We </a:t>
                </a:r>
                <a:r>
                  <a:rPr lang="en-US" u="sng" dirty="0" smtClean="0">
                    <a:solidFill>
                      <a:srgbClr val="FF0000"/>
                    </a:solidFill>
                  </a:rPr>
                  <a:t>do not allow membership queries</a:t>
                </a:r>
              </a:p>
              <a:p>
                <a:r>
                  <a:rPr lang="en-US" dirty="0" smtClean="0"/>
                  <a:t>Recall: we are in the prior free setting</a:t>
                </a:r>
              </a:p>
              <a:p>
                <a:endParaRPr lang="en-US" u="sng" dirty="0" smtClean="0">
                  <a:solidFill>
                    <a:srgbClr val="FF0000"/>
                  </a:solidFill>
                </a:endParaRPr>
              </a:p>
              <a:p>
                <a:r>
                  <a:rPr lang="en-US" dirty="0" smtClean="0"/>
                  <a:t>Theorem: Assume that there is an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active learning algorithm </a:t>
                </a:r>
                <a:r>
                  <a:rPr lang="en-US" dirty="0" smtClean="0"/>
                  <a:t>which learns with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error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using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queries</a:t>
                </a:r>
                <a:r>
                  <a:rPr lang="en-US" dirty="0" smtClean="0"/>
                  <a:t>. </a:t>
                </a:r>
                <a:br>
                  <a:rPr lang="en-US" dirty="0" smtClean="0"/>
                </a:br>
                <a:r>
                  <a:rPr lang="en-US" dirty="0" smtClean="0"/>
                  <a:t>Then, there is an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active </a:t>
                </a:r>
                <a:r>
                  <a:rPr lang="en-US" dirty="0">
                    <a:solidFill>
                      <a:srgbClr val="0070C0"/>
                    </a:solidFill>
                  </a:rPr>
                  <a:t>learning algorithm </a:t>
                </a:r>
                <a:r>
                  <a:rPr lang="en-US" dirty="0"/>
                  <a:t>which learns with </a:t>
                </a:r>
                <a:r>
                  <a:rPr lang="en-US" dirty="0">
                    <a:solidFill>
                      <a:srgbClr val="0070C0"/>
                    </a:solidFill>
                  </a:rPr>
                  <a:t>error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using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)</a:t>
                </a:r>
                <a:r>
                  <a:rPr lang="en-US" dirty="0">
                    <a:solidFill>
                      <a:srgbClr val="0070C0"/>
                    </a:solidFill>
                  </a:rPr>
                  <a:t> queries</a:t>
                </a:r>
                <a:endParaRPr lang="en-US" dirty="0"/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 smtClean="0"/>
                  <a:t>Dichotomy: for standard active learning (no membership queries, prior-free), for any concept class, either</a:t>
                </a:r>
              </a:p>
              <a:p>
                <a:pPr lvl="1"/>
                <a:r>
                  <a:rPr lang="en-US" dirty="0" smtClean="0"/>
                  <a:t>active learning is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useless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(need to essentially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query all points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or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super useful</a:t>
                </a:r>
                <a:r>
                  <a:rPr lang="en-US" dirty="0" smtClean="0"/>
                  <a:t> (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exponential saving</a:t>
                </a:r>
                <a:r>
                  <a:rPr lang="en-US" dirty="0" smtClean="0"/>
                  <a:t> over PAC learning)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90689"/>
                <a:ext cx="7886700" cy="4864969"/>
              </a:xfrm>
              <a:blipFill rotWithShape="0">
                <a:blip r:embed="rId2"/>
                <a:stretch>
                  <a:fillRect l="-1005" t="-2381" r="-1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051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dichotomy for active learning </a:t>
            </a:r>
            <a:br>
              <a:rPr lang="en-US" dirty="0" smtClean="0"/>
            </a:br>
            <a:r>
              <a:rPr lang="en-US" dirty="0" smtClean="0"/>
              <a:t>(without membership queries)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Proof sketch:</a:t>
            </a:r>
          </a:p>
          <a:p>
            <a:r>
              <a:rPr lang="en-US" dirty="0" smtClean="0"/>
              <a:t>Sub-linear queries: can </a:t>
            </a:r>
            <a:r>
              <a:rPr lang="en-US" dirty="0" smtClean="0">
                <a:solidFill>
                  <a:srgbClr val="0070C0"/>
                </a:solidFill>
              </a:rPr>
              <a:t>perfectly learn</a:t>
            </a:r>
            <a:r>
              <a:rPr lang="en-US" dirty="0" smtClean="0"/>
              <a:t> sample of size m using </a:t>
            </a:r>
            <a:r>
              <a:rPr lang="en-US" dirty="0" smtClean="0">
                <a:solidFill>
                  <a:srgbClr val="0070C0"/>
                </a:solidFill>
              </a:rPr>
              <a:t>o(m) queries</a:t>
            </a:r>
          </a:p>
          <a:p>
            <a:r>
              <a:rPr lang="en-US" dirty="0"/>
              <a:t>Active learning = randomized decision </a:t>
            </a:r>
            <a:r>
              <a:rPr lang="en-US" dirty="0" smtClean="0"/>
              <a:t>tree</a:t>
            </a:r>
          </a:p>
          <a:p>
            <a:r>
              <a:rPr lang="en-US" dirty="0" smtClean="0"/>
              <a:t>Sub-linear queries: each concept has a </a:t>
            </a:r>
            <a:r>
              <a:rPr lang="en-US" dirty="0" smtClean="0">
                <a:solidFill>
                  <a:srgbClr val="0070C0"/>
                </a:solidFill>
              </a:rPr>
              <a:t>constant size certificate </a:t>
            </a:r>
            <a:r>
              <a:rPr lang="en-US" dirty="0" smtClean="0"/>
              <a:t>(=teaching dimension)</a:t>
            </a:r>
          </a:p>
          <a:p>
            <a:r>
              <a:rPr lang="en-US" dirty="0" smtClean="0"/>
              <a:t>Certificate </a:t>
            </a:r>
            <a:r>
              <a:rPr lang="en-US" dirty="0" smtClean="0">
                <a:sym typeface="Wingdings" panose="05000000000000000000" pitchFamily="2" charset="2"/>
              </a:rPr>
              <a:t>gives an 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active compression scheme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03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2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 learning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4"/>
                <a:ext cx="7586203" cy="4648917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Domain X, labels Y</a:t>
                </a:r>
              </a:p>
              <a:p>
                <a:r>
                  <a:rPr lang="en-US" dirty="0" smtClean="0"/>
                  <a:t>Unknown distribution </a:t>
                </a:r>
                <a:r>
                  <a:rPr lang="en-US" dirty="0"/>
                  <a:t>D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Concept class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r>
                  <a:rPr lang="en-US" dirty="0" smtClean="0"/>
                  <a:t>Unknown concept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0" u="sng" dirty="0" smtClean="0">
                    <a:solidFill>
                      <a:srgbClr val="FF0000"/>
                    </a:solidFill>
                  </a:rPr>
                  <a:t>Passive learning</a:t>
                </a:r>
                <a:r>
                  <a:rPr lang="en-US" b="0" u="sng" dirty="0" smtClean="0"/>
                  <a:t> algorithm:</a:t>
                </a:r>
              </a:p>
              <a:p>
                <a:r>
                  <a:rPr lang="en-US" b="0" dirty="0" smtClean="0"/>
                  <a:t>Obtains a </a:t>
                </a:r>
                <a:r>
                  <a:rPr lang="en-US" b="0" dirty="0" smtClean="0">
                    <a:solidFill>
                      <a:srgbClr val="0070C0"/>
                    </a:solidFill>
                  </a:rPr>
                  <a:t>labeled sample</a:t>
                </a: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b="0" dirty="0" smtClean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b="0" dirty="0" smtClean="0"/>
                  <a:t> independently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b="0" dirty="0" smtClean="0"/>
              </a:p>
              <a:p>
                <a:r>
                  <a:rPr lang="en-US" dirty="0" smtClean="0"/>
                  <a:t>Outputs a hypothesis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Goal: minimize error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∼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≠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func>
                  </m:oMath>
                </a14:m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4"/>
                <a:ext cx="7586203" cy="4648917"/>
              </a:xfrm>
              <a:blipFill rotWithShape="0">
                <a:blip r:embed="rId2"/>
                <a:stretch>
                  <a:fillRect l="-1446" t="-2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523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Active compression schemes</a:t>
            </a:r>
            <a:r>
              <a:rPr lang="en-US" dirty="0" smtClean="0"/>
              <a:t>: communication based model for active learning</a:t>
            </a:r>
          </a:p>
          <a:p>
            <a:r>
              <a:rPr lang="en-US" dirty="0" smtClean="0"/>
              <a:t>If it exists, gives exponential savings over PAC learning in the number of queries</a:t>
            </a:r>
          </a:p>
          <a:p>
            <a:endParaRPr lang="en-US" dirty="0" smtClean="0"/>
          </a:p>
          <a:p>
            <a:r>
              <a:rPr lang="en-US" dirty="0" smtClean="0"/>
              <a:t>Communication model for simplicity of queries: </a:t>
            </a:r>
            <a:br>
              <a:rPr lang="en-US" dirty="0" smtClean="0"/>
            </a:br>
            <a:r>
              <a:rPr lang="en-US" dirty="0" smtClean="0"/>
              <a:t>query whatever you want, but you need to </a:t>
            </a:r>
            <a:r>
              <a:rPr lang="en-US" dirty="0" smtClean="0">
                <a:solidFill>
                  <a:srgbClr val="FF0000"/>
                </a:solidFill>
              </a:rPr>
              <a:t>describe it</a:t>
            </a:r>
            <a:r>
              <a:rPr lang="en-US" dirty="0" smtClean="0"/>
              <a:t> using a </a:t>
            </a:r>
            <a:r>
              <a:rPr lang="en-US" dirty="0" smtClean="0">
                <a:solidFill>
                  <a:srgbClr val="0070C0"/>
                </a:solidFill>
              </a:rPr>
              <a:t>few original sample points</a:t>
            </a:r>
            <a:r>
              <a:rPr lang="en-US" dirty="0" smtClean="0"/>
              <a:t> + few extra bits of </a:t>
            </a:r>
            <a:r>
              <a:rPr lang="en-US" dirty="0" smtClean="0">
                <a:solidFill>
                  <a:srgbClr val="0070C0"/>
                </a:solidFill>
              </a:rPr>
              <a:t>side information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  <a:p>
            <a:r>
              <a:rPr lang="en-US" dirty="0" smtClean="0"/>
              <a:t>Example application: active learning of half-spaces = linear decision trees for hyperplane </a:t>
            </a:r>
            <a:r>
              <a:rPr lang="en-US" dirty="0" err="1" smtClean="0"/>
              <a:t>arrangemenents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88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9336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1. Are active compressions schemes complete for active learning with membership queries?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2. More applications besides half-spaces</a:t>
            </a:r>
          </a:p>
          <a:p>
            <a:pPr marL="0" indent="0">
              <a:buNone/>
            </a:pPr>
            <a:r>
              <a:rPr lang="en-US" dirty="0" smtClean="0"/>
              <a:t>(we can also handle large margin classifiers)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3. Can it be useful in practice? Can we formulate intuitive definitions of simplicity in our model?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4. Geometric conjecture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198445" y="5759245"/>
            <a:ext cx="33928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Thank you!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18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 learning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4"/>
                <a:ext cx="7586203" cy="4648917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Domain X, labels Y</a:t>
                </a:r>
              </a:p>
              <a:p>
                <a:r>
                  <a:rPr lang="en-US" dirty="0" smtClean="0"/>
                  <a:t>Unknown distribution </a:t>
                </a:r>
                <a:r>
                  <a:rPr lang="en-US" dirty="0"/>
                  <a:t>D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Concept class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r>
                  <a:rPr lang="en-US" dirty="0" smtClean="0"/>
                  <a:t>Unknown concept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0" u="sng" dirty="0" smtClean="0">
                    <a:solidFill>
                      <a:srgbClr val="FF0000"/>
                    </a:solidFill>
                  </a:rPr>
                  <a:t>Active learning</a:t>
                </a:r>
                <a:r>
                  <a:rPr lang="en-US" b="0" u="sng" dirty="0" smtClean="0"/>
                  <a:t> algorithm:</a:t>
                </a:r>
              </a:p>
              <a:p>
                <a:r>
                  <a:rPr lang="en-US" b="0" dirty="0" smtClean="0"/>
                  <a:t>Obtains an </a:t>
                </a:r>
                <a:r>
                  <a:rPr lang="en-US" b="0" dirty="0" smtClean="0">
                    <a:solidFill>
                      <a:srgbClr val="0070C0"/>
                    </a:solidFill>
                  </a:rPr>
                  <a:t>unlabeled sample</a:t>
                </a: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b="0" dirty="0" smtClean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b="0" dirty="0" smtClean="0"/>
                  <a:t> independently</a:t>
                </a: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Queries</a:t>
                </a:r>
                <a:r>
                  <a:rPr lang="en-US" dirty="0" smtClean="0"/>
                  <a:t> a few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</a:t>
                </a:r>
                <a:endParaRPr lang="en-US" b="0" dirty="0" smtClean="0"/>
              </a:p>
              <a:p>
                <a:r>
                  <a:rPr lang="en-US" dirty="0" smtClean="0"/>
                  <a:t>Outputs a hypothesis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Goal: minimize error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∼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≠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func>
                  </m:oMath>
                </a14:m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4"/>
                <a:ext cx="7586203" cy="4648917"/>
              </a:xfrm>
              <a:blipFill rotWithShape="0">
                <a:blip r:embed="rId2"/>
                <a:stretch>
                  <a:fillRect l="-1446" t="-3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640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simplifying assumptions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8316247" cy="4351338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Binary classification problems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Realizable case</a:t>
                </a:r>
              </a:p>
              <a:p>
                <a:r>
                  <a:rPr lang="en-US" dirty="0" smtClean="0"/>
                  <a:t>Unknown distribution</a:t>
                </a:r>
                <a:r>
                  <a:rPr lang="en-US" dirty="0"/>
                  <a:t> </a:t>
                </a:r>
                <a:r>
                  <a:rPr lang="en-US" dirty="0" smtClean="0"/>
                  <a:t>&amp; concept (prior-free case)</a:t>
                </a:r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Generalization</a:t>
                </a:r>
                <a:r>
                  <a:rPr lang="en-US" dirty="0" smtClean="0"/>
                  <a:t> bounds (VC dimension bounds):</a:t>
                </a:r>
                <a:br>
                  <a:rPr lang="en-US" dirty="0" smtClean="0"/>
                </a:br>
                <a:r>
                  <a:rPr lang="en-US" dirty="0" smtClean="0"/>
                  <a:t>to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learn with error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, sufficient to sample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 points and learn them without error </a:t>
                </a:r>
              </a:p>
              <a:p>
                <a:r>
                  <a:rPr lang="en-US" dirty="0" err="1" smtClean="0"/>
                  <a:t>I.e</a:t>
                </a:r>
                <a:r>
                  <a:rPr lang="en-US" dirty="0" smtClean="0"/>
                  <a:t> return hypothesis in the class which correctly labels the sample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We will focus on the latter task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(Our </a:t>
                </a:r>
                <a:r>
                  <a:rPr lang="en-US" dirty="0"/>
                  <a:t>model allows </a:t>
                </a:r>
                <a:r>
                  <a:rPr lang="en-US" dirty="0" smtClean="0"/>
                  <a:t>for that </a:t>
                </a:r>
                <a:r>
                  <a:rPr lang="en-US" dirty="0"/>
                  <a:t>even in </a:t>
                </a:r>
                <a:r>
                  <a:rPr lang="en-US" dirty="0" smtClean="0"/>
                  <a:t>multiclass classification problems, </a:t>
                </a:r>
                <a:r>
                  <a:rPr lang="en-US" dirty="0"/>
                  <a:t>where VC dimension bounds </a:t>
                </a:r>
                <a:r>
                  <a:rPr lang="en-US" dirty="0" smtClean="0"/>
                  <a:t>may </a:t>
                </a:r>
                <a:r>
                  <a:rPr lang="en-US" dirty="0"/>
                  <a:t>no </a:t>
                </a:r>
                <a:r>
                  <a:rPr lang="en-US" dirty="0" smtClean="0"/>
                  <a:t>apply)</a:t>
                </a:r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8316247" cy="4351338"/>
              </a:xfrm>
              <a:blipFill rotWithShape="0">
                <a:blip r:embed="rId2"/>
                <a:stretch>
                  <a:fillRect l="-953" t="-2801" b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36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Thresholds in 1D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canonical example for the </a:t>
            </a:r>
            <a:r>
              <a:rPr lang="en-US" dirty="0">
                <a:solidFill>
                  <a:srgbClr val="FF0000"/>
                </a:solidFill>
              </a:rPr>
              <a:t>power</a:t>
            </a:r>
            <a:r>
              <a:rPr lang="en-US" dirty="0"/>
              <a:t> of active learning</a:t>
            </a:r>
          </a:p>
        </p:txBody>
      </p:sp>
    </p:spTree>
    <p:extLst>
      <p:ext uri="{BB962C8B-B14F-4D97-AF65-F5344CB8AC3E}">
        <p14:creationId xmlns:p14="http://schemas.microsoft.com/office/powerpoint/2010/main" val="10335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839</TotalTime>
  <Words>1480</Words>
  <Application>Microsoft Office PowerPoint</Application>
  <PresentationFormat>On-screen Show (4:3)</PresentationFormat>
  <Paragraphs>471</Paragraphs>
  <Slides>61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7" baseType="lpstr">
      <vt:lpstr>Arial</vt:lpstr>
      <vt:lpstr>Calibri</vt:lpstr>
      <vt:lpstr>Calibri Light</vt:lpstr>
      <vt:lpstr>Cambria Math</vt:lpstr>
      <vt:lpstr>Wingdings</vt:lpstr>
      <vt:lpstr>Office Theme</vt:lpstr>
      <vt:lpstr>Active learning with restricted membership queries</vt:lpstr>
      <vt:lpstr>Overview</vt:lpstr>
      <vt:lpstr>Active learning</vt:lpstr>
      <vt:lpstr>What is active learning?</vt:lpstr>
      <vt:lpstr>PAC learning</vt:lpstr>
      <vt:lpstr>PAC learning</vt:lpstr>
      <vt:lpstr>PAC learning</vt:lpstr>
      <vt:lpstr>Some simplifying assumptions</vt:lpstr>
      <vt:lpstr>Thresholds in 1D</vt:lpstr>
      <vt:lpstr>Thresholds in 1D</vt:lpstr>
      <vt:lpstr>Thresholds in 1D</vt:lpstr>
      <vt:lpstr>Thresholds in 1D</vt:lpstr>
      <vt:lpstr>Thresholds in 1D</vt:lpstr>
      <vt:lpstr>Thresholds in 1D</vt:lpstr>
      <vt:lpstr>Thresholds in 1D</vt:lpstr>
      <vt:lpstr>Thresholds in 1D</vt:lpstr>
      <vt:lpstr>Thresholds in 1D</vt:lpstr>
      <vt:lpstr>Thresholds in 1D</vt:lpstr>
      <vt:lpstr>Half-planes in 2D</vt:lpstr>
      <vt:lpstr>Half-planes in 2D</vt:lpstr>
      <vt:lpstr>Half-planes in 2D</vt:lpstr>
      <vt:lpstr>Can we salvage active learning?</vt:lpstr>
      <vt:lpstr>New model: Restricted membership queries</vt:lpstr>
      <vt:lpstr>Half-planes in 2D</vt:lpstr>
      <vt:lpstr>Active learning half-planes in 2D</vt:lpstr>
      <vt:lpstr>Active learning half-planes in 2D</vt:lpstr>
      <vt:lpstr>Active learning half-planes in 2D</vt:lpstr>
      <vt:lpstr>Active learning half-planes in 2D</vt:lpstr>
      <vt:lpstr>Active learning half-planes in 2D</vt:lpstr>
      <vt:lpstr>Active learning half-planes in 2D</vt:lpstr>
      <vt:lpstr>Active learning half-planes in 2D</vt:lpstr>
      <vt:lpstr>Active learning half-planes in 2D</vt:lpstr>
      <vt:lpstr>Active learning half-planes in 2D</vt:lpstr>
      <vt:lpstr>Active learning half-planes in 2D</vt:lpstr>
      <vt:lpstr>Active learning half-planes in 2D</vt:lpstr>
      <vt:lpstr>Active learning half-planes in 2D</vt:lpstr>
      <vt:lpstr>Proof of lemma</vt:lpstr>
      <vt:lpstr>Proof of lemma</vt:lpstr>
      <vt:lpstr>Proof of lemma</vt:lpstr>
      <vt:lpstr>Active learning half-planes in 2D</vt:lpstr>
      <vt:lpstr>General framework: Active compression schemes</vt:lpstr>
      <vt:lpstr>Sample compression schemes</vt:lpstr>
      <vt:lpstr>Active compression schemes</vt:lpstr>
      <vt:lpstr>Active compression scheme: half-planes</vt:lpstr>
      <vt:lpstr>Active compression scheme: half-planes</vt:lpstr>
      <vt:lpstr>Active compression schemes</vt:lpstr>
      <vt:lpstr>Active compression schemes imply efficient active learning</vt:lpstr>
      <vt:lpstr>Designing active compression schemes</vt:lpstr>
      <vt:lpstr>Half-spaces</vt:lpstr>
      <vt:lpstr>Dual problem</vt:lpstr>
      <vt:lpstr>Active compression schemes in R^d </vt:lpstr>
      <vt:lpstr>Active compression schemes in R^d </vt:lpstr>
      <vt:lpstr>Are comparisons enough?</vt:lpstr>
      <vt:lpstr>Geometric conjecture</vt:lpstr>
      <vt:lpstr>Are active compression schemes complete?</vt:lpstr>
      <vt:lpstr>Are active compression schemes complete?</vt:lpstr>
      <vt:lpstr>A dichotomy for active learning  (without membership queries)</vt:lpstr>
      <vt:lpstr>A dichotomy for active learning  (without membership queries)</vt:lpstr>
      <vt:lpstr>Summary</vt:lpstr>
      <vt:lpstr>Summary</vt:lpstr>
      <vt:lpstr>Open problems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Shachar Lovett</dc:creator>
  <cp:lastModifiedBy>Shachar Lovett</cp:lastModifiedBy>
  <cp:revision>126</cp:revision>
  <dcterms:created xsi:type="dcterms:W3CDTF">2017-01-11T20:06:59Z</dcterms:created>
  <dcterms:modified xsi:type="dcterms:W3CDTF">2017-01-22T16:55:22Z</dcterms:modified>
</cp:coreProperties>
</file>