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348" r:id="rId4"/>
    <p:sldId id="349" r:id="rId5"/>
    <p:sldId id="353" r:id="rId6"/>
    <p:sldId id="354" r:id="rId7"/>
    <p:sldId id="355" r:id="rId8"/>
    <p:sldId id="351" r:id="rId9"/>
    <p:sldId id="352" r:id="rId10"/>
    <p:sldId id="356" r:id="rId11"/>
    <p:sldId id="358" r:id="rId12"/>
    <p:sldId id="359" r:id="rId13"/>
    <p:sldId id="357" r:id="rId14"/>
  </p:sldIdLst>
  <p:sldSz cx="12188825" cy="6858000"/>
  <p:notesSz cx="6858000" cy="9144000"/>
  <p:embeddedFontLst>
    <p:embeddedFont>
      <p:font typeface="CMEX10" panose="020B0500000000000000" pitchFamily="34" charset="0"/>
      <p:regular r:id="rId17"/>
    </p:embeddedFont>
    <p:embeddedFont>
      <p:font typeface="MSBM7" panose="020B0500000000000000" pitchFamily="34" charset="0"/>
      <p:regular r:id="rId18"/>
    </p:embeddedFont>
    <p:embeddedFont>
      <p:font typeface="CMR5" panose="020B0500000000000000" pitchFamily="34" charset="0"/>
      <p:regular r:id="rId19"/>
    </p:embeddedFont>
    <p:embeddedFont>
      <p:font typeface="CMR7" panose="020B0500000000000000" pitchFamily="34" charset="0"/>
      <p:regular r:id="rId20"/>
    </p:embeddedFont>
    <p:embeddedFont>
      <p:font typeface="CMTI10" panose="020B0500000000000000" pitchFamily="34" charset="0"/>
      <p:regular r:id="rId21"/>
    </p:embeddedFont>
    <p:embeddedFont>
      <p:font typeface="CMSY5" panose="020B0500000000000000" pitchFamily="34" charset="0"/>
      <p:regular r:id="rId22"/>
    </p:embeddedFont>
    <p:embeddedFont>
      <p:font typeface="CMBX7" panose="020B0500000000000000" pitchFamily="34" charset="0"/>
      <p:regular r:id="rId23"/>
    </p:embeddedFont>
    <p:embeddedFont>
      <p:font typeface="CMSY7" panose="020B0500000000000000" pitchFamily="34" charset="0"/>
      <p:regular r:id="rId24"/>
    </p:embeddedFont>
    <p:embeddedFont>
      <p:font typeface="CMMI5" panose="020B0500000000000000" pitchFamily="34" charset="0"/>
      <p:regular r:id="rId25"/>
    </p:embeddedFont>
    <p:embeddedFont>
      <p:font typeface="CMR10" panose="020B0500000000000000" pitchFamily="34" charset="0"/>
      <p:regular r:id="rId26"/>
    </p:embeddedFont>
    <p:embeddedFont>
      <p:font typeface="CMSY10ORIG" panose="020B0500000000000000" pitchFamily="34" charset="0"/>
      <p:regular r:id="rId27"/>
    </p:embeddedFont>
    <p:embeddedFont>
      <p:font typeface="Constantia" panose="02030602050306030303" pitchFamily="18" charset="0"/>
      <p:regular r:id="rId28"/>
      <p:bold r:id="rId29"/>
      <p:italic r:id="rId30"/>
      <p:boldItalic r:id="rId31"/>
    </p:embeddedFont>
    <p:embeddedFont>
      <p:font typeface="MSBM10" panose="020B0500000000000000" pitchFamily="34" charset="0"/>
      <p:regular r:id="rId32"/>
    </p:embeddedFont>
    <p:embeddedFont>
      <p:font typeface="CMBX10" panose="020B0500000000000000" pitchFamily="34" charset="0"/>
      <p:regular r:id="rId33"/>
    </p:embeddedFont>
    <p:embeddedFont>
      <p:font typeface="CMMI10" panose="020B0500000000000000" pitchFamily="34" charset="0"/>
      <p:regular r:id="rId34"/>
    </p:embeddedFont>
    <p:embeddedFont>
      <p:font typeface="CMMI7" panose="020B0500000000000000" pitchFamily="34" charset="0"/>
      <p:regular r:id="rId35"/>
    </p:embeddedFont>
  </p:embeddedFontLst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9112" autoAdjust="0"/>
  </p:normalViewPr>
  <p:slideViewPr>
    <p:cSldViewPr>
      <p:cViewPr>
        <p:scale>
          <a:sx n="90" d="100"/>
          <a:sy n="90" d="100"/>
        </p:scale>
        <p:origin x="-336" y="-18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34" Type="http://schemas.openxmlformats.org/officeDocument/2006/relationships/font" Target="fonts/font1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font" Target="fonts/font17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font" Target="fonts/font1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2/12/2014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2/12/2014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2/12/2014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2/12/2014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2/12/2014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2/12/2014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2/12/2014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2/12/2014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2/12/2014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image" Target="../media/image40.emf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39.emf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36.emf"/><Relationship Id="rId5" Type="http://schemas.openxmlformats.org/officeDocument/2006/relationships/tags" Target="../tags/tag46.xml"/><Relationship Id="rId10" Type="http://schemas.openxmlformats.org/officeDocument/2006/relationships/image" Target="../media/image38.emf"/><Relationship Id="rId4" Type="http://schemas.openxmlformats.org/officeDocument/2006/relationships/tags" Target="../tags/tag45.xml"/><Relationship Id="rId9" Type="http://schemas.openxmlformats.org/officeDocument/2006/relationships/image" Target="../media/image3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tags" Target="../tags/tag50.xml"/><Relationship Id="rId7" Type="http://schemas.openxmlformats.org/officeDocument/2006/relationships/image" Target="../media/image41.emf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39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Relationship Id="rId9" Type="http://schemas.openxmlformats.org/officeDocument/2006/relationships/image" Target="../media/image4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4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6.emf"/><Relationship Id="rId5" Type="http://schemas.openxmlformats.org/officeDocument/2006/relationships/tags" Target="../tags/tag6.xml"/><Relationship Id="rId10" Type="http://schemas.openxmlformats.org/officeDocument/2006/relationships/image" Target="../media/image5.emf"/><Relationship Id="rId4" Type="http://schemas.openxmlformats.org/officeDocument/2006/relationships/tags" Target="../tags/tag5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9.em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13.xml"/><Relationship Id="rId7" Type="http://schemas.openxmlformats.org/officeDocument/2006/relationships/image" Target="../media/image10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4.emf"/><Relationship Id="rId5" Type="http://schemas.openxmlformats.org/officeDocument/2006/relationships/tags" Target="../tags/tag15.xml"/><Relationship Id="rId10" Type="http://schemas.openxmlformats.org/officeDocument/2006/relationships/image" Target="../media/image13.emf"/><Relationship Id="rId4" Type="http://schemas.openxmlformats.org/officeDocument/2006/relationships/tags" Target="../tags/tag14.xml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18.xml"/><Relationship Id="rId7" Type="http://schemas.openxmlformats.org/officeDocument/2006/relationships/image" Target="../media/image15.emf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9.emf"/><Relationship Id="rId5" Type="http://schemas.openxmlformats.org/officeDocument/2006/relationships/tags" Target="../tags/tag20.xml"/><Relationship Id="rId10" Type="http://schemas.openxmlformats.org/officeDocument/2006/relationships/image" Target="../media/image18.emf"/><Relationship Id="rId4" Type="http://schemas.openxmlformats.org/officeDocument/2006/relationships/tags" Target="../tags/tag19.xml"/><Relationship Id="rId9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11.emf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4.emf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23.emf"/><Relationship Id="rId5" Type="http://schemas.openxmlformats.org/officeDocument/2006/relationships/tags" Target="../tags/tag25.xml"/><Relationship Id="rId10" Type="http://schemas.openxmlformats.org/officeDocument/2006/relationships/image" Target="../media/image22.emf"/><Relationship Id="rId4" Type="http://schemas.openxmlformats.org/officeDocument/2006/relationships/tags" Target="../tags/tag24.xml"/><Relationship Id="rId9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image" Target="../media/image27.emf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26.emf"/><Relationship Id="rId17" Type="http://schemas.openxmlformats.org/officeDocument/2006/relationships/image" Target="../media/image11.emf"/><Relationship Id="rId2" Type="http://schemas.openxmlformats.org/officeDocument/2006/relationships/tags" Target="../tags/tag28.xml"/><Relationship Id="rId16" Type="http://schemas.openxmlformats.org/officeDocument/2006/relationships/image" Target="../media/image30.emf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image" Target="../media/image25.emf"/><Relationship Id="rId5" Type="http://schemas.openxmlformats.org/officeDocument/2006/relationships/tags" Target="../tags/tag31.xml"/><Relationship Id="rId15" Type="http://schemas.openxmlformats.org/officeDocument/2006/relationships/image" Target="../media/image29.emf"/><Relationship Id="rId10" Type="http://schemas.openxmlformats.org/officeDocument/2006/relationships/image" Target="../media/image21.emf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5.emf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image" Target="../media/image34.emf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image" Target="../media/image33.emf"/><Relationship Id="rId5" Type="http://schemas.openxmlformats.org/officeDocument/2006/relationships/tags" Target="../tags/tag39.xml"/><Relationship Id="rId10" Type="http://schemas.openxmlformats.org/officeDocument/2006/relationships/image" Target="../media/image32.emf"/><Relationship Id="rId4" Type="http://schemas.openxmlformats.org/officeDocument/2006/relationships/tags" Target="../tags/tag38.xml"/><Relationship Id="rId9" Type="http://schemas.openxmlformats.org/officeDocument/2006/relationships/image" Target="../media/image31.emf"/><Relationship Id="rId14" Type="http://schemas.openxmlformats.org/officeDocument/2006/relationships/image" Target="../media/image3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812" y="381000"/>
            <a:ext cx="10896600" cy="1676400"/>
          </a:xfrm>
        </p:spPr>
        <p:txBody>
          <a:bodyPr/>
          <a:lstStyle/>
          <a:p>
            <a:r>
              <a:rPr lang="en-US" b="1" dirty="0" smtClean="0"/>
              <a:t>On Rearrangements of Fourier Series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0" y="4572000"/>
            <a:ext cx="5105400" cy="838200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Mark </a:t>
            </a:r>
            <a:r>
              <a:rPr lang="en-US" sz="4000" b="1" dirty="0" err="1" smtClean="0"/>
              <a:t>Lewko</a:t>
            </a:r>
            <a:endParaRPr lang="en-US" sz="4000" b="1" dirty="0" smtClean="0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121920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BX10"/>
              </a:rPr>
              <a:t>A</a:t>
            </a:r>
            <a:r>
              <a:rPr lang="en-US" smtClean="0">
                <a:latin typeface="CMTI10"/>
              </a:rPr>
              <a:t>A</a:t>
            </a:r>
            <a:r>
              <a:rPr lang="en-US" smtClean="0">
                <a:latin typeface="CMR5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r>
              <a:rPr lang="en-US" smtClean="0">
                <a:latin typeface="CMSY5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MSBM7"/>
              </a:rPr>
              <a:t>A</a:t>
            </a:r>
            <a:r>
              <a:rPr lang="en-US" smtClean="0">
                <a:latin typeface="CMBX7"/>
              </a:rPr>
              <a:t>A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82084" y="3581400"/>
            <a:ext cx="10219291" cy="1676400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solidFill>
                  <a:srgbClr val="FF0000"/>
                </a:solidFill>
              </a:rPr>
              <a:t>On the distribution of values of orthonormal systems with restricted supports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Rearrangements of Fourier Series II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7812" y="1625301"/>
            <a:ext cx="2743200" cy="46336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12" y="2465351"/>
            <a:ext cx="3062394" cy="96364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6012" y="3962399"/>
            <a:ext cx="3505200" cy="41984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3012" y="1582578"/>
            <a:ext cx="2590800" cy="51841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635043" y="3352800"/>
            <a:ext cx="3173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Rademacher-Menshov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0412" y="4572000"/>
            <a:ext cx="1395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Bourgain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1012" y="5033665"/>
            <a:ext cx="3449079" cy="88539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0041" y="5203828"/>
            <a:ext cx="5191647" cy="54507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22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Rearrangements of Fourier Series </a:t>
            </a:r>
            <a:r>
              <a:rPr lang="en-US" dirty="0" smtClean="0"/>
              <a:t>III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9117" y="1676400"/>
            <a:ext cx="3449079" cy="88539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2973" y="3657600"/>
            <a:ext cx="2099202" cy="85525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4012" y="2984756"/>
            <a:ext cx="2125583" cy="8554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1212" y="4064511"/>
            <a:ext cx="959315" cy="33706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35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412" y="1295400"/>
            <a:ext cx="5943600" cy="1295400"/>
          </a:xfrm>
        </p:spPr>
        <p:txBody>
          <a:bodyPr>
            <a:noAutofit/>
          </a:bodyPr>
          <a:lstStyle/>
          <a:p>
            <a:r>
              <a:rPr lang="en-US" sz="8800" i="1" dirty="0" smtClean="0"/>
              <a:t>Thank You!</a:t>
            </a:r>
            <a:endParaRPr lang="en-US" sz="8800" i="1" dirty="0"/>
          </a:p>
        </p:txBody>
      </p:sp>
    </p:spTree>
    <p:extLst>
      <p:ext uri="{BB962C8B-B14F-4D97-AF65-F5344CB8AC3E}">
        <p14:creationId xmlns:p14="http://schemas.microsoft.com/office/powerpoint/2010/main" val="40847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Orthonormal System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3684" y="1600200"/>
            <a:ext cx="4439791" cy="62063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0866" y="3758541"/>
            <a:ext cx="2482464" cy="62063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4212" y="2514600"/>
            <a:ext cx="2209800" cy="5411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090" y="4539739"/>
            <a:ext cx="832016" cy="43410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0012" y="3891581"/>
            <a:ext cx="2387507" cy="62077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608012" y="3429000"/>
            <a:ext cx="1120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5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4164" y="4267200"/>
            <a:ext cx="3694026" cy="102614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1070" y="2220592"/>
            <a:ext cx="4157120" cy="58138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0097" y="3018034"/>
            <a:ext cx="1610352" cy="58153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598612" y="1517071"/>
            <a:ext cx="3186039" cy="762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Given: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595436" y="3429000"/>
            <a:ext cx="5376295" cy="762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What can we say about: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8012" y="1524000"/>
            <a:ext cx="1120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63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/>
          <a:lstStyle/>
          <a:p>
            <a:r>
              <a:rPr lang="en-US" dirty="0" smtClean="0"/>
              <a:t>Random                   versus                       Explicit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5212" y="1524000"/>
            <a:ext cx="1610352" cy="58153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5789612" y="2105533"/>
            <a:ext cx="76200" cy="4447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292764" y="1457833"/>
            <a:ext cx="548640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70C0"/>
                </a:solidFill>
              </a:rPr>
              <a:t>Sharp (or nearly sharp) results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1812" y="2879024"/>
            <a:ext cx="3536954" cy="533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Stochastic processes</a:t>
            </a:r>
            <a:endParaRPr 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17819" y="3473877"/>
            <a:ext cx="3536954" cy="453941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Metrical entropy</a:t>
            </a:r>
            <a:endParaRPr lang="en-US" sz="20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361112" y="2152466"/>
            <a:ext cx="419100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A lot of work to marginally beat trivial estimates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46812" y="3412424"/>
            <a:ext cx="4191000" cy="865352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Analytic number theory (circle method)</a:t>
            </a:r>
            <a:endParaRPr lang="en-US" sz="20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46812" y="4873541"/>
            <a:ext cx="4572000" cy="762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Fourier restriction theory (multi-linear estimates)</a:t>
            </a:r>
            <a:endParaRPr lang="en-US" sz="20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239908" y="4063124"/>
            <a:ext cx="4191000" cy="865352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err="1" smtClean="0"/>
              <a:t>Combinatorics</a:t>
            </a:r>
            <a:r>
              <a:rPr lang="en-US" sz="2000" dirty="0" smtClean="0"/>
              <a:t> (sum-product estimates)</a:t>
            </a:r>
            <a:endParaRPr lang="en-US" sz="20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270033" y="5635541"/>
            <a:ext cx="4572000" cy="762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   ? ABC Conjecture / PFR                                conjecture / </a:t>
            </a:r>
            <a:r>
              <a:rPr lang="en-US" sz="2000" dirty="0" err="1" smtClean="0"/>
              <a:t>Faltings</a:t>
            </a:r>
            <a:r>
              <a:rPr lang="en-US" sz="2000" dirty="0" smtClean="0"/>
              <a:t> </a:t>
            </a:r>
            <a:r>
              <a:rPr lang="en-US" sz="2000" dirty="0"/>
              <a:t>theorem 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974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7612" y="884048"/>
            <a:ext cx="2905528" cy="41528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4940" y="1428881"/>
            <a:ext cx="2895600" cy="43288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4940" y="1429094"/>
            <a:ext cx="1829650" cy="43267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6110" y="2369869"/>
            <a:ext cx="4411080" cy="11430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9940" y="2064498"/>
            <a:ext cx="1768365" cy="5203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473422" y="3886200"/>
            <a:ext cx="1120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924590" y="3363619"/>
            <a:ext cx="2286000" cy="2984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(Random)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70440" y="4114800"/>
            <a:ext cx="9220200" cy="8382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 fontScale="97500"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 explicit examples (unless p is even integer)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1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Field Restriction Estimates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0012" y="2172586"/>
            <a:ext cx="4541632" cy="44602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4602" y="2971800"/>
            <a:ext cx="6459755" cy="11424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8103" y="1558831"/>
            <a:ext cx="2898309" cy="4418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715" y="2149616"/>
            <a:ext cx="3233886" cy="47259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7811" y="4842137"/>
            <a:ext cx="5534801" cy="3460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908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Sensing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606" y="3878398"/>
            <a:ext cx="1609121" cy="58135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8381" y="5019441"/>
            <a:ext cx="2679221" cy="8935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8812" y="2595708"/>
            <a:ext cx="2883895" cy="89307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4156" y="2590800"/>
            <a:ext cx="1783513" cy="89219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5507" y="4876800"/>
            <a:ext cx="2365421" cy="109754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4612" y="1610812"/>
            <a:ext cx="2895600" cy="43288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404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/>
          <a:lstStyle/>
          <a:p>
            <a:r>
              <a:rPr lang="en-US" dirty="0" smtClean="0"/>
              <a:t>Compressed Sensing II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0780" y="4346004"/>
            <a:ext cx="2679221" cy="8935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0180" y="4172688"/>
            <a:ext cx="3323666" cy="109700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580" y="4203354"/>
            <a:ext cx="3322031" cy="109646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8482" y="3513711"/>
            <a:ext cx="3012318" cy="44522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5766" y="3468417"/>
            <a:ext cx="1608059" cy="44500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1172" y="5575677"/>
            <a:ext cx="2367748" cy="89263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012" y="1752600"/>
            <a:ext cx="6285798" cy="40877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9851" y="2590800"/>
            <a:ext cx="2895600" cy="43288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24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Rearrangements of Fourier Series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6665" y="1524000"/>
            <a:ext cx="2903968" cy="49052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7212" y="2262583"/>
            <a:ext cx="4074697" cy="990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0437" y="2683264"/>
            <a:ext cx="425966" cy="18645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760412" y="3124200"/>
            <a:ext cx="3593422" cy="6477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Kolmogorov (1920’s)</a:t>
            </a:r>
            <a:endParaRPr lang="en-US" sz="2400" b="1" dirty="0"/>
          </a:p>
        </p:txBody>
      </p:sp>
      <p:pic>
        <p:nvPicPr>
          <p:cNvPr id="30" name="Picture 2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3760" y="4423519"/>
            <a:ext cx="5212005" cy="98962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7215" y="4861350"/>
            <a:ext cx="425966" cy="18645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6772" y="3918537"/>
            <a:ext cx="4292991" cy="24684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7209" y="2297812"/>
            <a:ext cx="2858110" cy="57190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36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Omega \subseteq [N]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6"/>
  <p:tag name="PICTUREFILESIZE" val="27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Theorem (Bourgain)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1"/>
  <p:tag name="PICTUREFILESIZE" val="23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n  : n \in [N]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7"/>
  <p:tag name="PICTUREFILESIZE" val="596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| \phi_i ||_{L^\infty} \ll 1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446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|  \sum_{n \in \Omega} a_n \phi_n ||_{p} \ll \left( \sum_{n} |a_n|^2 \right)^{1/2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9"/>
  <p:tag name="PICTUREFILESIZE" val="1206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 \Omega | \gg N^{p/2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1"/>
  <p:tag name="PICTUREFILESIZE" val="346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&#10;\begin{document}&#10;$$ \mathcal{P} :=  \{ (n_1, n_2, n_1^2 +n_2^2 ) : n_1, n_2 \in  \mathbb{F}_{p}^2 \}  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3"/>
  <p:tag name="PICTUREFILESIZE" val="1244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\begin{document}&#10;&#10;$$ \left|\left| \sum_{ \textbf{n} \in \mathcal{P} } a_\textbf{n} e( \textbf{n} \cdot x)    \right|\right|_{L^{p}} \ll |\mathbb{F}|^{1-3/p} \left( \sum |a_\textbf{n}|^2 \right)^{1/2}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8"/>
  <p:tag name="PICTUREFILESIZE" val="1798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&#10;\begin{document}&#10;$$ \Phi := \{e(\textbf{n} \cdot x )  : \textbf{n}  \in \mathbb{F}_{p}^3  \} 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5"/>
  <p:tag name="PICTUREFILESIZE" val="756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&#10;\begin{document}&#10;$$ \Omega :=  \{  e(\textbf{n} ) : \textbf{n}  \in  \mathcal{P} \}  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9"/>
  <p:tag name="PICTUREFILESIZE" val="47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{1}, \phi_{2}, \ldots, \phi_{n}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3"/>
  <p:tag name="PICTUREFILESIZE" val="554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\begin{document}&#10;&#10;Conjectured for $p \geq 3$ and $-1$ not a square.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2"/>
  <p:tag name="PICTUREFILESIZE" val="58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Omega \subseteq [N]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6"/>
  <p:tag name="PICTUREFILESIZE" val="27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 \sum_{y \in \Omega} |\sum_{i} a_i \phi_i(x) |^2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8"/>
  <p:tag name="PICTUREFILESIZE" val="827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 \sum_{x \in [N] } |\sum_{i} a_i \phi_i(x) |^2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4"/>
  <p:tag name="PICTUREFILESIZE" val="927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= \sum_{i \in [N]} |a_i|^{2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2"/>
  <p:tag name="PICTUREFILESIZE" val="627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sim \frac{|\Omega|}{N} \sum_{i \in [N]} |a_i|^{2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9"/>
  <p:tag name="PICTUREFILESIZE" val="80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n  : n \in [N]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7"/>
  <p:tag name="PICTUREFILESIZE" val="596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 \sum_{y \in \Omega} |\sum_{i} a_i \phi_i(x) |^2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8"/>
  <p:tag name="PICTUREFILESIZE" val="82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leq (1+\epsilon) \frac{|\Omega|}{N} \sum_{i \in [N]} |a_i|^{2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7"/>
  <p:tag name="PICTUREFILESIZE" val="1016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(1-\epsilon) \frac{|\Omega|}{N} \sum_{i \in [N]} |a_i|^{2}  \leq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7"/>
  <p:tag name="PICTUREFILESIZE" val="105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left&lt;  \phi_{i}, \phi_{j} \right&gt; = 0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2"/>
  <p:tag name="PICTUREFILESIZE" val="39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textbf{A} = (a_1,a_2,\ldots,a_n)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8"/>
  <p:tag name="PICTUREFILESIZE" val="544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| \textbf{A} ||_{0} = R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7"/>
  <p:tag name="PICTUREFILESIZE" val="346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 \frac{r \log^{4}(n) }{\epsilon^2} \ll | \Omega|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9"/>
  <p:tag name="PICTUREFILESIZE" val="625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Theorem (Candes-Tao / Rudelson-Vershynin)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0"/>
  <p:tag name="PICTUREFILESIZE" val="432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n  : n \in [N]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7"/>
  <p:tag name="PICTUREFILESIZE" val="596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{1}, \phi_{2}, \ldots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7"/>
  <p:tag name="PICTUREFILESIZE" val="48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f(x) = \lim_{\ell \rightarrow \infty}  \sum_{n  \leq \ell} a_n \phi_{n}(x)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7"/>
  <p:tag name="PICTUREFILESIZE" val="925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a.e.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"/>
  <p:tag name="PICTUREFILESIZE" val="106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f(x) = \lim_{\ell \rightarrow \infty}  \sum_{n  \leq \ell} a_\pi(n) \phi_{\pi(n) }(x) ?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7"/>
  <p:tag name="PICTUREFILESIZE" val="1235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a.e.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"/>
  <p:tag name="PICTUREFILESIZE" val="10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&#10;\begin{document}&#10;$$  \phi_{i} :  \mathbb{T} \rightarrow \mathbb{C} $$&#10;\end{document}&#10;&#10;&#10;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32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 amssymb,amscd, amsthm}&#10;&#10;\begin{document}&#10;&#10;Does there exist a $\pi : \mathbb{N} \rightarrow \mathbb{N}$ such that: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4"/>
  <p:tag name="PICTUREFILESIZE" val="588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f(x) =  \sum_{} a_n \phi_{n}(x)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637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{1}, \phi_{2}, \ldots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7"/>
  <p:tag name="PICTUREFILESIZE" val="485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mathcal{M}f(x)  = \max_{\ell} \left|\sum_{n  \leq \ell} a_n \phi_{n}(x) \right|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4"/>
  <p:tag name="PICTUREFILESIZE" val="1071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| \mathcal{M}f ||_{ L^2}  \ll \log(N) (\sum |a_n|^2 )^{1/2}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2"/>
  <p:tag name="PICTUREFILESIZE" val="1044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f(x) =  \sum_{} a_n \phi_{n}(x)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637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mathcal{M}_{\pi}f(x)  = \max_{\ell} \left|\sum_{n  \leq \ell} a_{\pi(n)} \phi_{\pi(n)}(x) \right|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2"/>
  <p:tag name="PICTUREFILESIZE" val="1421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| \mathcal{M}_{\pi}f ||_{ L^2}  \ll \log \log(N) (\sum |a_n|^2 )^{1/2}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2"/>
  <p:tag name="PICTUREFILESIZE" val="1123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mathcal{M}_{\pi}f(x)  = \max_{\ell} \left|\sum_{n  \leq \ell} a_{\pi(n)} \phi_{\pi(n)}(x) \right|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2"/>
  <p:tag name="PICTUREFILESIZE" val="1421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left|\sum_{n  \in I} a_{\pi(n)} \phi_{\pi(n)}(x) \right|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1"/>
  <p:tag name="PICTUREFILESIZE" val="101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i \neq j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3"/>
  <p:tag name="PICTUREFILESIZE" val="22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left|\sum_{n  \in \Omega} a_{\pi(n)} \phi_{\pi(n)}(x) \right| 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2"/>
  <p:tag name="PICTUREFILESIZE" val="1014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| \Omega| = |I|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7"/>
  <p:tag name="PICTUREFILESIZE" val="37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left&lt;  \phi_{i}, \phi_{i} \right&gt; = 1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0"/>
  <p:tag name="PICTUREFILESIZE" val="39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f(x) := \sum_{ n \in \Omega}  a_n \phi_{n}(x)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0"/>
  <p:tag name="PICTUREFILESIZE" val="79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Phi := \{ \phi_{1}, \phi_{2}, \ldots, \phi_{n}  \}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3"/>
  <p:tag name="PICTUREFILESIZE" val="55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 \Omega \subseteq [N] $$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6"/>
  <p:tag name="PICTUREFILESIZE" val="2776"/>
</p:tagLst>
</file>

<file path=ppt/theme/theme1.xml><?xml version="1.0" encoding="utf-8"?>
<a:theme xmlns:a="http://schemas.openxmlformats.org/drawingml/2006/main" name="MarchTalk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MarchTalk</Template>
  <TotalTime>0</TotalTime>
  <Words>144</Words>
  <Application>Microsoft Office PowerPoint</Application>
  <PresentationFormat>Custom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Arial</vt:lpstr>
      <vt:lpstr>CMEX10</vt:lpstr>
      <vt:lpstr>MSBM7</vt:lpstr>
      <vt:lpstr>CMR5</vt:lpstr>
      <vt:lpstr>CMR7</vt:lpstr>
      <vt:lpstr>CMTI10</vt:lpstr>
      <vt:lpstr>CMSY5</vt:lpstr>
      <vt:lpstr>CMBX7</vt:lpstr>
      <vt:lpstr>CMSY7</vt:lpstr>
      <vt:lpstr>CMMI5</vt:lpstr>
      <vt:lpstr>CMR10</vt:lpstr>
      <vt:lpstr>CMSY10ORIG</vt:lpstr>
      <vt:lpstr>Constantia</vt:lpstr>
      <vt:lpstr>MSBM10</vt:lpstr>
      <vt:lpstr>CMBX10</vt:lpstr>
      <vt:lpstr>CMMI10</vt:lpstr>
      <vt:lpstr>CMMI7</vt:lpstr>
      <vt:lpstr>MarchTalk</vt:lpstr>
      <vt:lpstr>On Rearrangements of Fourier Series</vt:lpstr>
      <vt:lpstr>Orthonormal System</vt:lpstr>
      <vt:lpstr>Meta-Question</vt:lpstr>
      <vt:lpstr>Random                   versus                       Explicit</vt:lpstr>
      <vt:lpstr>(Random)</vt:lpstr>
      <vt:lpstr>Finite Field Restriction Estimates</vt:lpstr>
      <vt:lpstr>Compressed Sensing</vt:lpstr>
      <vt:lpstr>Compressed Sensing II</vt:lpstr>
      <vt:lpstr>Rearrangements of Fourier Series</vt:lpstr>
      <vt:lpstr>Rearrangements of Fourier Series II</vt:lpstr>
      <vt:lpstr>Rearrangements of Fourier Series III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2013-09-23T18:11:41Z</dcterms:created>
  <dcterms:modified xsi:type="dcterms:W3CDTF">2014-02-13T04:45:26Z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