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88" r:id="rId3"/>
    <p:sldId id="264" r:id="rId4"/>
    <p:sldId id="287" r:id="rId5"/>
    <p:sldId id="364" r:id="rId6"/>
    <p:sldId id="366" r:id="rId7"/>
    <p:sldId id="328" r:id="rId8"/>
    <p:sldId id="272" r:id="rId9"/>
    <p:sldId id="374" r:id="rId10"/>
    <p:sldId id="339" r:id="rId11"/>
    <p:sldId id="340" r:id="rId12"/>
    <p:sldId id="333" r:id="rId13"/>
    <p:sldId id="276" r:id="rId14"/>
    <p:sldId id="341" r:id="rId15"/>
    <p:sldId id="359" r:id="rId16"/>
    <p:sldId id="360" r:id="rId17"/>
    <p:sldId id="365" r:id="rId18"/>
    <p:sldId id="361" r:id="rId19"/>
    <p:sldId id="274" r:id="rId20"/>
    <p:sldId id="275" r:id="rId21"/>
    <p:sldId id="315" r:id="rId22"/>
    <p:sldId id="342" r:id="rId23"/>
    <p:sldId id="318" r:id="rId24"/>
    <p:sldId id="319" r:id="rId25"/>
    <p:sldId id="320" r:id="rId26"/>
    <p:sldId id="321" r:id="rId27"/>
    <p:sldId id="323" r:id="rId28"/>
    <p:sldId id="324" r:id="rId29"/>
    <p:sldId id="326" r:id="rId30"/>
    <p:sldId id="346" r:id="rId31"/>
    <p:sldId id="375" r:id="rId32"/>
    <p:sldId id="376" r:id="rId33"/>
    <p:sldId id="377" r:id="rId34"/>
    <p:sldId id="378" r:id="rId35"/>
    <p:sldId id="379" r:id="rId36"/>
    <p:sldId id="380" r:id="rId37"/>
    <p:sldId id="381" r:id="rId38"/>
    <p:sldId id="382" r:id="rId39"/>
    <p:sldId id="383" r:id="rId40"/>
    <p:sldId id="384" r:id="rId41"/>
    <p:sldId id="385" r:id="rId42"/>
    <p:sldId id="387" r:id="rId43"/>
    <p:sldId id="386" r:id="rId44"/>
    <p:sldId id="367" r:id="rId45"/>
    <p:sldId id="368" r:id="rId46"/>
    <p:sldId id="369" r:id="rId47"/>
    <p:sldId id="370" r:id="rId48"/>
    <p:sldId id="371" r:id="rId49"/>
    <p:sldId id="372" r:id="rId50"/>
    <p:sldId id="373" r:id="rId51"/>
    <p:sldId id="355" r:id="rId52"/>
    <p:sldId id="356" r:id="rId53"/>
    <p:sldId id="28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133C4E-ED1C-4B9F-92F4-0C190D09F0F9}" type="slidenum">
              <a:rPr lang="en-US"/>
              <a:pPr/>
              <a:t>‹#›</a:t>
            </a:fld>
            <a:endParaRPr lang="en-US"/>
          </a:p>
        </p:txBody>
      </p:sp>
    </p:spTree>
    <p:extLst>
      <p:ext uri="{BB962C8B-B14F-4D97-AF65-F5344CB8AC3E}">
        <p14:creationId xmlns:p14="http://schemas.microsoft.com/office/powerpoint/2010/main" val="37482182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Csanad Balint; David Caramelli; Francesca </a:t>
            </a:r>
            <a:r>
              <a:rPr lang="en-US" dirty="0" err="1" smtClean="0"/>
              <a:t>Consolvan</a:t>
            </a:r>
            <a:r>
              <a:rPr lang="en-US" dirty="0" smtClean="0"/>
              <a:t>;</a:t>
            </a:r>
            <a:r>
              <a:rPr lang="en-US" baseline="0" dirty="0" smtClean="0"/>
              <a:t> Guido Barbujani; Tivadar Vida/ Bob Wayne; Sauro </a:t>
            </a:r>
            <a:r>
              <a:rPr lang="en-US" baseline="0" dirty="0" err="1" smtClean="0"/>
              <a:t>Gelachi</a:t>
            </a:r>
            <a:r>
              <a:rPr lang="en-US" baseline="0" dirty="0" smtClean="0"/>
              <a:t>; </a:t>
            </a:r>
            <a:r>
              <a:rPr lang="en-US" baseline="0" dirty="0" err="1" smtClean="0"/>
              <a:t>Caterina</a:t>
            </a:r>
            <a:r>
              <a:rPr lang="en-US" baseline="0" dirty="0" smtClean="0"/>
              <a:t> </a:t>
            </a:r>
            <a:r>
              <a:rPr lang="en-US" baseline="0" dirty="0" err="1" smtClean="0"/>
              <a:t>Giostra</a:t>
            </a:r>
            <a:r>
              <a:rPr lang="en-US" baseline="0" dirty="0" smtClean="0"/>
              <a:t>; Irene </a:t>
            </a:r>
            <a:r>
              <a:rPr lang="en-US" baseline="0" dirty="0" err="1" smtClean="0"/>
              <a:t>Barbieri</a:t>
            </a:r>
            <a:r>
              <a:rPr lang="en-US" baseline="0" dirty="0" smtClean="0"/>
              <a:t>; Falko </a:t>
            </a:r>
            <a:r>
              <a:rPr lang="en-US" baseline="0" dirty="0" err="1" smtClean="0"/>
              <a:t>Daim</a:t>
            </a:r>
            <a:r>
              <a:rPr lang="en-US" baseline="0" dirty="0" smtClean="0"/>
              <a:t>/ Maria Cristina La </a:t>
            </a:r>
            <a:r>
              <a:rPr lang="en-US" baseline="0" dirty="0" err="1" smtClean="0"/>
              <a:t>Rocca</a:t>
            </a:r>
            <a:r>
              <a:rPr lang="en-US" baseline="0" dirty="0" smtClean="0"/>
              <a:t>; Daniel Peters; Walter Pohl, John </a:t>
            </a:r>
            <a:r>
              <a:rPr lang="en-US" baseline="0" dirty="0" err="1" smtClean="0"/>
              <a:t>Novembre</a:t>
            </a:r>
            <a:r>
              <a:rPr lang="en-US" baseline="0" dirty="0" smtClean="0"/>
              <a:t>; Krishna </a:t>
            </a:r>
            <a:r>
              <a:rPr lang="en-US" baseline="0" dirty="0" err="1" smtClean="0"/>
              <a:t>Veeramah</a:t>
            </a:r>
            <a:r>
              <a:rPr lang="en-US" baseline="0" dirty="0" smtClean="0"/>
              <a:t>/ Kurt Alt</a:t>
            </a:r>
            <a:endParaRPr lang="en-US" dirty="0"/>
          </a:p>
        </p:txBody>
      </p:sp>
      <p:sp>
        <p:nvSpPr>
          <p:cNvPr id="4" name="Slide Number Placeholder 3"/>
          <p:cNvSpPr>
            <a:spLocks noGrp="1"/>
          </p:cNvSpPr>
          <p:nvPr>
            <p:ph type="sldNum" sz="quarter" idx="10"/>
          </p:nvPr>
        </p:nvSpPr>
        <p:spPr/>
        <p:txBody>
          <a:bodyPr/>
          <a:lstStyle/>
          <a:p>
            <a:fld id="{C85682A8-30AA-47E5-879A-8F4C0E56CE2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1429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9AF96F-086D-4CCE-91A1-9C300A4E61D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4B18-F04E-495B-AB2C-89327CCA78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B661-0BD8-40E8-9599-2B54E11A1D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1C3BE-654A-4DA6-87BD-791B3CBD29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C4C7DAF-F5A2-4336-9ED3-045B1B02BE9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9055C-E11A-49AB-977C-19E854BD40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3ACF8-DC5B-4778-AC28-9BEF8C7AA8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3D89B-4B94-490C-8271-D6A66D193A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26657-3942-41F5-ADF5-C8E8C15B50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4B020-F6FE-46BA-A863-F2DA2B23F7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2E563-7783-4566-988A-1ED142FA94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3F8EC6-230E-4ABD-A4D2-D547545D84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goo.gl/maps/IZj74"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2.jpeg"/><Relationship Id="rId3" Type="http://schemas.openxmlformats.org/officeDocument/2006/relationships/image" Target="../media/image8.jpeg"/><Relationship Id="rId21" Type="http://schemas.openxmlformats.org/officeDocument/2006/relationships/image" Target="../media/image25.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19.jpeg"/><Relationship Id="rId10" Type="http://schemas.openxmlformats.org/officeDocument/2006/relationships/image" Target="../media/image15.jpeg"/><Relationship Id="rId19" Type="http://schemas.openxmlformats.org/officeDocument/2006/relationships/image" Target="../media/image23.jpeg"/><Relationship Id="rId4" Type="http://schemas.openxmlformats.org/officeDocument/2006/relationships/image" Target="../media/image9.jpeg"/><Relationship Id="rId9" Type="http://schemas.openxmlformats.org/officeDocument/2006/relationships/image" Target="../media/image14.jpe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752600"/>
            <a:ext cx="7772400" cy="1470025"/>
          </a:xfrm>
        </p:spPr>
        <p:txBody>
          <a:bodyPr>
            <a:normAutofit fontScale="90000"/>
          </a:bodyPr>
          <a:lstStyle/>
          <a:p>
            <a:r>
              <a:rPr lang="en-US" sz="3200" dirty="0"/>
              <a:t>Tracing medieval Migration through Next Generation Sequencing: Finding Meaningful Models in a Sea of Data</a:t>
            </a:r>
            <a:endParaRPr lang="en-US" sz="3200" b="1" dirty="0"/>
          </a:p>
        </p:txBody>
      </p:sp>
      <p:sp>
        <p:nvSpPr>
          <p:cNvPr id="2051" name="Rectangle 3"/>
          <p:cNvSpPr>
            <a:spLocks noGrp="1" noChangeArrowheads="1"/>
          </p:cNvSpPr>
          <p:nvPr>
            <p:ph type="subTitle" idx="1"/>
          </p:nvPr>
        </p:nvSpPr>
        <p:spPr>
          <a:xfrm>
            <a:off x="1371600" y="4343400"/>
            <a:ext cx="6400800" cy="1752600"/>
          </a:xfrm>
        </p:spPr>
        <p:txBody>
          <a:bodyPr/>
          <a:lstStyle/>
          <a:p>
            <a:r>
              <a:rPr lang="en-US" dirty="0"/>
              <a:t>Patrick Geary</a:t>
            </a:r>
          </a:p>
          <a:p>
            <a:r>
              <a:rPr lang="en-US" dirty="0"/>
              <a:t>Institute for Advanced Study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a:xfrm>
            <a:off x="685800" y="1600200"/>
            <a:ext cx="7848600" cy="4525963"/>
          </a:xfrm>
        </p:spPr>
        <p:txBody>
          <a:bodyPr>
            <a:normAutofit lnSpcReduction="10000"/>
          </a:bodyPr>
          <a:lstStyle/>
          <a:p>
            <a:r>
              <a:rPr lang="en-US" dirty="0" smtClean="0"/>
              <a:t>Does evidence of cultural movement necessarily mean that populations move?</a:t>
            </a:r>
          </a:p>
          <a:p>
            <a:pPr lvl="1"/>
            <a:r>
              <a:rPr lang="en-US" dirty="0" smtClean="0"/>
              <a:t>Could cultural artifacts indicate status, wealth, age, or occupation rather than ethnic/national identity?</a:t>
            </a:r>
          </a:p>
          <a:p>
            <a:r>
              <a:rPr lang="en-US" dirty="0" smtClean="0"/>
              <a:t>Did barbarian settlements in the Empire have a major demographic impact?</a:t>
            </a:r>
          </a:p>
          <a:p>
            <a:r>
              <a:rPr lang="en-US" dirty="0" smtClean="0"/>
              <a:t>How endogenous were barbarian groups such as the </a:t>
            </a:r>
            <a:r>
              <a:rPr lang="en-US" dirty="0" err="1" smtClean="0"/>
              <a:t>Longobardi</a:t>
            </a:r>
            <a:r>
              <a:rPr lang="en-US" dirty="0" smtClean="0"/>
              <a:t>?</a:t>
            </a:r>
          </a:p>
          <a:p>
            <a:r>
              <a:rPr lang="en-US" dirty="0" smtClean="0"/>
              <a:t>Do cultural differences map with genetic differences?</a:t>
            </a:r>
            <a:endParaRPr lang="en-US" dirty="0"/>
          </a:p>
        </p:txBody>
      </p:sp>
    </p:spTree>
    <p:extLst>
      <p:ext uri="{BB962C8B-B14F-4D97-AF65-F5344CB8AC3E}">
        <p14:creationId xmlns:p14="http://schemas.microsoft.com/office/powerpoint/2010/main" val="703846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marL="64008" indent="0">
              <a:buNone/>
            </a:pPr>
            <a:r>
              <a:rPr lang="en-US" dirty="0" smtClean="0"/>
              <a:t>Extract </a:t>
            </a:r>
            <a:r>
              <a:rPr lang="en-US" dirty="0"/>
              <a:t>and characterize aDNA from </a:t>
            </a:r>
            <a:r>
              <a:rPr lang="en-US" dirty="0" smtClean="0"/>
              <a:t>ca. 800 individuals in </a:t>
            </a:r>
            <a:r>
              <a:rPr lang="en-US" dirty="0"/>
              <a:t>Central Europe (Hungary, </a:t>
            </a:r>
            <a:r>
              <a:rPr lang="en-US" dirty="0" smtClean="0"/>
              <a:t>Czech Republic, </a:t>
            </a:r>
            <a:r>
              <a:rPr lang="en-US" dirty="0"/>
              <a:t>Austria) and Italy identified culturally as Lombard as well as from near-by cemeteries that culturally seem </a:t>
            </a:r>
            <a:r>
              <a:rPr lang="en-US" dirty="0" smtClean="0"/>
              <a:t> </a:t>
            </a:r>
            <a:r>
              <a:rPr lang="en-US" dirty="0"/>
              <a:t>“</a:t>
            </a:r>
            <a:r>
              <a:rPr lang="en-US" dirty="0" smtClean="0"/>
              <a:t>non-Lombard.”</a:t>
            </a:r>
          </a:p>
        </p:txBody>
      </p:sp>
    </p:spTree>
    <p:extLst>
      <p:ext uri="{BB962C8B-B14F-4D97-AF65-F5344CB8AC3E}">
        <p14:creationId xmlns:p14="http://schemas.microsoft.com/office/powerpoint/2010/main" val="32470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a:t>
            </a:r>
            <a:r>
              <a:rPr lang="en-US" dirty="0" smtClean="0">
                <a:solidFill>
                  <a:schemeClr val="tx1"/>
                </a:solidFill>
              </a:rPr>
              <a:t>and</a:t>
            </a:r>
            <a:r>
              <a:rPr lang="en-US" dirty="0" smtClean="0"/>
              <a:t> </a:t>
            </a:r>
            <a:r>
              <a:rPr lang="en-US" dirty="0" smtClean="0">
                <a:solidFill>
                  <a:srgbClr val="92D050"/>
                </a:solidFill>
              </a:rPr>
              <a:t>Potential</a:t>
            </a:r>
            <a:r>
              <a:rPr lang="en-US" dirty="0" smtClean="0"/>
              <a:t> </a:t>
            </a:r>
            <a:r>
              <a:rPr lang="en-US" dirty="0" smtClean="0">
                <a:solidFill>
                  <a:schemeClr val="tx1"/>
                </a:solidFill>
              </a:rPr>
              <a:t>Sites</a:t>
            </a:r>
            <a:endParaRPr lang="en-US" dirty="0">
              <a:solidFill>
                <a:schemeClr val="tx1"/>
              </a:solidFill>
            </a:endParaRPr>
          </a:p>
        </p:txBody>
      </p:sp>
      <p:pic>
        <p:nvPicPr>
          <p:cNvPr id="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94692"/>
            <a:ext cx="648652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11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Our Specific Questions</a:t>
            </a:r>
            <a:endParaRPr lang="en-US" sz="4000" dirty="0"/>
          </a:p>
        </p:txBody>
      </p:sp>
      <p:sp>
        <p:nvSpPr>
          <p:cNvPr id="3" name="Content Placeholder 2"/>
          <p:cNvSpPr>
            <a:spLocks noGrp="1"/>
          </p:cNvSpPr>
          <p:nvPr>
            <p:ph idx="1"/>
          </p:nvPr>
        </p:nvSpPr>
        <p:spPr>
          <a:xfrm>
            <a:off x="457200" y="1447800"/>
            <a:ext cx="8229600" cy="4953000"/>
          </a:xfrm>
        </p:spPr>
        <p:txBody>
          <a:bodyPr>
            <a:normAutofit fontScale="32500" lnSpcReduction="20000"/>
          </a:bodyPr>
          <a:lstStyle/>
          <a:p>
            <a:pPr marL="0" indent="0">
              <a:buNone/>
            </a:pPr>
            <a:r>
              <a:rPr lang="en-US" dirty="0"/>
              <a:t> </a:t>
            </a:r>
          </a:p>
          <a:p>
            <a:pPr marL="0" indent="0">
              <a:buNone/>
            </a:pPr>
            <a:r>
              <a:rPr lang="en-US" sz="5500" dirty="0" smtClean="0"/>
              <a:t>To </a:t>
            </a:r>
            <a:r>
              <a:rPr lang="en-US" sz="5500" dirty="0"/>
              <a:t>what extent are Longobard and non-Longobard cemeteries structured by kinship rather than by gender, social status, or some other criteria</a:t>
            </a:r>
            <a:r>
              <a:rPr lang="en-US" sz="5500" dirty="0" smtClean="0"/>
              <a:t>?</a:t>
            </a:r>
          </a:p>
          <a:p>
            <a:pPr marL="0" indent="0">
              <a:buNone/>
            </a:pPr>
            <a:endParaRPr lang="en-US" sz="5500" dirty="0"/>
          </a:p>
          <a:p>
            <a:pPr marL="0" indent="0">
              <a:buNone/>
            </a:pPr>
            <a:r>
              <a:rPr lang="en-US" sz="5500" dirty="0" smtClean="0"/>
              <a:t>What </a:t>
            </a:r>
            <a:r>
              <a:rPr lang="en-US" sz="5500" dirty="0"/>
              <a:t>is the biological relationship between individuals buried in neighboring Longobard and non-Longobard cemeteries</a:t>
            </a:r>
            <a:r>
              <a:rPr lang="en-US" sz="5500" dirty="0" smtClean="0"/>
              <a:t>?</a:t>
            </a:r>
          </a:p>
          <a:p>
            <a:pPr marL="0" indent="0">
              <a:buNone/>
            </a:pPr>
            <a:endParaRPr lang="en-US" sz="5500" dirty="0"/>
          </a:p>
          <a:p>
            <a:pPr marL="0" indent="0">
              <a:buNone/>
            </a:pPr>
            <a:r>
              <a:rPr lang="en-US" sz="5500" dirty="0"/>
              <a:t>Are these populations significantly distinct biological groups or has there been substantial </a:t>
            </a:r>
            <a:r>
              <a:rPr lang="en-US" sz="5500" dirty="0" smtClean="0"/>
              <a:t>gene flow </a:t>
            </a:r>
            <a:r>
              <a:rPr lang="en-US" sz="5500" dirty="0"/>
              <a:t>between groups even if their material culture suggests cultural differentiation? Moreover, if there was gene flow between these groups, is there evidence via mtDNA and Y-chromosomes of this process being sex-biased</a:t>
            </a:r>
            <a:r>
              <a:rPr lang="en-US" sz="5500" dirty="0" smtClean="0"/>
              <a:t>.</a:t>
            </a:r>
          </a:p>
          <a:p>
            <a:pPr marL="0" indent="0">
              <a:buNone/>
            </a:pPr>
            <a:endParaRPr lang="en-US" sz="5500" dirty="0"/>
          </a:p>
          <a:p>
            <a:pPr marL="0" indent="0">
              <a:buNone/>
            </a:pPr>
            <a:r>
              <a:rPr lang="en-US" sz="5500" dirty="0" smtClean="0"/>
              <a:t>Is </a:t>
            </a:r>
            <a:r>
              <a:rPr lang="en-US" sz="5500" dirty="0"/>
              <a:t>there genetic continuity between pre- (Pannonia) and post- (Italy) migration Longobard cemeteries?</a:t>
            </a:r>
          </a:p>
          <a:p>
            <a:pPr marL="0" indent="0">
              <a:buNone/>
            </a:pPr>
            <a:endParaRPr lang="en-US" dirty="0"/>
          </a:p>
        </p:txBody>
      </p:sp>
    </p:spTree>
    <p:extLst>
      <p:ext uri="{BB962C8B-B14F-4D97-AF65-F5344CB8AC3E}">
        <p14:creationId xmlns:p14="http://schemas.microsoft.com/office/powerpoint/2010/main" val="10461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Extraction and Sequencing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Step One: Sequence a portion of mtDNA from our samples, concentrating on </a:t>
            </a:r>
            <a:r>
              <a:rPr lang="en-US" dirty="0" err="1"/>
              <a:t>Hypervariable</a:t>
            </a:r>
            <a:r>
              <a:rPr lang="en-US" dirty="0"/>
              <a:t> region 1 (HVR 1)</a:t>
            </a:r>
          </a:p>
          <a:p>
            <a:endParaRPr lang="en-US" dirty="0"/>
          </a:p>
        </p:txBody>
      </p:sp>
    </p:spTree>
    <p:extLst>
      <p:ext uri="{BB962C8B-B14F-4D97-AF65-F5344CB8AC3E}">
        <p14:creationId xmlns:p14="http://schemas.microsoft.com/office/powerpoint/2010/main" val="17019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mtDNA Sites</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89778" y="1676400"/>
            <a:ext cx="4697022" cy="4343400"/>
          </a:xfrm>
        </p:spPr>
      </p:pic>
      <p:sp>
        <p:nvSpPr>
          <p:cNvPr id="7" name="Content Placeholder 6"/>
          <p:cNvSpPr>
            <a:spLocks noGrp="1"/>
          </p:cNvSpPr>
          <p:nvPr>
            <p:ph sz="half" idx="1"/>
          </p:nvPr>
        </p:nvSpPr>
        <p:spPr>
          <a:xfrm>
            <a:off x="457200" y="1524000"/>
            <a:ext cx="3124200" cy="4602163"/>
          </a:xfrm>
        </p:spPr>
        <p:txBody>
          <a:bodyPr>
            <a:normAutofit fontScale="92500" lnSpcReduction="10000"/>
          </a:bodyPr>
          <a:lstStyle/>
          <a:p>
            <a:r>
              <a:rPr lang="en-US" dirty="0" err="1"/>
              <a:t>Cesana</a:t>
            </a:r>
            <a:r>
              <a:rPr lang="en-US" dirty="0"/>
              <a:t> </a:t>
            </a:r>
            <a:r>
              <a:rPr lang="en-US" dirty="0" err="1"/>
              <a:t>Torinese</a:t>
            </a:r>
            <a:r>
              <a:rPr lang="en-US" dirty="0"/>
              <a:t>, Loc. </a:t>
            </a:r>
            <a:r>
              <a:rPr lang="en-US" dirty="0" err="1"/>
              <a:t>Pariol</a:t>
            </a:r>
            <a:endParaRPr lang="en-US" dirty="0"/>
          </a:p>
          <a:p>
            <a:r>
              <a:rPr lang="en-US" dirty="0" err="1"/>
              <a:t>Bardonecchia</a:t>
            </a:r>
            <a:r>
              <a:rPr lang="en-US" dirty="0"/>
              <a:t>, </a:t>
            </a:r>
            <a:r>
              <a:rPr lang="en-US" dirty="0" err="1"/>
              <a:t>Tur</a:t>
            </a:r>
            <a:r>
              <a:rPr lang="en-US" dirty="0"/>
              <a:t> </a:t>
            </a:r>
            <a:r>
              <a:rPr lang="en-US" dirty="0" err="1"/>
              <a:t>D'Amont</a:t>
            </a:r>
            <a:endParaRPr lang="en-US" dirty="0"/>
          </a:p>
          <a:p>
            <a:r>
              <a:rPr lang="en-US" dirty="0"/>
              <a:t>Collegno</a:t>
            </a:r>
          </a:p>
          <a:p>
            <a:r>
              <a:rPr lang="en-US" dirty="0" err="1"/>
              <a:t>Rivoli</a:t>
            </a:r>
            <a:r>
              <a:rPr lang="en-US" dirty="0"/>
              <a:t>, </a:t>
            </a:r>
            <a:r>
              <a:rPr lang="en-US" dirty="0" err="1"/>
              <a:t>Corso</a:t>
            </a:r>
            <a:r>
              <a:rPr lang="en-US" dirty="0"/>
              <a:t> Levi</a:t>
            </a:r>
          </a:p>
          <a:p>
            <a:r>
              <a:rPr lang="en-US" dirty="0" err="1"/>
              <a:t>Mombello</a:t>
            </a:r>
            <a:r>
              <a:rPr lang="en-US" dirty="0"/>
              <a:t> </a:t>
            </a:r>
            <a:r>
              <a:rPr lang="en-US" dirty="0" err="1"/>
              <a:t>Monferrato</a:t>
            </a:r>
            <a:endParaRPr lang="en-US" dirty="0"/>
          </a:p>
          <a:p>
            <a:r>
              <a:rPr lang="en-US" dirty="0" err="1"/>
              <a:t>Rivoli</a:t>
            </a:r>
            <a:r>
              <a:rPr lang="en-US" dirty="0"/>
              <a:t>, La </a:t>
            </a:r>
            <a:r>
              <a:rPr lang="en-US" dirty="0" err="1"/>
              <a:t>Perosa</a:t>
            </a:r>
            <a:endParaRPr lang="en-US" dirty="0"/>
          </a:p>
          <a:p>
            <a:r>
              <a:rPr lang="en-US" dirty="0" err="1"/>
              <a:t>Centallo</a:t>
            </a:r>
            <a:r>
              <a:rPr lang="en-US" dirty="0"/>
              <a:t>, San </a:t>
            </a:r>
            <a:r>
              <a:rPr lang="en-US" dirty="0" err="1" smtClean="0"/>
              <a:t>Gervasio</a:t>
            </a:r>
            <a:endParaRPr lang="en-US" dirty="0"/>
          </a:p>
        </p:txBody>
      </p:sp>
    </p:spTree>
    <p:extLst>
      <p:ext uri="{BB962C8B-B14F-4D97-AF65-F5344CB8AC3E}">
        <p14:creationId xmlns:p14="http://schemas.microsoft.com/office/powerpoint/2010/main" val="3318904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effectLst/>
              </a:rPr>
              <a:t>N</a:t>
            </a:r>
            <a:r>
              <a:rPr lang="en-US" dirty="0" smtClean="0">
                <a:effectLst/>
              </a:rPr>
              <a:t>etwork </a:t>
            </a:r>
            <a:r>
              <a:rPr lang="en-US" dirty="0">
                <a:effectLst/>
              </a:rPr>
              <a:t>analysis </a:t>
            </a:r>
            <a:r>
              <a:rPr lang="en-US" dirty="0" smtClean="0">
                <a:effectLst/>
              </a:rPr>
              <a:t>of Piedmont Samples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5469" y="1600200"/>
            <a:ext cx="6653061" cy="4708525"/>
          </a:xfrm>
        </p:spPr>
      </p:pic>
    </p:spTree>
    <p:extLst>
      <p:ext uri="{BB962C8B-B14F-4D97-AF65-F5344CB8AC3E}">
        <p14:creationId xmlns:p14="http://schemas.microsoft.com/office/powerpoint/2010/main" val="65715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Extraction and Sequencing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Step Two:  Using Next Generation Sequencing (NGS) complete sequence of The mtDNA from samples </a:t>
            </a:r>
            <a:r>
              <a:rPr lang="en-US" dirty="0" smtClean="0"/>
              <a:t>from one Italian and one Hungarian site. </a:t>
            </a:r>
            <a:endParaRPr lang="en-US" dirty="0"/>
          </a:p>
          <a:p>
            <a:r>
              <a:rPr lang="en-US" dirty="0"/>
              <a:t>Step Three: Using NGS sequence nuclear DNA previous captured by RNA </a:t>
            </a:r>
            <a:r>
              <a:rPr lang="en-US" dirty="0" err="1"/>
              <a:t>biotinylated</a:t>
            </a:r>
            <a:r>
              <a:rPr lang="en-US" dirty="0"/>
              <a:t> probes. </a:t>
            </a:r>
          </a:p>
          <a:p>
            <a:endParaRPr lang="en-US" dirty="0" smtClean="0"/>
          </a:p>
          <a:p>
            <a:r>
              <a:rPr lang="en-US" dirty="0" smtClean="0"/>
              <a:t>Step Four (with funding) expand to all 800 samples</a:t>
            </a:r>
          </a:p>
          <a:p>
            <a:endParaRPr lang="en-US" dirty="0"/>
          </a:p>
        </p:txBody>
      </p:sp>
    </p:spTree>
    <p:extLst>
      <p:ext uri="{BB962C8B-B14F-4D97-AF65-F5344CB8AC3E}">
        <p14:creationId xmlns:p14="http://schemas.microsoft.com/office/powerpoint/2010/main" val="28193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Collegno and Szólád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92113"/>
            <a:ext cx="8229600" cy="4124699"/>
          </a:xfrm>
        </p:spPr>
      </p:pic>
    </p:spTree>
    <p:extLst>
      <p:ext uri="{BB962C8B-B14F-4D97-AF65-F5344CB8AC3E}">
        <p14:creationId xmlns:p14="http://schemas.microsoft.com/office/powerpoint/2010/main" val="190795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Sequencing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Targets: </a:t>
            </a:r>
            <a:r>
              <a:rPr lang="en-US" dirty="0" smtClean="0"/>
              <a:t>~5 </a:t>
            </a:r>
            <a:r>
              <a:rPr lang="en-US" dirty="0" err="1"/>
              <a:t>megabases</a:t>
            </a:r>
            <a:r>
              <a:rPr lang="en-US" dirty="0"/>
              <a:t> </a:t>
            </a:r>
            <a:r>
              <a:rPr lang="en-US" dirty="0" smtClean="0"/>
              <a:t>of DNA  </a:t>
            </a:r>
            <a:r>
              <a:rPr lang="en-US" dirty="0"/>
              <a:t>(~0.2% of the </a:t>
            </a:r>
            <a:r>
              <a:rPr lang="en-US" dirty="0" smtClean="0"/>
              <a:t>genome) focusing on specific types of genetic loci:</a:t>
            </a:r>
          </a:p>
          <a:p>
            <a:pPr lvl="1"/>
            <a:r>
              <a:rPr lang="en-US" dirty="0" smtClean="0"/>
              <a:t>5,000 </a:t>
            </a:r>
            <a:r>
              <a:rPr lang="en-US" dirty="0"/>
              <a:t>single nucleotide sites that are known to be informative in discriminating individuals from different regions of Europe (North, South, East and West). </a:t>
            </a:r>
            <a:endParaRPr lang="en-US" dirty="0" smtClean="0"/>
          </a:p>
          <a:p>
            <a:pPr lvl="2"/>
            <a:r>
              <a:rPr lang="en-US" dirty="0" smtClean="0"/>
              <a:t>These AIMs </a:t>
            </a:r>
            <a:r>
              <a:rPr lang="en-US" dirty="0"/>
              <a:t>will help us </a:t>
            </a:r>
            <a:r>
              <a:rPr lang="en-US" dirty="0" smtClean="0"/>
              <a:t>:</a:t>
            </a:r>
          </a:p>
          <a:p>
            <a:pPr lvl="3"/>
            <a:r>
              <a:rPr lang="en-US" dirty="0" smtClean="0"/>
              <a:t>To detect recent movement from northern Europe into Italy</a:t>
            </a:r>
          </a:p>
          <a:p>
            <a:pPr lvl="3"/>
            <a:r>
              <a:rPr lang="en-US" dirty="0" smtClean="0"/>
              <a:t>to </a:t>
            </a:r>
            <a:r>
              <a:rPr lang="en-US" dirty="0"/>
              <a:t>accurately infer kinship within individual cemeteries to the level of at least 2nd cousins</a:t>
            </a:r>
            <a:r>
              <a:rPr lang="en-US" dirty="0" smtClean="0"/>
              <a:t>.</a:t>
            </a:r>
            <a:endParaRPr lang="en-US" dirty="0"/>
          </a:p>
          <a:p>
            <a:pPr lvl="1"/>
            <a:r>
              <a:rPr lang="en-US" dirty="0" smtClean="0"/>
              <a:t>5,000 </a:t>
            </a:r>
            <a:r>
              <a:rPr lang="en-US" dirty="0"/>
              <a:t>1kb regions of contiguous </a:t>
            </a:r>
            <a:r>
              <a:rPr lang="en-US" dirty="0" smtClean="0"/>
              <a:t>sequence</a:t>
            </a:r>
          </a:p>
          <a:p>
            <a:pPr lvl="2"/>
            <a:r>
              <a:rPr lang="en-US" dirty="0" smtClean="0"/>
              <a:t>These will allow </a:t>
            </a:r>
            <a:r>
              <a:rPr lang="en-US" dirty="0"/>
              <a:t>us to apply population genetic theory </a:t>
            </a:r>
            <a:r>
              <a:rPr lang="en-US" dirty="0" smtClean="0"/>
              <a:t>to </a:t>
            </a:r>
            <a:r>
              <a:rPr lang="en-US" dirty="0"/>
              <a:t>test competing models that describe the potential demographic histories of the region</a:t>
            </a:r>
          </a:p>
          <a:p>
            <a:pPr lvl="1"/>
            <a:r>
              <a:rPr lang="en-US" dirty="0" smtClean="0"/>
              <a:t>Candidate </a:t>
            </a:r>
            <a:r>
              <a:rPr lang="en-US" dirty="0"/>
              <a:t>sites in genes that have relevance to phenotypic variation. </a:t>
            </a:r>
            <a:endParaRPr lang="en-US" dirty="0" smtClean="0"/>
          </a:p>
          <a:p>
            <a:pPr lvl="2"/>
            <a:r>
              <a:rPr lang="en-US" dirty="0" smtClean="0"/>
              <a:t>Primarily loci </a:t>
            </a:r>
            <a:r>
              <a:rPr lang="en-US" dirty="0"/>
              <a:t>thought to be involved in disease susceptibility and resistant such as bubonic plague and will be of interest to a wide number of researchers and historians.</a:t>
            </a:r>
          </a:p>
          <a:p>
            <a:endParaRPr lang="en-US" dirty="0"/>
          </a:p>
        </p:txBody>
      </p:sp>
    </p:spTree>
    <p:extLst>
      <p:ext uri="{BB962C8B-B14F-4D97-AF65-F5344CB8AC3E}">
        <p14:creationId xmlns:p14="http://schemas.microsoft.com/office/powerpoint/2010/main" val="12228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Challenge of Genomic Scale Data</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There has been much recent excitement about the use of genetics to elucidate ancestral history and Demography. Whole genome data from humans and other species are revealing complex stories of divergence and admixture that were left undiscovered by previous smaller data sets. </a:t>
            </a:r>
            <a:r>
              <a:rPr lang="en-US" i="1" dirty="0" smtClean="0"/>
              <a:t>Kelley Harris and </a:t>
            </a:r>
            <a:r>
              <a:rPr lang="en-US" i="1" dirty="0" err="1" smtClean="0"/>
              <a:t>Rasmus</a:t>
            </a:r>
            <a:r>
              <a:rPr lang="en-US" i="1" dirty="0" smtClean="0"/>
              <a:t> Nielsen</a:t>
            </a:r>
          </a:p>
          <a:p>
            <a:r>
              <a:rPr lang="en-US" dirty="0"/>
              <a:t>The coalescent with recombination describes the distribution of genealogical histories </a:t>
            </a:r>
            <a:r>
              <a:rPr lang="en-US"/>
              <a:t>and </a:t>
            </a:r>
            <a:r>
              <a:rPr lang="en-US" smtClean="0"/>
              <a:t>resulting patterns </a:t>
            </a:r>
            <a:r>
              <a:rPr lang="en-US" dirty="0"/>
              <a:t>of genetic variation in samples of DNA sequences from natural populations. However, </a:t>
            </a:r>
            <a:r>
              <a:rPr lang="en-US" dirty="0" smtClean="0"/>
              <a:t>using the </a:t>
            </a:r>
            <a:r>
              <a:rPr lang="en-US" dirty="0"/>
              <a:t>model as the basis for inference is currently severely restricted by the computational challenge </a:t>
            </a:r>
            <a:r>
              <a:rPr lang="en-US" dirty="0" smtClean="0"/>
              <a:t>of estimating </a:t>
            </a:r>
            <a:r>
              <a:rPr lang="en-US" dirty="0"/>
              <a:t>the likelihood</a:t>
            </a:r>
            <a:r>
              <a:rPr lang="en-US" i="1" dirty="0" smtClean="0"/>
              <a:t>. </a:t>
            </a:r>
            <a:r>
              <a:rPr lang="en-US" i="1" dirty="0" err="1"/>
              <a:t>Gilean</a:t>
            </a:r>
            <a:r>
              <a:rPr lang="en-US" i="1" dirty="0"/>
              <a:t> A.T. </a:t>
            </a:r>
            <a:r>
              <a:rPr lang="en-US" i="1" dirty="0" err="1" smtClean="0"/>
              <a:t>McVean</a:t>
            </a:r>
            <a:r>
              <a:rPr lang="en-US" i="1" dirty="0" smtClean="0"/>
              <a:t> </a:t>
            </a:r>
            <a:r>
              <a:rPr lang="en-US" i="1" dirty="0"/>
              <a:t>and Niall J. Cardin</a:t>
            </a:r>
            <a:endParaRPr lang="en-US" i="1" dirty="0" smtClean="0"/>
          </a:p>
          <a:p>
            <a:r>
              <a:rPr lang="en-US" dirty="0" smtClean="0"/>
              <a:t>As it becomes easier to sequence multiple genomes from closely related species, evolutionary biologists working on speciation are struggling to get the most out of very large population genomic data sets. </a:t>
            </a:r>
            <a:r>
              <a:rPr lang="en-US" i="1" dirty="0" err="1" smtClean="0"/>
              <a:t>Vitor</a:t>
            </a:r>
            <a:r>
              <a:rPr lang="en-US" i="1" dirty="0" smtClean="0"/>
              <a:t> Sousa and Jody Hey</a:t>
            </a:r>
          </a:p>
          <a:p>
            <a:endParaRPr lang="en-US" dirty="0"/>
          </a:p>
        </p:txBody>
      </p:sp>
    </p:spTree>
    <p:extLst>
      <p:ext uri="{BB962C8B-B14F-4D97-AF65-F5344CB8AC3E}">
        <p14:creationId xmlns:p14="http://schemas.microsoft.com/office/powerpoint/2010/main" val="4940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819400"/>
            <a:ext cx="8677275" cy="63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685800"/>
            <a:ext cx="7162800" cy="1200329"/>
          </a:xfrm>
          <a:prstGeom prst="rect">
            <a:avLst/>
          </a:prstGeom>
          <a:noFill/>
        </p:spPr>
        <p:txBody>
          <a:bodyPr wrap="square" rtlCol="0">
            <a:spAutoFit/>
          </a:bodyPr>
          <a:lstStyle/>
          <a:p>
            <a:pPr algn="ctr"/>
            <a:r>
              <a:rPr lang="en-US" sz="2400" dirty="0" smtClean="0"/>
              <a:t>Example of our Data</a:t>
            </a:r>
          </a:p>
          <a:p>
            <a:pPr algn="ctr"/>
            <a:r>
              <a:rPr lang="en-US" sz="2400" dirty="0" smtClean="0"/>
              <a:t>Partial sequence of three samples, from </a:t>
            </a:r>
            <a:r>
              <a:rPr lang="en-US" sz="2400" dirty="0" err="1" smtClean="0"/>
              <a:t>Hypervariable</a:t>
            </a:r>
            <a:r>
              <a:rPr lang="en-US" sz="2400" dirty="0" smtClean="0"/>
              <a:t> </a:t>
            </a:r>
            <a:r>
              <a:rPr lang="en-US" sz="2400" dirty="0"/>
              <a:t>region 1 (HVR 1</a:t>
            </a:r>
            <a:r>
              <a:rPr lang="en-US" sz="2400" dirty="0" smtClean="0"/>
              <a:t>) from three Italian samples</a:t>
            </a:r>
            <a:endParaRPr lang="en-US" sz="2400" dirty="0"/>
          </a:p>
        </p:txBody>
      </p:sp>
      <p:sp>
        <p:nvSpPr>
          <p:cNvPr id="3" name="TextBox 2"/>
          <p:cNvSpPr txBox="1"/>
          <p:nvPr/>
        </p:nvSpPr>
        <p:spPr>
          <a:xfrm>
            <a:off x="533400" y="5257800"/>
            <a:ext cx="8077200" cy="646331"/>
          </a:xfrm>
          <a:prstGeom prst="rect">
            <a:avLst/>
          </a:prstGeom>
          <a:noFill/>
        </p:spPr>
        <p:txBody>
          <a:bodyPr wrap="square" rtlCol="0">
            <a:spAutoFit/>
          </a:bodyPr>
          <a:lstStyle/>
          <a:p>
            <a:pPr algn="ctr"/>
            <a:r>
              <a:rPr lang="en-US" dirty="0" smtClean="0"/>
              <a:t>(The letters A</a:t>
            </a:r>
            <a:r>
              <a:rPr lang="en-US" dirty="0"/>
              <a:t>, C, G, and T, </a:t>
            </a:r>
            <a:r>
              <a:rPr lang="en-US" dirty="0" smtClean="0"/>
              <a:t>represent </a:t>
            </a:r>
            <a:r>
              <a:rPr lang="en-US" dirty="0"/>
              <a:t>the four nucleotide bases of a DNA strand — adenine, cytosine, guanine, </a:t>
            </a:r>
            <a:r>
              <a:rPr lang="en-US" dirty="0" smtClean="0"/>
              <a:t>thymine)</a:t>
            </a:r>
            <a:endParaRPr lang="en-US" dirty="0"/>
          </a:p>
        </p:txBody>
      </p:sp>
      <p:sp>
        <p:nvSpPr>
          <p:cNvPr id="4" name="TextBox 3"/>
          <p:cNvSpPr txBox="1"/>
          <p:nvPr/>
        </p:nvSpPr>
        <p:spPr>
          <a:xfrm>
            <a:off x="914400" y="4067175"/>
            <a:ext cx="5715000" cy="646331"/>
          </a:xfrm>
          <a:prstGeom prst="rect">
            <a:avLst/>
          </a:prstGeom>
          <a:noFill/>
        </p:spPr>
        <p:txBody>
          <a:bodyPr wrap="square" rtlCol="0">
            <a:spAutoFit/>
          </a:bodyPr>
          <a:lstStyle/>
          <a:p>
            <a:r>
              <a:rPr lang="en-US" dirty="0" smtClean="0"/>
              <a:t>Variance: result of sequencing error or evidence of genetic distance? </a:t>
            </a:r>
            <a:endParaRPr lang="en-US" dirty="0"/>
          </a:p>
        </p:txBody>
      </p:sp>
      <p:cxnSp>
        <p:nvCxnSpPr>
          <p:cNvPr id="6" name="Straight Connector 5"/>
          <p:cNvCxnSpPr/>
          <p:nvPr/>
        </p:nvCxnSpPr>
        <p:spPr>
          <a:xfrm flipH="1">
            <a:off x="2819400" y="3305175"/>
            <a:ext cx="533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78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a:t>
            </a:r>
            <a:endParaRPr lang="en-US" dirty="0"/>
          </a:p>
        </p:txBody>
      </p:sp>
      <p:sp>
        <p:nvSpPr>
          <p:cNvPr id="3" name="Content Placeholder 2"/>
          <p:cNvSpPr>
            <a:spLocks noGrp="1"/>
          </p:cNvSpPr>
          <p:nvPr>
            <p:ph idx="1"/>
          </p:nvPr>
        </p:nvSpPr>
        <p:spPr>
          <a:xfrm>
            <a:off x="457200" y="1882808"/>
            <a:ext cx="8229600" cy="4746592"/>
          </a:xfrm>
        </p:spPr>
        <p:txBody>
          <a:bodyPr>
            <a:normAutofit/>
          </a:bodyPr>
          <a:lstStyle/>
          <a:p>
            <a:r>
              <a:rPr lang="en-US" dirty="0" smtClean="0"/>
              <a:t>What kind of inferences can we make from the genetic data we propose to collect given our questions of interest?</a:t>
            </a:r>
            <a:endParaRPr lang="en-US" dirty="0"/>
          </a:p>
        </p:txBody>
      </p:sp>
    </p:spTree>
    <p:extLst>
      <p:ext uri="{BB962C8B-B14F-4D97-AF65-F5344CB8AC3E}">
        <p14:creationId xmlns:p14="http://schemas.microsoft.com/office/powerpoint/2010/main" val="35925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Uniparental</a:t>
            </a:r>
            <a:r>
              <a:rPr lang="en-US" dirty="0" smtClean="0"/>
              <a:t> Markers</a:t>
            </a:r>
            <a:endParaRPr lang="en-US" dirty="0"/>
          </a:p>
        </p:txBody>
      </p:sp>
      <p:sp>
        <p:nvSpPr>
          <p:cNvPr id="3" name="Content Placeholder 2"/>
          <p:cNvSpPr>
            <a:spLocks noGrp="1"/>
          </p:cNvSpPr>
          <p:nvPr>
            <p:ph idx="1"/>
          </p:nvPr>
        </p:nvSpPr>
        <p:spPr>
          <a:xfrm>
            <a:off x="4495800" y="1524000"/>
            <a:ext cx="4648200" cy="4746592"/>
          </a:xfrm>
        </p:spPr>
        <p:txBody>
          <a:bodyPr>
            <a:normAutofit/>
          </a:bodyPr>
          <a:lstStyle/>
          <a:p>
            <a:r>
              <a:rPr lang="en-US" dirty="0" smtClean="0"/>
              <a:t>Information derived from </a:t>
            </a:r>
            <a:r>
              <a:rPr lang="en-US" dirty="0" err="1" smtClean="0"/>
              <a:t>mtDNA</a:t>
            </a:r>
            <a:r>
              <a:rPr lang="en-US" dirty="0" smtClean="0"/>
              <a:t> and Y-chromosome will be useful for exploring the impact of sex-biased </a:t>
            </a:r>
            <a:r>
              <a:rPr lang="en-US" dirty="0" err="1" smtClean="0"/>
              <a:t>procesess</a:t>
            </a:r>
            <a:endParaRPr lang="en-US" dirty="0" smtClean="0"/>
          </a:p>
        </p:txBody>
      </p:sp>
      <p:pic>
        <p:nvPicPr>
          <p:cNvPr id="10242" name="Picture 2" descr="C:\Users\geary\AppData\Local\Microsoft\Windows\Temporary Internet Files\Content.Outlook\EK3BQUHZ\network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71600"/>
            <a:ext cx="5168124"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5257800"/>
            <a:ext cx="4191000" cy="646331"/>
          </a:xfrm>
          <a:prstGeom prst="rect">
            <a:avLst/>
          </a:prstGeom>
          <a:noFill/>
        </p:spPr>
        <p:txBody>
          <a:bodyPr wrap="square" rtlCol="0">
            <a:spAutoFit/>
          </a:bodyPr>
          <a:lstStyle/>
          <a:p>
            <a:r>
              <a:rPr lang="en-US" dirty="0" smtClean="0"/>
              <a:t>Preliminary Network Analysis of mtDNA Samples from </a:t>
            </a:r>
            <a:r>
              <a:rPr lang="en-US" dirty="0" err="1" smtClean="0"/>
              <a:t>Piedmonte</a:t>
            </a:r>
            <a:r>
              <a:rPr lang="en-US" dirty="0" smtClean="0"/>
              <a:t> cemeteries. </a:t>
            </a:r>
            <a:endParaRPr lang="en-US" dirty="0"/>
          </a:p>
        </p:txBody>
      </p:sp>
    </p:spTree>
    <p:extLst>
      <p:ext uri="{BB962C8B-B14F-4D97-AF65-F5344CB8AC3E}">
        <p14:creationId xmlns:p14="http://schemas.microsoft.com/office/powerpoint/2010/main" val="2947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Examining autosomal DNA</a:t>
            </a:r>
            <a:endParaRPr lang="en-US" dirty="0"/>
          </a:p>
        </p:txBody>
      </p:sp>
      <p:sp>
        <p:nvSpPr>
          <p:cNvPr id="3" name="Content Placeholder 2"/>
          <p:cNvSpPr>
            <a:spLocks noGrp="1"/>
          </p:cNvSpPr>
          <p:nvPr>
            <p:ph idx="1"/>
          </p:nvPr>
        </p:nvSpPr>
        <p:spPr>
          <a:xfrm>
            <a:off x="457200" y="1882808"/>
            <a:ext cx="8229600" cy="4746592"/>
          </a:xfrm>
        </p:spPr>
        <p:txBody>
          <a:bodyPr>
            <a:normAutofit/>
          </a:bodyPr>
          <a:lstStyle/>
          <a:p>
            <a:r>
              <a:rPr lang="en-US" dirty="0" smtClean="0"/>
              <a:t>Two major approaches from examining data from many loci are:</a:t>
            </a:r>
          </a:p>
          <a:p>
            <a:pPr lvl="1"/>
            <a:r>
              <a:rPr lang="en-US" dirty="0" smtClean="0"/>
              <a:t>Unsupervised approaches</a:t>
            </a:r>
          </a:p>
          <a:p>
            <a:pPr lvl="1"/>
            <a:r>
              <a:rPr lang="en-US" dirty="0" smtClean="0"/>
              <a:t>Model-based analyses</a:t>
            </a:r>
          </a:p>
          <a:p>
            <a:endParaRPr lang="en-US" dirty="0"/>
          </a:p>
        </p:txBody>
      </p:sp>
    </p:spTree>
    <p:extLst>
      <p:ext uri="{BB962C8B-B14F-4D97-AF65-F5344CB8AC3E}">
        <p14:creationId xmlns:p14="http://schemas.microsoft.com/office/powerpoint/2010/main" val="2013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Unsupervised approaches do not involve testing alternative hypothesis about the data</a:t>
            </a:r>
          </a:p>
          <a:p>
            <a:r>
              <a:rPr lang="en-US" dirty="0" smtClean="0"/>
              <a:t>“Eyeballing” of analysis is used to make interpretations </a:t>
            </a:r>
          </a:p>
          <a:p>
            <a:pPr lvl="1"/>
            <a:r>
              <a:rPr lang="en-US" dirty="0" smtClean="0"/>
              <a:t>(though some statistical tests can be applied in certain circumstances)</a:t>
            </a:r>
          </a:p>
          <a:p>
            <a:r>
              <a:rPr lang="en-US" dirty="0" smtClean="0"/>
              <a:t>Individuals are the unit of analyses</a:t>
            </a:r>
          </a:p>
          <a:p>
            <a:r>
              <a:rPr lang="en-US" dirty="0" smtClean="0"/>
              <a:t>They are very useful for</a:t>
            </a:r>
          </a:p>
          <a:p>
            <a:pPr lvl="1"/>
            <a:r>
              <a:rPr lang="en-US" dirty="0" smtClean="0"/>
              <a:t>Initially exploring data</a:t>
            </a:r>
          </a:p>
          <a:p>
            <a:pPr lvl="1"/>
            <a:r>
              <a:rPr lang="en-US" dirty="0" smtClean="0"/>
              <a:t>Observing general patterns</a:t>
            </a:r>
          </a:p>
          <a:p>
            <a:pPr lvl="1"/>
            <a:r>
              <a:rPr lang="en-US" dirty="0" smtClean="0"/>
              <a:t>Assessing data quality</a:t>
            </a:r>
          </a:p>
          <a:p>
            <a:pPr lvl="1"/>
            <a:r>
              <a:rPr lang="en-US" dirty="0" smtClean="0"/>
              <a:t>generating hypotheses</a:t>
            </a:r>
          </a:p>
        </p:txBody>
      </p:sp>
    </p:spTree>
    <p:extLst>
      <p:ext uri="{BB962C8B-B14F-4D97-AF65-F5344CB8AC3E}">
        <p14:creationId xmlns:p14="http://schemas.microsoft.com/office/powerpoint/2010/main" val="1580757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349421"/>
            <a:ext cx="3798823" cy="300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00600" y="6324600"/>
            <a:ext cx="3962400" cy="461665"/>
          </a:xfrm>
          <a:prstGeom prst="rect">
            <a:avLst/>
          </a:prstGeom>
          <a:noFill/>
        </p:spPr>
        <p:txBody>
          <a:bodyPr wrap="square" rtlCol="0">
            <a:spAutoFit/>
          </a:bodyPr>
          <a:lstStyle/>
          <a:p>
            <a:r>
              <a:rPr lang="en-US" sz="1200" dirty="0" err="1" smtClean="0"/>
              <a:t>Novembre</a:t>
            </a:r>
            <a:r>
              <a:rPr lang="en-US" sz="1200" dirty="0" smtClean="0"/>
              <a:t> et. al. “Genes mirror Geography within Europe,” </a:t>
            </a:r>
            <a:r>
              <a:rPr lang="en-US" sz="1200" i="1" dirty="0" smtClean="0"/>
              <a:t>Nature</a:t>
            </a:r>
            <a:r>
              <a:rPr lang="en-US" sz="1200" dirty="0" smtClean="0"/>
              <a:t>, 2008).  </a:t>
            </a:r>
            <a:endParaRPr lang="en-US" sz="1200" dirty="0"/>
          </a:p>
        </p:txBody>
      </p:sp>
      <p:sp>
        <p:nvSpPr>
          <p:cNvPr id="5" name="TextBox 4"/>
          <p:cNvSpPr txBox="1"/>
          <p:nvPr/>
        </p:nvSpPr>
        <p:spPr>
          <a:xfrm>
            <a:off x="4800600" y="2895600"/>
            <a:ext cx="3962400" cy="461665"/>
          </a:xfrm>
          <a:prstGeom prst="rect">
            <a:avLst/>
          </a:prstGeom>
          <a:noFill/>
        </p:spPr>
        <p:txBody>
          <a:bodyPr wrap="square" rtlCol="0">
            <a:spAutoFit/>
          </a:bodyPr>
          <a:lstStyle/>
          <a:p>
            <a:r>
              <a:rPr lang="en-US" sz="1200" dirty="0" smtClean="0"/>
              <a:t>Rosenberg et al. “Genetic Structure of Human Populations”. Science 2002</a:t>
            </a:r>
            <a:endParaRPr lang="en-US" sz="1200" dirty="0"/>
          </a:p>
        </p:txBody>
      </p:sp>
      <p:pic>
        <p:nvPicPr>
          <p:cNvPr id="4" name="Picture 3" descr="Screen Shot 2013-01-27 at 8.51.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8600"/>
            <a:ext cx="2984500" cy="2641600"/>
          </a:xfrm>
          <a:prstGeom prst="rect">
            <a:avLst/>
          </a:prstGeom>
        </p:spPr>
      </p:pic>
      <p:sp>
        <p:nvSpPr>
          <p:cNvPr id="7" name="Content Placeholder 2"/>
          <p:cNvSpPr txBox="1">
            <a:spLocks/>
          </p:cNvSpPr>
          <p:nvPr/>
        </p:nvSpPr>
        <p:spPr>
          <a:xfrm>
            <a:off x="457200" y="533400"/>
            <a:ext cx="3810000" cy="5921408"/>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smtClean="0"/>
              <a:t>Examples of unsupervised analysis includes PCA and ancestry component analysis</a:t>
            </a:r>
          </a:p>
          <a:p>
            <a:r>
              <a:rPr lang="en-US" dirty="0"/>
              <a:t>Best performed using many independent SNPs (i.e. our 5000 AIMS)</a:t>
            </a:r>
          </a:p>
          <a:p>
            <a:endParaRPr lang="en-US" dirty="0"/>
          </a:p>
        </p:txBody>
      </p:sp>
    </p:spTree>
    <p:extLst>
      <p:ext uri="{BB962C8B-B14F-4D97-AF65-F5344CB8AC3E}">
        <p14:creationId xmlns:p14="http://schemas.microsoft.com/office/powerpoint/2010/main" val="87862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4800" y="4953000"/>
            <a:ext cx="8686800" cy="1828800"/>
          </a:xfrm>
          <a:prstGeom prst="rect">
            <a:avLst/>
          </a:prstGeom>
        </p:spPr>
        <p:txBody>
          <a:bodyPr>
            <a:normAutofit lnSpcReduction="1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smtClean="0"/>
              <a:t>SNPs are also very powerful for examining kinship via estimation of the proportion of SNPs that are identical-by-descent between samples</a:t>
            </a:r>
          </a:p>
          <a:p>
            <a:endParaRPr lang="en-US" dirty="0"/>
          </a:p>
        </p:txBody>
      </p:sp>
      <p:pic>
        <p:nvPicPr>
          <p:cNvPr id="2" name="Picture 1" descr="Screen Shot 2013-01-27 at 8.57.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04800"/>
            <a:ext cx="4983386" cy="4572000"/>
          </a:xfrm>
          <a:prstGeom prst="rect">
            <a:avLst/>
          </a:prstGeom>
        </p:spPr>
      </p:pic>
      <p:sp>
        <p:nvSpPr>
          <p:cNvPr id="8" name="TextBox 7"/>
          <p:cNvSpPr txBox="1"/>
          <p:nvPr/>
        </p:nvSpPr>
        <p:spPr>
          <a:xfrm>
            <a:off x="4953000" y="6396335"/>
            <a:ext cx="3962400" cy="461665"/>
          </a:xfrm>
          <a:prstGeom prst="rect">
            <a:avLst/>
          </a:prstGeom>
          <a:noFill/>
        </p:spPr>
        <p:txBody>
          <a:bodyPr wrap="square" rtlCol="0">
            <a:spAutoFit/>
          </a:bodyPr>
          <a:lstStyle/>
          <a:p>
            <a:r>
              <a:rPr lang="en-US" sz="1200" dirty="0" err="1" smtClean="0"/>
              <a:t>Thornten</a:t>
            </a:r>
            <a:r>
              <a:rPr lang="en-US" sz="1200" dirty="0" smtClean="0"/>
              <a:t> et. al. “Estimating Kinship in Admixed Populations,” </a:t>
            </a:r>
            <a:r>
              <a:rPr lang="en-US" sz="1200" i="1" dirty="0" smtClean="0"/>
              <a:t>Am J Hum Gen</a:t>
            </a:r>
            <a:r>
              <a:rPr lang="en-US" sz="1200" dirty="0" smtClean="0"/>
              <a:t>, 2012).  </a:t>
            </a:r>
            <a:endParaRPr lang="en-US" sz="1200" dirty="0"/>
          </a:p>
        </p:txBody>
      </p:sp>
    </p:spTree>
    <p:extLst>
      <p:ext uri="{BB962C8B-B14F-4D97-AF65-F5344CB8AC3E}">
        <p14:creationId xmlns:p14="http://schemas.microsoft.com/office/powerpoint/2010/main" val="255935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10600" cy="1399032"/>
          </a:xfrm>
        </p:spPr>
        <p:txBody>
          <a:bodyPr/>
          <a:lstStyle/>
          <a:p>
            <a:r>
              <a:rPr lang="en-US" dirty="0" smtClean="0"/>
              <a:t>Problem with SNP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a:t>
            </a:r>
            <a:r>
              <a:rPr lang="en-US" dirty="0" smtClean="0"/>
              <a:t>he act of picking sites in the genome that we already know segregate in certain individuals make them unsuitable for methods that utilize population genetic theory</a:t>
            </a:r>
          </a:p>
          <a:p>
            <a:r>
              <a:rPr lang="en-US" dirty="0" smtClean="0"/>
              <a:t>For this we must utilize regions where there is no </a:t>
            </a:r>
            <a:r>
              <a:rPr lang="en-US" i="1" dirty="0" smtClean="0"/>
              <a:t>a prior </a:t>
            </a:r>
            <a:r>
              <a:rPr lang="en-US" dirty="0" smtClean="0"/>
              <a:t>expectation that:</a:t>
            </a:r>
          </a:p>
          <a:p>
            <a:pPr lvl="1"/>
            <a:r>
              <a:rPr lang="en-US" dirty="0" smtClean="0"/>
              <a:t>a particular site will be variable over others</a:t>
            </a:r>
          </a:p>
          <a:p>
            <a:pPr lvl="1"/>
            <a:r>
              <a:rPr lang="en-US" dirty="0" smtClean="0"/>
              <a:t>any variation will be at a particular frequency in a given population</a:t>
            </a:r>
          </a:p>
          <a:p>
            <a:r>
              <a:rPr lang="en-US" dirty="0" smtClean="0"/>
              <a:t>The sequencing of the 5000 1kb regions is ideal for applications regarding pop gene theory and thus performing model-based analysis</a:t>
            </a:r>
          </a:p>
          <a:p>
            <a:pPr lvl="1"/>
            <a:endParaRPr lang="en-US" dirty="0" smtClean="0"/>
          </a:p>
          <a:p>
            <a:endParaRPr lang="en-US" dirty="0" smtClean="0"/>
          </a:p>
        </p:txBody>
      </p:sp>
    </p:spTree>
    <p:extLst>
      <p:ext uri="{BB962C8B-B14F-4D97-AF65-F5344CB8AC3E}">
        <p14:creationId xmlns:p14="http://schemas.microsoft.com/office/powerpoint/2010/main" val="523731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10600" cy="1399032"/>
          </a:xfrm>
        </p:spPr>
        <p:txBody>
          <a:bodyPr/>
          <a:lstStyle/>
          <a:p>
            <a:r>
              <a:rPr lang="en-US" dirty="0" smtClean="0"/>
              <a:t>Model-Based Approaches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these approaches we test hypotheses/models against each other </a:t>
            </a:r>
          </a:p>
          <a:p>
            <a:r>
              <a:rPr lang="en-US" dirty="0" smtClean="0"/>
              <a:t>Populations are (usually) the unit of analysis</a:t>
            </a:r>
          </a:p>
          <a:p>
            <a:r>
              <a:rPr lang="en-US" dirty="0" smtClean="0"/>
              <a:t>Solutions to models can be generated and then compared to real data to see which hypothesis/model “best fits” the real data</a:t>
            </a:r>
          </a:p>
          <a:p>
            <a:r>
              <a:rPr lang="en-US" dirty="0" smtClean="0"/>
              <a:t>Advantage is we can get an actual p-value for which model fits best our real data</a:t>
            </a:r>
          </a:p>
          <a:p>
            <a:r>
              <a:rPr lang="en-US" dirty="0" smtClean="0"/>
              <a:t>Can also estimate parameters for these models</a:t>
            </a:r>
          </a:p>
          <a:p>
            <a:r>
              <a:rPr lang="en-US" dirty="0" smtClean="0"/>
              <a:t>Obviously we cannot test all possible (sometimes infinite number) models so we must be smart and use prior knowledge to create them and eliminate very unlikely models</a:t>
            </a:r>
          </a:p>
          <a:p>
            <a:pPr lvl="1"/>
            <a:r>
              <a:rPr lang="en-US" dirty="0" smtClean="0"/>
              <a:t>Will require communication between all disciplines to generate these models</a:t>
            </a:r>
          </a:p>
          <a:p>
            <a:endParaRPr lang="en-US" dirty="0" smtClean="0"/>
          </a:p>
        </p:txBody>
      </p:sp>
    </p:spTree>
    <p:extLst>
      <p:ext uri="{BB962C8B-B14F-4D97-AF65-F5344CB8AC3E}">
        <p14:creationId xmlns:p14="http://schemas.microsoft.com/office/powerpoint/2010/main" val="835627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explicit modeling</a:t>
            </a:r>
            <a:endParaRPr lang="en-US" dirty="0"/>
          </a:p>
        </p:txBody>
      </p:sp>
      <p:sp>
        <p:nvSpPr>
          <p:cNvPr id="3" name="Content Placeholder 2"/>
          <p:cNvSpPr>
            <a:spLocks noGrp="1"/>
          </p:cNvSpPr>
          <p:nvPr>
            <p:ph idx="1"/>
          </p:nvPr>
        </p:nvSpPr>
        <p:spPr/>
        <p:txBody>
          <a:bodyPr>
            <a:normAutofit lnSpcReduction="10000"/>
          </a:bodyPr>
          <a:lstStyle/>
          <a:p>
            <a:r>
              <a:rPr lang="en-US" dirty="0" smtClean="0"/>
              <a:t>In population genetics there are two major ways to generate a solution to a model</a:t>
            </a:r>
          </a:p>
          <a:p>
            <a:pPr lvl="1"/>
            <a:r>
              <a:rPr lang="en-US" dirty="0" smtClean="0"/>
              <a:t>Backwards in time i.e. via the coalescent</a:t>
            </a:r>
          </a:p>
          <a:p>
            <a:pPr lvl="1"/>
            <a:r>
              <a:rPr lang="en-US" dirty="0" smtClean="0"/>
              <a:t>Forward in time i.e. via diffusion approximation</a:t>
            </a:r>
          </a:p>
          <a:p>
            <a:r>
              <a:rPr lang="en-US" dirty="0" smtClean="0"/>
              <a:t>In some scenarios the fit of a model to data can be done through elegant analytic solutions</a:t>
            </a:r>
          </a:p>
          <a:p>
            <a:pPr lvl="1"/>
            <a:r>
              <a:rPr lang="en-US" dirty="0" smtClean="0"/>
              <a:t>Inference of a likelihood function</a:t>
            </a:r>
          </a:p>
          <a:p>
            <a:r>
              <a:rPr lang="en-US" dirty="0" smtClean="0"/>
              <a:t>However sometimes the models are too complicated and so simulation-based approaches can be used</a:t>
            </a:r>
          </a:p>
          <a:p>
            <a:pPr lvl="1"/>
            <a:r>
              <a:rPr lang="en-US" dirty="0" smtClean="0"/>
              <a:t>Approximate Bayesian Computation methods</a:t>
            </a:r>
            <a:endParaRPr lang="en-US" dirty="0"/>
          </a:p>
        </p:txBody>
      </p:sp>
    </p:spTree>
    <p:extLst>
      <p:ext uri="{BB962C8B-B14F-4D97-AF65-F5344CB8AC3E}">
        <p14:creationId xmlns:p14="http://schemas.microsoft.com/office/powerpoint/2010/main" val="178531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4000" dirty="0"/>
              <a:t>Traditional Image of Barbarian Migrations</a:t>
            </a:r>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30933" y="1857256"/>
            <a:ext cx="4682134" cy="4194412"/>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we will do with our Data</a:t>
            </a:r>
            <a:endParaRPr lang="en-US" sz="4000" dirty="0"/>
          </a:p>
        </p:txBody>
      </p:sp>
      <p:sp>
        <p:nvSpPr>
          <p:cNvPr id="3" name="Content Placeholder 2"/>
          <p:cNvSpPr>
            <a:spLocks noGrp="1"/>
          </p:cNvSpPr>
          <p:nvPr>
            <p:ph idx="1"/>
          </p:nvPr>
        </p:nvSpPr>
        <p:spPr>
          <a:xfrm>
            <a:off x="685800" y="1600200"/>
            <a:ext cx="7772400" cy="4525963"/>
          </a:xfrm>
        </p:spPr>
        <p:txBody>
          <a:bodyPr>
            <a:normAutofit lnSpcReduction="10000"/>
          </a:bodyPr>
          <a:lstStyle/>
          <a:p>
            <a:r>
              <a:rPr lang="en-US" dirty="0" smtClean="0"/>
              <a:t>Construct models to explain observed genetic variation via methods discussed</a:t>
            </a:r>
          </a:p>
          <a:p>
            <a:r>
              <a:rPr lang="en-US" dirty="0" smtClean="0"/>
              <a:t>Compare our models with those proposed by cultural archaeologists.</a:t>
            </a:r>
          </a:p>
          <a:p>
            <a:r>
              <a:rPr lang="en-US" dirty="0" smtClean="0"/>
              <a:t>Compare our models with those proposed by physical anthropologists.</a:t>
            </a:r>
          </a:p>
          <a:p>
            <a:r>
              <a:rPr lang="en-US" dirty="0" smtClean="0"/>
              <a:t>Compare our models with those proposed by textual historians.</a:t>
            </a:r>
          </a:p>
          <a:p>
            <a:r>
              <a:rPr lang="en-US" dirty="0" smtClean="0"/>
              <a:t>Seek a combined model that can account for all types of data.</a:t>
            </a:r>
            <a:endParaRPr lang="en-US" dirty="0"/>
          </a:p>
        </p:txBody>
      </p:sp>
    </p:spTree>
    <p:extLst>
      <p:ext uri="{BB962C8B-B14F-4D97-AF65-F5344CB8AC3E}">
        <p14:creationId xmlns:p14="http://schemas.microsoft.com/office/powerpoint/2010/main" val="33780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8794" y="214290"/>
            <a:ext cx="5357850" cy="707886"/>
          </a:xfrm>
          <a:prstGeom prst="rect">
            <a:avLst/>
          </a:prstGeom>
          <a:noFill/>
        </p:spPr>
        <p:txBody>
          <a:bodyPr wrap="square" rtlCol="0">
            <a:spAutoFit/>
          </a:bodyPr>
          <a:lstStyle/>
          <a:p>
            <a:pPr algn="ctr"/>
            <a:r>
              <a:rPr lang="en-GB" sz="2400" b="1" dirty="0" smtClean="0"/>
              <a:t>Demographic Models and </a:t>
            </a:r>
            <a:r>
              <a:rPr lang="en-GB" sz="2400" b="1" dirty="0" smtClean="0"/>
              <a:t>Priors</a:t>
            </a:r>
          </a:p>
          <a:p>
            <a:pPr algn="ctr"/>
            <a:r>
              <a:rPr lang="en-GB" sz="1600" b="1" dirty="0" smtClean="0"/>
              <a:t>Silvia Ghirotto</a:t>
            </a:r>
            <a:endParaRPr lang="en-GB" sz="1600" b="1" dirty="0"/>
          </a:p>
        </p:txBody>
      </p:sp>
      <p:grpSp>
        <p:nvGrpSpPr>
          <p:cNvPr id="5" name="Gruppo 4"/>
          <p:cNvGrpSpPr/>
          <p:nvPr/>
        </p:nvGrpSpPr>
        <p:grpSpPr>
          <a:xfrm>
            <a:off x="-1332656" y="176498"/>
            <a:ext cx="11791087" cy="3609692"/>
            <a:chOff x="-1332656" y="-180692"/>
            <a:chExt cx="11791087" cy="3609692"/>
          </a:xfrm>
        </p:grpSpPr>
        <p:grpSp>
          <p:nvGrpSpPr>
            <p:cNvPr id="6" name="Gruppo 80"/>
            <p:cNvGrpSpPr/>
            <p:nvPr/>
          </p:nvGrpSpPr>
          <p:grpSpPr>
            <a:xfrm>
              <a:off x="-1332656" y="-180692"/>
              <a:ext cx="11791087" cy="3609692"/>
              <a:chOff x="-1242423" y="-171400"/>
              <a:chExt cx="11791087" cy="3609692"/>
            </a:xfrm>
          </p:grpSpPr>
          <p:grpSp>
            <p:nvGrpSpPr>
              <p:cNvPr id="10" name="Gruppo 21"/>
              <p:cNvGrpSpPr/>
              <p:nvPr/>
            </p:nvGrpSpPr>
            <p:grpSpPr>
              <a:xfrm>
                <a:off x="-1242423" y="-167972"/>
                <a:ext cx="6557363" cy="3603828"/>
                <a:chOff x="-1242423" y="44624"/>
                <a:chExt cx="6557363" cy="3603828"/>
              </a:xfrm>
            </p:grpSpPr>
            <p:cxnSp>
              <p:nvCxnSpPr>
                <p:cNvPr id="28" name="Connettore 1 27"/>
                <p:cNvCxnSpPr/>
                <p:nvPr/>
              </p:nvCxnSpPr>
              <p:spPr>
                <a:xfrm>
                  <a:off x="1642465" y="1124744"/>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6"/>
                <p:cNvCxnSpPr/>
                <p:nvPr/>
              </p:nvCxnSpPr>
              <p:spPr>
                <a:xfrm>
                  <a:off x="2434553" y="114651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1642465" y="1841396"/>
                  <a:ext cx="792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Arco 30"/>
                <p:cNvSpPr/>
                <p:nvPr/>
              </p:nvSpPr>
              <p:spPr>
                <a:xfrm rot="5400000">
                  <a:off x="-1602463" y="408092"/>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o 31"/>
                <p:cNvSpPr/>
                <p:nvPr/>
              </p:nvSpPr>
              <p:spPr>
                <a:xfrm rot="16200000" flipH="1">
                  <a:off x="2074580" y="404664"/>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Connettore 1 32"/>
                <p:cNvCxnSpPr>
                  <a:stCxn id="31" idx="2"/>
                  <a:endCxn id="32" idx="2"/>
                </p:cNvCxnSpPr>
                <p:nvPr/>
              </p:nvCxnSpPr>
              <p:spPr>
                <a:xfrm flipV="1">
                  <a:off x="186312" y="3644967"/>
                  <a:ext cx="3699893" cy="342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 name="Gruppo 63"/>
              <p:cNvGrpSpPr/>
              <p:nvPr/>
            </p:nvGrpSpPr>
            <p:grpSpPr>
              <a:xfrm>
                <a:off x="3991301" y="-171400"/>
                <a:ext cx="6557363" cy="3603828"/>
                <a:chOff x="3991301" y="41196"/>
                <a:chExt cx="6557363" cy="3603828"/>
              </a:xfrm>
            </p:grpSpPr>
            <p:sp>
              <p:nvSpPr>
                <p:cNvPr id="18" name="Arco 17"/>
                <p:cNvSpPr/>
                <p:nvPr/>
              </p:nvSpPr>
              <p:spPr>
                <a:xfrm rot="16200000" flipH="1">
                  <a:off x="7308304" y="401236"/>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uppo 62"/>
                <p:cNvGrpSpPr/>
                <p:nvPr/>
              </p:nvGrpSpPr>
              <p:grpSpPr>
                <a:xfrm>
                  <a:off x="3991301" y="44624"/>
                  <a:ext cx="5128628" cy="3600400"/>
                  <a:chOff x="3991301" y="44624"/>
                  <a:chExt cx="5128628" cy="3600400"/>
                </a:xfrm>
              </p:grpSpPr>
              <p:sp>
                <p:nvSpPr>
                  <p:cNvPr id="20" name="Arco 19"/>
                  <p:cNvSpPr/>
                  <p:nvPr/>
                </p:nvSpPr>
                <p:spPr>
                  <a:xfrm rot="5400000">
                    <a:off x="3631261" y="404664"/>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uppo 61"/>
                  <p:cNvGrpSpPr/>
                  <p:nvPr/>
                </p:nvGrpSpPr>
                <p:grpSpPr>
                  <a:xfrm>
                    <a:off x="5238297" y="1052736"/>
                    <a:ext cx="3881632" cy="2592231"/>
                    <a:chOff x="5238297" y="1052736"/>
                    <a:chExt cx="3881632" cy="2592231"/>
                  </a:xfrm>
                </p:grpSpPr>
                <p:cxnSp>
                  <p:nvCxnSpPr>
                    <p:cNvPr id="22" name="Connettore 1 21"/>
                    <p:cNvCxnSpPr/>
                    <p:nvPr/>
                  </p:nvCxnSpPr>
                  <p:spPr>
                    <a:xfrm>
                      <a:off x="6228184" y="1052736"/>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6732240" y="1052736"/>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5238297" y="1847258"/>
                      <a:ext cx="792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a:stCxn id="20" idx="2"/>
                      <a:endCxn id="18" idx="2"/>
                    </p:cNvCxnSpPr>
                    <p:nvPr/>
                  </p:nvCxnSpPr>
                  <p:spPr>
                    <a:xfrm flipV="1">
                      <a:off x="5420036" y="3641539"/>
                      <a:ext cx="3699893" cy="342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endCxn id="18" idx="0"/>
                    </p:cNvCxnSpPr>
                    <p:nvPr/>
                  </p:nvCxnSpPr>
                  <p:spPr>
                    <a:xfrm>
                      <a:off x="6732240" y="1484784"/>
                      <a:ext cx="936104" cy="356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a:endCxn id="20" idx="0"/>
                    </p:cNvCxnSpPr>
                    <p:nvPr/>
                  </p:nvCxnSpPr>
                  <p:spPr>
                    <a:xfrm>
                      <a:off x="6444208" y="1484784"/>
                      <a:ext cx="427413" cy="36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2" name="CasellaDiTesto 11"/>
              <p:cNvSpPr txBox="1"/>
              <p:nvPr/>
            </p:nvSpPr>
            <p:spPr>
              <a:xfrm>
                <a:off x="1187624" y="1403484"/>
                <a:ext cx="576064" cy="369332"/>
              </a:xfrm>
              <a:prstGeom prst="rect">
                <a:avLst/>
              </a:prstGeom>
              <a:noFill/>
            </p:spPr>
            <p:txBody>
              <a:bodyPr wrap="square" rtlCol="0">
                <a:spAutoFit/>
              </a:bodyPr>
              <a:lstStyle/>
              <a:p>
                <a:r>
                  <a:rPr lang="en-US" dirty="0" err="1" smtClean="0"/>
                  <a:t>Nl</a:t>
                </a:r>
                <a:endParaRPr lang="en-US" dirty="0"/>
              </a:p>
            </p:txBody>
          </p:sp>
          <p:sp>
            <p:nvSpPr>
              <p:cNvPr id="13" name="CasellaDiTesto 12"/>
              <p:cNvSpPr txBox="1"/>
              <p:nvPr/>
            </p:nvSpPr>
            <p:spPr>
              <a:xfrm>
                <a:off x="4788024" y="1400076"/>
                <a:ext cx="576064" cy="369332"/>
              </a:xfrm>
              <a:prstGeom prst="rect">
                <a:avLst/>
              </a:prstGeom>
              <a:noFill/>
            </p:spPr>
            <p:txBody>
              <a:bodyPr wrap="square" rtlCol="0">
                <a:spAutoFit/>
              </a:bodyPr>
              <a:lstStyle/>
              <a:p>
                <a:r>
                  <a:rPr lang="en-US" dirty="0" err="1" smtClean="0"/>
                  <a:t>Nl</a:t>
                </a:r>
                <a:endParaRPr lang="en-US" dirty="0"/>
              </a:p>
            </p:txBody>
          </p:sp>
          <p:sp>
            <p:nvSpPr>
              <p:cNvPr id="14" name="CasellaDiTesto 13"/>
              <p:cNvSpPr txBox="1"/>
              <p:nvPr/>
            </p:nvSpPr>
            <p:spPr>
              <a:xfrm>
                <a:off x="1835696" y="3059668"/>
                <a:ext cx="576064" cy="369332"/>
              </a:xfrm>
              <a:prstGeom prst="rect">
                <a:avLst/>
              </a:prstGeom>
              <a:noFill/>
            </p:spPr>
            <p:txBody>
              <a:bodyPr wrap="square" rtlCol="0">
                <a:spAutoFit/>
              </a:bodyPr>
              <a:lstStyle/>
              <a:p>
                <a:r>
                  <a:rPr lang="en-US" dirty="0" smtClean="0"/>
                  <a:t>Nm</a:t>
                </a:r>
                <a:endParaRPr lang="en-US" dirty="0"/>
              </a:p>
            </p:txBody>
          </p:sp>
          <p:sp>
            <p:nvSpPr>
              <p:cNvPr id="15" name="CasellaDiTesto 14"/>
              <p:cNvSpPr txBox="1"/>
              <p:nvPr/>
            </p:nvSpPr>
            <p:spPr>
              <a:xfrm>
                <a:off x="7236296" y="3068960"/>
                <a:ext cx="576064" cy="369332"/>
              </a:xfrm>
              <a:prstGeom prst="rect">
                <a:avLst/>
              </a:prstGeom>
              <a:noFill/>
            </p:spPr>
            <p:txBody>
              <a:bodyPr wrap="square" rtlCol="0">
                <a:spAutoFit/>
              </a:bodyPr>
              <a:lstStyle/>
              <a:p>
                <a:r>
                  <a:rPr lang="en-US" dirty="0" smtClean="0"/>
                  <a:t>Nm</a:t>
                </a:r>
                <a:endParaRPr lang="en-US" dirty="0"/>
              </a:p>
            </p:txBody>
          </p:sp>
          <p:sp>
            <p:nvSpPr>
              <p:cNvPr id="16" name="CasellaDiTesto 15"/>
              <p:cNvSpPr txBox="1"/>
              <p:nvPr/>
            </p:nvSpPr>
            <p:spPr>
              <a:xfrm>
                <a:off x="5724128" y="980728"/>
                <a:ext cx="576064" cy="369332"/>
              </a:xfrm>
              <a:prstGeom prst="rect">
                <a:avLst/>
              </a:prstGeom>
              <a:noFill/>
            </p:spPr>
            <p:txBody>
              <a:bodyPr wrap="square" rtlCol="0">
                <a:spAutoFit/>
              </a:bodyPr>
              <a:lstStyle/>
              <a:p>
                <a:r>
                  <a:rPr lang="en-US" dirty="0" err="1" smtClean="0"/>
                  <a:t>Nal</a:t>
                </a:r>
                <a:endParaRPr lang="en-US" dirty="0"/>
              </a:p>
            </p:txBody>
          </p:sp>
          <p:sp>
            <p:nvSpPr>
              <p:cNvPr id="17" name="CasellaDiTesto 16"/>
              <p:cNvSpPr txBox="1"/>
              <p:nvPr/>
            </p:nvSpPr>
            <p:spPr>
              <a:xfrm>
                <a:off x="6318417" y="908720"/>
                <a:ext cx="576064" cy="369332"/>
              </a:xfrm>
              <a:prstGeom prst="rect">
                <a:avLst/>
              </a:prstGeom>
              <a:noFill/>
            </p:spPr>
            <p:txBody>
              <a:bodyPr wrap="square" rtlCol="0">
                <a:spAutoFit/>
              </a:bodyPr>
              <a:lstStyle/>
              <a:p>
                <a:r>
                  <a:rPr lang="en-US" dirty="0" smtClean="0"/>
                  <a:t>Ts</a:t>
                </a:r>
                <a:endParaRPr lang="en-US" dirty="0"/>
              </a:p>
            </p:txBody>
          </p:sp>
        </p:grpSp>
        <p:sp>
          <p:nvSpPr>
            <p:cNvPr id="7" name="CasellaDiTesto 6"/>
            <p:cNvSpPr txBox="1"/>
            <p:nvPr/>
          </p:nvSpPr>
          <p:spPr>
            <a:xfrm>
              <a:off x="6732240" y="995819"/>
              <a:ext cx="720080" cy="369332"/>
            </a:xfrm>
            <a:prstGeom prst="rect">
              <a:avLst/>
            </a:prstGeom>
            <a:noFill/>
          </p:spPr>
          <p:txBody>
            <a:bodyPr wrap="square" rtlCol="0">
              <a:spAutoFit/>
            </a:bodyPr>
            <a:lstStyle/>
            <a:p>
              <a:r>
                <a:rPr lang="en-US" dirty="0" smtClean="0"/>
                <a:t>Nam</a:t>
              </a:r>
              <a:endParaRPr lang="en-US" dirty="0"/>
            </a:p>
          </p:txBody>
        </p:sp>
        <p:cxnSp>
          <p:nvCxnSpPr>
            <p:cNvPr id="8" name="Connettore 1 7"/>
            <p:cNvCxnSpPr/>
            <p:nvPr/>
          </p:nvCxnSpPr>
          <p:spPr>
            <a:xfrm flipH="1">
              <a:off x="5148064" y="1268760"/>
              <a:ext cx="1008112"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a:off x="5932532" y="1276380"/>
              <a:ext cx="43204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CasellaDiTesto 33"/>
          <p:cNvSpPr txBox="1"/>
          <p:nvPr/>
        </p:nvSpPr>
        <p:spPr>
          <a:xfrm>
            <a:off x="214282" y="571480"/>
            <a:ext cx="2071702" cy="369332"/>
          </a:xfrm>
          <a:prstGeom prst="rect">
            <a:avLst/>
          </a:prstGeom>
          <a:noFill/>
        </p:spPr>
        <p:txBody>
          <a:bodyPr wrap="square" rtlCol="0">
            <a:spAutoFit/>
          </a:bodyPr>
          <a:lstStyle/>
          <a:p>
            <a:r>
              <a:rPr lang="en-GB" dirty="0" smtClean="0">
                <a:solidFill>
                  <a:srgbClr val="FF0000"/>
                </a:solidFill>
              </a:rPr>
              <a:t>Model 1</a:t>
            </a:r>
            <a:endParaRPr lang="en-GB" dirty="0">
              <a:solidFill>
                <a:srgbClr val="FF0000"/>
              </a:solidFill>
            </a:endParaRPr>
          </a:p>
        </p:txBody>
      </p:sp>
      <p:sp>
        <p:nvSpPr>
          <p:cNvPr id="35" name="CasellaDiTesto 34"/>
          <p:cNvSpPr txBox="1"/>
          <p:nvPr/>
        </p:nvSpPr>
        <p:spPr>
          <a:xfrm>
            <a:off x="6858016" y="559338"/>
            <a:ext cx="2071702" cy="369332"/>
          </a:xfrm>
          <a:prstGeom prst="rect">
            <a:avLst/>
          </a:prstGeom>
          <a:noFill/>
        </p:spPr>
        <p:txBody>
          <a:bodyPr wrap="square" rtlCol="0">
            <a:spAutoFit/>
          </a:bodyPr>
          <a:lstStyle/>
          <a:p>
            <a:pPr algn="r"/>
            <a:r>
              <a:rPr lang="en-GB" dirty="0" smtClean="0">
                <a:solidFill>
                  <a:schemeClr val="tx2">
                    <a:lumMod val="75000"/>
                  </a:schemeClr>
                </a:solidFill>
              </a:rPr>
              <a:t>Model 2</a:t>
            </a:r>
            <a:endParaRPr lang="en-GB" dirty="0">
              <a:solidFill>
                <a:schemeClr val="tx2">
                  <a:lumMod val="75000"/>
                </a:schemeClr>
              </a:solidFill>
            </a:endParaRPr>
          </a:p>
        </p:txBody>
      </p:sp>
      <p:sp>
        <p:nvSpPr>
          <p:cNvPr id="36" name="CasellaDiTesto 35"/>
          <p:cNvSpPr txBox="1"/>
          <p:nvPr/>
        </p:nvSpPr>
        <p:spPr>
          <a:xfrm>
            <a:off x="142844" y="3929066"/>
            <a:ext cx="8856984" cy="1815882"/>
          </a:xfrm>
          <a:prstGeom prst="rect">
            <a:avLst/>
          </a:prstGeom>
          <a:noFill/>
        </p:spPr>
        <p:txBody>
          <a:bodyPr wrap="square" rtlCol="0">
            <a:spAutoFit/>
          </a:bodyPr>
          <a:lstStyle/>
          <a:p>
            <a:r>
              <a:rPr lang="en-US" sz="1600" dirty="0" smtClean="0"/>
              <a:t>Mutation rate µ: uniform (</a:t>
            </a:r>
            <a:r>
              <a:rPr lang="it-IT" sz="1600" dirty="0" smtClean="0"/>
              <a:t>3.3*10-8, 8.3*10-7 per nucleotide per </a:t>
            </a:r>
            <a:r>
              <a:rPr lang="it-IT" sz="1600" dirty="0" err="1" smtClean="0"/>
              <a:t>year</a:t>
            </a:r>
            <a:r>
              <a:rPr lang="it-IT" sz="1600" dirty="0" smtClean="0"/>
              <a:t> </a:t>
            </a:r>
            <a:r>
              <a:rPr lang="en-US" sz="1600" dirty="0" smtClean="0"/>
              <a:t>)</a:t>
            </a:r>
          </a:p>
          <a:p>
            <a:r>
              <a:rPr lang="en-US" sz="1600" dirty="0" smtClean="0"/>
              <a:t>Lombard effective population size </a:t>
            </a:r>
            <a:r>
              <a:rPr lang="en-US" sz="1600" dirty="0" err="1" smtClean="0"/>
              <a:t>Nl</a:t>
            </a:r>
            <a:r>
              <a:rPr lang="en-US" sz="1600" dirty="0" smtClean="0"/>
              <a:t>: uniform (1000,30000)</a:t>
            </a:r>
          </a:p>
          <a:p>
            <a:r>
              <a:rPr lang="en-US" sz="1600" dirty="0" smtClean="0"/>
              <a:t>Modern effective population size Nm: </a:t>
            </a:r>
            <a:r>
              <a:rPr lang="en-US" sz="1600" dirty="0" err="1" smtClean="0"/>
              <a:t>loguniform</a:t>
            </a:r>
            <a:r>
              <a:rPr lang="en-US" sz="1600" dirty="0" smtClean="0"/>
              <a:t> (1000,100000)  </a:t>
            </a:r>
          </a:p>
          <a:p>
            <a:r>
              <a:rPr lang="en-US" sz="1600" dirty="0" smtClean="0"/>
              <a:t>Ancient </a:t>
            </a:r>
            <a:r>
              <a:rPr lang="en-US" sz="1600" dirty="0" err="1" smtClean="0"/>
              <a:t>Lombard_lineage</a:t>
            </a:r>
            <a:r>
              <a:rPr lang="en-US" sz="1600" dirty="0" smtClean="0"/>
              <a:t> population size </a:t>
            </a:r>
            <a:r>
              <a:rPr lang="en-US" sz="1600" dirty="0" err="1" smtClean="0"/>
              <a:t>Nal:uniform</a:t>
            </a:r>
            <a:r>
              <a:rPr lang="en-US" sz="1600" dirty="0" smtClean="0"/>
              <a:t> (10,1000)</a:t>
            </a:r>
          </a:p>
          <a:p>
            <a:r>
              <a:rPr lang="en-US" sz="1600" dirty="0" smtClean="0"/>
              <a:t>Ancient </a:t>
            </a:r>
            <a:r>
              <a:rPr lang="en-US" sz="1600" dirty="0" err="1" smtClean="0"/>
              <a:t>modern_lineage</a:t>
            </a:r>
            <a:r>
              <a:rPr lang="en-US" sz="1600" dirty="0" smtClean="0"/>
              <a:t> population size </a:t>
            </a:r>
            <a:r>
              <a:rPr lang="en-US" sz="1600" dirty="0" err="1" smtClean="0"/>
              <a:t>Nam:uniform</a:t>
            </a:r>
            <a:r>
              <a:rPr lang="en-US" sz="1600" dirty="0" smtClean="0"/>
              <a:t> (10,1000)</a:t>
            </a:r>
          </a:p>
          <a:p>
            <a:r>
              <a:rPr lang="en-US" sz="1600" dirty="0" smtClean="0"/>
              <a:t>Separation Time Ts: uniform (56,2000) </a:t>
            </a:r>
          </a:p>
          <a:p>
            <a:endParaRPr lang="en-US" sz="1600" dirty="0"/>
          </a:p>
        </p:txBody>
      </p:sp>
      <p:sp>
        <p:nvSpPr>
          <p:cNvPr id="37" name="CasellaDiTesto 36"/>
          <p:cNvSpPr txBox="1"/>
          <p:nvPr/>
        </p:nvSpPr>
        <p:spPr>
          <a:xfrm>
            <a:off x="214282" y="5572140"/>
            <a:ext cx="8786874" cy="1077218"/>
          </a:xfrm>
          <a:prstGeom prst="rect">
            <a:avLst/>
          </a:prstGeom>
          <a:noFill/>
        </p:spPr>
        <p:txBody>
          <a:bodyPr wrap="square" rtlCol="0">
            <a:spAutoFit/>
          </a:bodyPr>
          <a:lstStyle/>
          <a:p>
            <a:r>
              <a:rPr lang="en-GB" sz="1600" b="1" dirty="0" smtClean="0"/>
              <a:t>Summary statistics:</a:t>
            </a:r>
          </a:p>
          <a:p>
            <a:r>
              <a:rPr lang="en-GB" sz="1600" dirty="0" smtClean="0"/>
              <a:t>Haplotype number (</a:t>
            </a:r>
            <a:r>
              <a:rPr lang="en-GB" sz="1600" dirty="0" err="1" smtClean="0"/>
              <a:t>Haptypes</a:t>
            </a:r>
            <a:r>
              <a:rPr lang="en-GB" sz="1600" dirty="0" smtClean="0"/>
              <a:t>), Number of segregating sites (</a:t>
            </a:r>
            <a:r>
              <a:rPr lang="en-GB" sz="1600" dirty="0" err="1" smtClean="0"/>
              <a:t>SegSites</a:t>
            </a:r>
            <a:r>
              <a:rPr lang="en-GB" sz="1600" dirty="0" smtClean="0"/>
              <a:t>), Mean Number of </a:t>
            </a:r>
            <a:r>
              <a:rPr lang="en-GB" sz="1600" dirty="0" err="1" smtClean="0"/>
              <a:t>Pairwise</a:t>
            </a:r>
            <a:r>
              <a:rPr lang="en-GB" sz="1600" dirty="0" smtClean="0"/>
              <a:t> Differences (</a:t>
            </a:r>
            <a:r>
              <a:rPr lang="en-GB" sz="1600" dirty="0" err="1" smtClean="0"/>
              <a:t>PairDiff</a:t>
            </a:r>
            <a:r>
              <a:rPr lang="en-GB" sz="1600" dirty="0" smtClean="0"/>
              <a:t>), Haplotype Diversity (</a:t>
            </a:r>
            <a:r>
              <a:rPr lang="en-GB" sz="1600" dirty="0" err="1" smtClean="0"/>
              <a:t>HapDiver</a:t>
            </a:r>
            <a:r>
              <a:rPr lang="en-GB" sz="1600" dirty="0" smtClean="0"/>
              <a:t>) for each population; Allele Sharing (with respect to the ancient population) and Hudson’s </a:t>
            </a:r>
            <a:r>
              <a:rPr lang="en-GB" sz="1600" dirty="0" err="1" smtClean="0"/>
              <a:t>Fst</a:t>
            </a:r>
            <a:r>
              <a:rPr lang="en-GB" sz="1600" dirty="0" smtClean="0"/>
              <a:t>.</a:t>
            </a:r>
            <a:endParaRPr lang="en-GB" sz="1600" dirty="0"/>
          </a:p>
        </p:txBody>
      </p:sp>
      <p:sp>
        <p:nvSpPr>
          <p:cNvPr id="38" name="CasellaDiTesto 37"/>
          <p:cNvSpPr txBox="1"/>
          <p:nvPr/>
        </p:nvSpPr>
        <p:spPr>
          <a:xfrm>
            <a:off x="2373996" y="1793356"/>
            <a:ext cx="2000264" cy="369332"/>
          </a:xfrm>
          <a:prstGeom prst="rect">
            <a:avLst/>
          </a:prstGeom>
          <a:noFill/>
        </p:spPr>
        <p:txBody>
          <a:bodyPr wrap="square" rtlCol="0">
            <a:spAutoFit/>
          </a:bodyPr>
          <a:lstStyle/>
          <a:p>
            <a:r>
              <a:rPr lang="en-GB" dirty="0" smtClean="0"/>
              <a:t>55 generations ago</a:t>
            </a:r>
            <a:endParaRPr lang="en-GB" dirty="0"/>
          </a:p>
        </p:txBody>
      </p:sp>
    </p:spTree>
    <p:extLst>
      <p:ext uri="{BB962C8B-B14F-4D97-AF65-F5344CB8AC3E}">
        <p14:creationId xmlns:p14="http://schemas.microsoft.com/office/powerpoint/2010/main" val="4131356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8860" y="273586"/>
            <a:ext cx="4143404" cy="461665"/>
          </a:xfrm>
          <a:prstGeom prst="rect">
            <a:avLst/>
          </a:prstGeom>
          <a:noFill/>
        </p:spPr>
        <p:txBody>
          <a:bodyPr wrap="square" rtlCol="0">
            <a:spAutoFit/>
          </a:bodyPr>
          <a:lstStyle/>
          <a:p>
            <a:pPr algn="ctr"/>
            <a:r>
              <a:rPr lang="en-GB" sz="2400" b="1" dirty="0" smtClean="0"/>
              <a:t>Power Analysis: Type I Error</a:t>
            </a:r>
            <a:endParaRPr lang="en-GB" sz="2400" b="1" dirty="0"/>
          </a:p>
        </p:txBody>
      </p:sp>
      <p:sp>
        <p:nvSpPr>
          <p:cNvPr id="3" name="CasellaDiTesto 2"/>
          <p:cNvSpPr txBox="1"/>
          <p:nvPr/>
        </p:nvSpPr>
        <p:spPr>
          <a:xfrm>
            <a:off x="285720" y="1843809"/>
            <a:ext cx="8358246" cy="3139321"/>
          </a:xfrm>
          <a:prstGeom prst="rect">
            <a:avLst/>
          </a:prstGeom>
          <a:noFill/>
        </p:spPr>
        <p:txBody>
          <a:bodyPr wrap="square" rtlCol="0">
            <a:spAutoFit/>
          </a:bodyPr>
          <a:lstStyle/>
          <a:p>
            <a:r>
              <a:rPr lang="en-GB" dirty="0" smtClean="0"/>
              <a:t>The performance of the ABC procedure has been tested using simulated datasets under known models. Datasets simulated under a particular model (in turn Model1 and Model2) are used as </a:t>
            </a:r>
            <a:r>
              <a:rPr lang="en-GB" dirty="0" err="1" smtClean="0"/>
              <a:t>pseudoobserved</a:t>
            </a:r>
            <a:r>
              <a:rPr lang="en-GB" dirty="0" smtClean="0"/>
              <a:t> (PODS) data to determine whether the ABC method is able to identify the true model as the most likely. </a:t>
            </a:r>
          </a:p>
          <a:p>
            <a:endParaRPr lang="en-GB" dirty="0" smtClean="0"/>
          </a:p>
          <a:p>
            <a:r>
              <a:rPr lang="en-GB" dirty="0" smtClean="0"/>
              <a:t>We analyzed 1,000 PODS for each model both with the rejection and the regression procedures</a:t>
            </a:r>
          </a:p>
          <a:p>
            <a:endParaRPr lang="en-GB" dirty="0"/>
          </a:p>
          <a:p>
            <a:r>
              <a:rPr lang="en-GB" dirty="0" smtClean="0"/>
              <a:t>We tested several threshold to assign support to the model (from 0.5 to 0.9) </a:t>
            </a:r>
          </a:p>
          <a:p>
            <a:endParaRPr lang="en-GB" dirty="0" smtClean="0"/>
          </a:p>
          <a:p>
            <a:r>
              <a:rPr lang="en-GB" dirty="0" smtClean="0"/>
              <a:t>Modern sample size = 50 (lowest sample size among our modern populations)</a:t>
            </a:r>
            <a:endParaRPr lang="en-GB" dirty="0"/>
          </a:p>
        </p:txBody>
      </p:sp>
    </p:spTree>
    <p:extLst>
      <p:ext uri="{BB962C8B-B14F-4D97-AF65-F5344CB8AC3E}">
        <p14:creationId xmlns:p14="http://schemas.microsoft.com/office/powerpoint/2010/main" val="806099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24"/>
            <a:ext cx="3714776" cy="369332"/>
          </a:xfrm>
          <a:prstGeom prst="rect">
            <a:avLst/>
          </a:prstGeom>
          <a:noFill/>
        </p:spPr>
        <p:txBody>
          <a:bodyPr wrap="square" rtlCol="0">
            <a:spAutoFit/>
          </a:bodyPr>
          <a:lstStyle/>
          <a:p>
            <a:r>
              <a:rPr lang="en-GB" dirty="0" smtClean="0">
                <a:solidFill>
                  <a:srgbClr val="FF0000"/>
                </a:solidFill>
              </a:rPr>
              <a:t>Model 1 true</a:t>
            </a:r>
            <a:endParaRPr lang="en-GB" dirty="0">
              <a:solidFill>
                <a:srgbClr val="FF0000"/>
              </a:solidFill>
            </a:endParaRPr>
          </a:p>
        </p:txBody>
      </p:sp>
      <p:graphicFrame>
        <p:nvGraphicFramePr>
          <p:cNvPr id="3" name="Tabella 2"/>
          <p:cNvGraphicFramePr>
            <a:graphicFrameLocks noGrp="1"/>
          </p:cNvGraphicFramePr>
          <p:nvPr/>
        </p:nvGraphicFramePr>
        <p:xfrm>
          <a:off x="1285852" y="542448"/>
          <a:ext cx="6096000" cy="3069432"/>
        </p:xfrm>
        <a:graphic>
          <a:graphicData uri="http://schemas.openxmlformats.org/drawingml/2006/table">
            <a:tbl>
              <a:tblPr>
                <a:tableStyleId>{0E3FDE45-AF77-4B5C-9715-49D594BDF05E}</a:tableStyleId>
              </a:tblPr>
              <a:tblGrid>
                <a:gridCol w="2203662"/>
                <a:gridCol w="862303"/>
                <a:gridCol w="982067"/>
                <a:gridCol w="1029972"/>
                <a:gridCol w="1017996"/>
              </a:tblGrid>
              <a:tr h="179646">
                <a:tc>
                  <a:txBody>
                    <a:bodyPr/>
                    <a:lstStyle/>
                    <a:p>
                      <a:pPr algn="l" fontAlgn="b"/>
                      <a:endParaRPr lang="it-IT" sz="1000" b="0" i="0" u="none" strike="noStrike" dirty="0">
                        <a:solidFill>
                          <a:srgbClr val="000000"/>
                        </a:solidFill>
                        <a:latin typeface="Calibri"/>
                      </a:endParaRPr>
                    </a:p>
                  </a:txBody>
                  <a:tcPr marL="8982" marR="8982" marT="8982" marB="0" anchor="b"/>
                </a:tc>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a:solidFill>
                            <a:srgbClr val="FF0000"/>
                          </a:solidFill>
                        </a:rPr>
                        <a:t>MODEL1</a:t>
                      </a:r>
                      <a:endParaRPr lang="it-IT" sz="1000" b="1" i="0" u="none" strike="noStrike" dirty="0">
                        <a:solidFill>
                          <a:srgbClr val="FF0000"/>
                        </a:solidFill>
                        <a:latin typeface="Calibri"/>
                      </a:endParaRPr>
                    </a:p>
                  </a:txBody>
                  <a:tcPr marL="8982" marR="8982" marT="8982" marB="0" anchor="b"/>
                </a:tc>
                <a:tc>
                  <a:txBody>
                    <a:bodyPr/>
                    <a:lstStyle/>
                    <a:p>
                      <a:pPr algn="ctr" fontAlgn="b"/>
                      <a:r>
                        <a:rPr lang="it-IT" sz="1000" b="1" u="none" strike="noStrike" dirty="0"/>
                        <a:t>MODEL2</a:t>
                      </a:r>
                      <a:endParaRPr lang="it-IT" sz="1000" b="1" i="0" u="none" strike="noStrike" dirty="0">
                        <a:solidFill>
                          <a:srgbClr val="000000"/>
                        </a:solidFill>
                        <a:latin typeface="Calibri"/>
                      </a:endParaRPr>
                    </a:p>
                  </a:txBody>
                  <a:tcPr marL="8982" marR="8982" marT="8982" marB="0" anchor="b"/>
                </a:tc>
                <a:tc>
                  <a:txBody>
                    <a:bodyPr/>
                    <a:lstStyle/>
                    <a:p>
                      <a:pPr algn="l" fontAlgn="b"/>
                      <a:endParaRPr lang="it-IT" sz="1000" b="0" i="0" u="none" strike="noStrike">
                        <a:solidFill>
                          <a:srgbClr val="000000"/>
                        </a:solidFill>
                        <a:latin typeface="Calibri"/>
                      </a:endParaRPr>
                    </a:p>
                  </a:txBody>
                  <a:tcPr marL="8982" marR="8982" marT="8982" marB="0" anchor="b"/>
                </a:tc>
              </a:tr>
              <a:tr h="179646">
                <a:tc>
                  <a:txBody>
                    <a:bodyPr/>
                    <a:lstStyle/>
                    <a:p>
                      <a:pPr algn="l" fontAlgn="b"/>
                      <a:r>
                        <a:rPr lang="it-IT" sz="1200" b="1" u="none" strike="noStrike" dirty="0"/>
                        <a:t>REJECTION (n </a:t>
                      </a:r>
                      <a:r>
                        <a:rPr lang="it-IT" sz="1200" b="1" u="none" strike="noStrike" dirty="0" err="1"/>
                        <a:t>retained</a:t>
                      </a:r>
                      <a:r>
                        <a:rPr lang="it-IT" sz="1200" b="1" u="none" strike="noStrike" dirty="0"/>
                        <a:t> sims=100)</a:t>
                      </a:r>
                      <a:endParaRPr lang="it-IT" sz="1200" b="1" i="0" u="none" strike="noStrike" dirty="0">
                        <a:solidFill>
                          <a:srgbClr val="000000"/>
                        </a:solidFill>
                        <a:latin typeface="Calibri"/>
                      </a:endParaRPr>
                    </a:p>
                  </a:txBody>
                  <a:tcPr marL="8982" marR="8982" marT="8982" marB="0" anchor="b"/>
                </a:tc>
                <a:tc>
                  <a:txBody>
                    <a:bodyPr/>
                    <a:lstStyle/>
                    <a:p>
                      <a:pPr algn="ctr" fontAlgn="b"/>
                      <a:r>
                        <a:rPr lang="it-IT" sz="1000" b="1" u="none" strike="noStrike" dirty="0" err="1"/>
                        <a:t>threshold</a:t>
                      </a:r>
                      <a:endParaRPr lang="it-IT" sz="1000" b="1" i="0" u="none" strike="noStrike" dirty="0">
                        <a:solidFill>
                          <a:srgbClr val="000000"/>
                        </a:solidFill>
                        <a:latin typeface="Calibri"/>
                      </a:endParaRPr>
                    </a:p>
                  </a:txBody>
                  <a:tcPr marL="8982" marR="8982" marT="8982" marB="0" anchor="b"/>
                </a:tc>
                <a:tc>
                  <a:txBody>
                    <a:bodyPr/>
                    <a:lstStyle/>
                    <a:p>
                      <a:pPr algn="ctr" fontAlgn="b"/>
                      <a:r>
                        <a:rPr lang="it-IT" sz="1000" b="1" u="none" strike="noStrike" dirty="0"/>
                        <a:t>&gt;0.5</a:t>
                      </a:r>
                      <a:endParaRPr lang="it-IT" sz="1000" b="1"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dirty="0">
                        <a:solidFill>
                          <a:srgbClr val="000000"/>
                        </a:solidFill>
                        <a:latin typeface="Calibri"/>
                      </a:endParaRPr>
                    </a:p>
                  </a:txBody>
                  <a:tcPr marL="8982" marR="8982" marT="8982" marB="0" anchor="b"/>
                </a:tc>
                <a:tc>
                  <a:txBody>
                    <a:bodyPr/>
                    <a:lstStyle/>
                    <a:p>
                      <a:pPr algn="ctr" fontAlgn="b"/>
                      <a:r>
                        <a:rPr lang="it-IT" sz="1000" u="none" strike="noStrike"/>
                        <a:t>0.993</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0.007</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a:t>&gt;0.6</a:t>
                      </a:r>
                      <a:endParaRPr lang="it-IT" sz="1000" b="1"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0.99</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0.001</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0.009</a:t>
                      </a:r>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a:t>&gt;0.7</a:t>
                      </a:r>
                      <a:endParaRPr lang="it-IT" sz="1000" b="1"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dirty="0"/>
                        <a:t>0.984</a:t>
                      </a:r>
                      <a:endParaRPr lang="it-IT" sz="1000" b="0" i="0" u="none" strike="noStrike" dirty="0">
                        <a:solidFill>
                          <a:srgbClr val="000000"/>
                        </a:solidFill>
                        <a:latin typeface="Calibri"/>
                      </a:endParaRPr>
                    </a:p>
                  </a:txBody>
                  <a:tcPr marL="8982" marR="8982" marT="8982"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0.016</a:t>
                      </a:r>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a:t>&gt;0.8</a:t>
                      </a:r>
                      <a:endParaRPr lang="it-IT" sz="1000" b="1"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0.98</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0.02</a:t>
                      </a:r>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a:t>&gt;0.9</a:t>
                      </a:r>
                      <a:endParaRPr lang="it-IT" sz="1000" b="1" i="0" u="none" strike="noStrike" dirty="0">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0.962</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982" marR="8982" marT="8982" marB="0" anchor="b"/>
                </a:tc>
                <a:tc>
                  <a:txBody>
                    <a:bodyPr/>
                    <a:lstStyle/>
                    <a:p>
                      <a:pPr algn="ctr" fontAlgn="b"/>
                      <a:r>
                        <a:rPr lang="it-IT" sz="1000" u="none" strike="noStrike"/>
                        <a:t>0.038</a:t>
                      </a:r>
                      <a:endParaRPr lang="it-IT" sz="1000" b="0" i="0" u="none" strike="noStrike">
                        <a:solidFill>
                          <a:srgbClr val="000000"/>
                        </a:solidFill>
                        <a:latin typeface="Calibri"/>
                      </a:endParaRPr>
                    </a:p>
                  </a:txBody>
                  <a:tcPr marL="8982" marR="8982" marT="8982" marB="0" anchor="b"/>
                </a:tc>
              </a:tr>
              <a:tr h="179646">
                <a:tc>
                  <a:txBody>
                    <a:bodyPr/>
                    <a:lstStyle/>
                    <a:p>
                      <a:pPr algn="l" fontAlgn="b"/>
                      <a:endParaRPr lang="it-IT" sz="1000" b="0" i="0" u="none" strike="noStrike">
                        <a:solidFill>
                          <a:srgbClr val="000000"/>
                        </a:solidFill>
                        <a:latin typeface="Calibri"/>
                      </a:endParaRPr>
                    </a:p>
                  </a:txBody>
                  <a:tcPr marL="8982" marR="8982" marT="8982" marB="0" anchor="b"/>
                </a:tc>
                <a:tc>
                  <a:txBody>
                    <a:bodyPr/>
                    <a:lstStyle/>
                    <a:p>
                      <a:pPr algn="ctr" fontAlgn="b"/>
                      <a:endParaRPr lang="it-IT" sz="1000" b="0" i="0" u="none" strike="noStrike">
                        <a:solidFill>
                          <a:srgbClr val="000000"/>
                        </a:solidFill>
                        <a:latin typeface="Calibri"/>
                      </a:endParaRPr>
                    </a:p>
                  </a:txBody>
                  <a:tcPr marL="8982" marR="8982" marT="8982" marB="0" anchor="b"/>
                </a:tc>
                <a:tc>
                  <a:txBody>
                    <a:bodyPr/>
                    <a:lstStyle/>
                    <a:p>
                      <a:pPr algn="ctr" fontAlgn="b"/>
                      <a:r>
                        <a:rPr lang="it-IT" sz="1000" b="1" u="none" strike="noStrike" dirty="0" err="1"/>
                        <a:t>true</a:t>
                      </a:r>
                      <a:r>
                        <a:rPr lang="it-IT" sz="1000" b="1" u="none" strike="noStrike" dirty="0"/>
                        <a:t> </a:t>
                      </a:r>
                      <a:r>
                        <a:rPr lang="it-IT" sz="1000" b="1" u="none" strike="noStrike" dirty="0" err="1" smtClean="0"/>
                        <a:t>positives</a:t>
                      </a:r>
                      <a:endParaRPr lang="it-IT" sz="1000" b="1" i="0" u="none" strike="noStrike" dirty="0">
                        <a:solidFill>
                          <a:srgbClr val="000000"/>
                        </a:solidFill>
                        <a:latin typeface="Calibri"/>
                      </a:endParaRPr>
                    </a:p>
                  </a:txBody>
                  <a:tcPr marL="8982" marR="8982" marT="8982" marB="0" anchor="b"/>
                </a:tc>
                <a:tc>
                  <a:txBody>
                    <a:bodyPr/>
                    <a:lstStyle/>
                    <a:p>
                      <a:pPr algn="ctr" fontAlgn="b"/>
                      <a:r>
                        <a:rPr lang="it-IT" sz="1000" b="1" u="none" strike="noStrike" dirty="0"/>
                        <a:t>false </a:t>
                      </a:r>
                      <a:r>
                        <a:rPr lang="it-IT" sz="1000" b="1" u="none" strike="noStrike" dirty="0" err="1"/>
                        <a:t>positives</a:t>
                      </a:r>
                      <a:endParaRPr lang="it-IT" sz="1000" b="1" i="0" u="none" strike="noStrike" dirty="0">
                        <a:solidFill>
                          <a:srgbClr val="000000"/>
                        </a:solidFill>
                        <a:latin typeface="Calibri"/>
                      </a:endParaRPr>
                    </a:p>
                  </a:txBody>
                  <a:tcPr marL="8982" marR="8982" marT="8982" marB="0" anchor="b"/>
                </a:tc>
                <a:tc>
                  <a:txBody>
                    <a:bodyPr/>
                    <a:lstStyle/>
                    <a:p>
                      <a:pPr algn="ctr" fontAlgn="b"/>
                      <a:r>
                        <a:rPr lang="it-IT" sz="1000" b="1" u="none" strike="noStrike" dirty="0" err="1"/>
                        <a:t>not</a:t>
                      </a:r>
                      <a:r>
                        <a:rPr lang="it-IT" sz="1000" b="1" u="none" strike="noStrike" dirty="0"/>
                        <a:t> </a:t>
                      </a:r>
                      <a:r>
                        <a:rPr lang="it-IT" sz="1000" b="1" u="none" strike="noStrike" dirty="0" err="1"/>
                        <a:t>assigned</a:t>
                      </a:r>
                      <a:endParaRPr lang="it-IT" sz="1000" b="1" i="0" u="none" strike="noStrike" dirty="0">
                        <a:solidFill>
                          <a:srgbClr val="000000"/>
                        </a:solidFill>
                        <a:latin typeface="Calibri"/>
                      </a:endParaRPr>
                    </a:p>
                  </a:txBody>
                  <a:tcPr marL="8982" marR="8982" marT="8982" marB="0" anchor="b"/>
                </a:tc>
              </a:tr>
            </a:tbl>
          </a:graphicData>
        </a:graphic>
      </p:graphicFrame>
      <p:graphicFrame>
        <p:nvGraphicFramePr>
          <p:cNvPr id="4" name="Tabella 3"/>
          <p:cNvGraphicFramePr>
            <a:graphicFrameLocks noGrp="1"/>
          </p:cNvGraphicFramePr>
          <p:nvPr/>
        </p:nvGraphicFramePr>
        <p:xfrm>
          <a:off x="1142976" y="3714752"/>
          <a:ext cx="6357980" cy="2967594"/>
        </p:xfrm>
        <a:graphic>
          <a:graphicData uri="http://schemas.openxmlformats.org/drawingml/2006/table">
            <a:tbl>
              <a:tblPr>
                <a:tableStyleId>{0E3FDE45-AF77-4B5C-9715-49D594BDF05E}</a:tableStyleId>
              </a:tblPr>
              <a:tblGrid>
                <a:gridCol w="2571767"/>
                <a:gridCol w="642942"/>
                <a:gridCol w="1000132"/>
                <a:gridCol w="1143008"/>
                <a:gridCol w="1000131"/>
              </a:tblGrid>
              <a:tr h="171557">
                <a:tc>
                  <a:txBody>
                    <a:bodyPr/>
                    <a:lstStyle/>
                    <a:p>
                      <a:pPr algn="l" fontAlgn="b"/>
                      <a:endParaRPr lang="it-IT" sz="1200" b="1" i="0" u="none" strike="noStrike" dirty="0">
                        <a:solidFill>
                          <a:srgbClr val="000000"/>
                        </a:solidFill>
                        <a:latin typeface="Calibri"/>
                      </a:endParaRPr>
                    </a:p>
                  </a:txBody>
                  <a:tcPr marL="8578" marR="8578" marT="8578" marB="0" anchor="b"/>
                </a:tc>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dirty="0">
                          <a:solidFill>
                            <a:srgbClr val="FF0000"/>
                          </a:solidFill>
                        </a:rPr>
                        <a:t>MODEL1</a:t>
                      </a:r>
                      <a:endParaRPr lang="it-IT" sz="1000" b="1" i="0" u="none" strike="noStrike" dirty="0">
                        <a:solidFill>
                          <a:srgbClr val="FF0000"/>
                        </a:solidFill>
                        <a:latin typeface="Calibri"/>
                      </a:endParaRPr>
                    </a:p>
                  </a:txBody>
                  <a:tcPr marL="8578" marR="8578" marT="8578" marB="0" anchor="b"/>
                </a:tc>
                <a:tc>
                  <a:txBody>
                    <a:bodyPr/>
                    <a:lstStyle/>
                    <a:p>
                      <a:pPr algn="ctr" fontAlgn="b"/>
                      <a:r>
                        <a:rPr lang="it-IT" sz="1000" b="1" u="none" strike="noStrike" dirty="0"/>
                        <a:t>MODEL2</a:t>
                      </a:r>
                      <a:endParaRPr lang="it-IT" sz="1000" b="1" i="0" u="none" strike="noStrike" dirty="0">
                        <a:solidFill>
                          <a:srgbClr val="000000"/>
                        </a:solidFill>
                        <a:latin typeface="Calibri"/>
                      </a:endParaRPr>
                    </a:p>
                  </a:txBody>
                  <a:tcPr marL="8578" marR="8578" marT="8578" marB="0" anchor="b"/>
                </a:tc>
                <a:tc>
                  <a:txBody>
                    <a:bodyPr/>
                    <a:lstStyle/>
                    <a:p>
                      <a:pPr algn="l" fontAlgn="b"/>
                      <a:endParaRPr lang="it-IT" sz="1000" b="0" i="0" u="none" strike="noStrike">
                        <a:solidFill>
                          <a:srgbClr val="000000"/>
                        </a:solidFill>
                        <a:latin typeface="Calibri"/>
                      </a:endParaRPr>
                    </a:p>
                  </a:txBody>
                  <a:tcPr marL="8578" marR="8578" marT="8578" marB="0" anchor="b"/>
                </a:tc>
              </a:tr>
              <a:tr h="171557">
                <a:tc>
                  <a:txBody>
                    <a:bodyPr/>
                    <a:lstStyle/>
                    <a:p>
                      <a:pPr algn="l" fontAlgn="b"/>
                      <a:r>
                        <a:rPr lang="it-IT" sz="1200" b="1" u="none" strike="noStrike" dirty="0"/>
                        <a:t>REGRESSION (n </a:t>
                      </a:r>
                      <a:r>
                        <a:rPr lang="it-IT" sz="1200" b="1" u="none" strike="noStrike" dirty="0" err="1"/>
                        <a:t>retained</a:t>
                      </a:r>
                      <a:r>
                        <a:rPr lang="it-IT" sz="1200" b="1" u="none" strike="noStrike" dirty="0"/>
                        <a:t> sims=50,000)</a:t>
                      </a:r>
                      <a:endParaRPr lang="it-IT" sz="1200" b="1" i="0" u="none" strike="noStrike" dirty="0">
                        <a:solidFill>
                          <a:srgbClr val="000000"/>
                        </a:solidFill>
                        <a:latin typeface="Calibri"/>
                      </a:endParaRPr>
                    </a:p>
                  </a:txBody>
                  <a:tcPr marL="8578" marR="8578" marT="8578" marB="0" anchor="b"/>
                </a:tc>
                <a:tc>
                  <a:txBody>
                    <a:bodyPr/>
                    <a:lstStyle/>
                    <a:p>
                      <a:pPr algn="ctr" fontAlgn="b"/>
                      <a:r>
                        <a:rPr lang="it-IT" sz="1000" b="1" u="none" strike="noStrike" dirty="0" err="1"/>
                        <a:t>threshold</a:t>
                      </a:r>
                      <a:endParaRPr lang="it-IT" sz="1000" b="1" i="0" u="none" strike="noStrike" dirty="0">
                        <a:solidFill>
                          <a:srgbClr val="000000"/>
                        </a:solidFill>
                        <a:latin typeface="Calibri"/>
                      </a:endParaRPr>
                    </a:p>
                  </a:txBody>
                  <a:tcPr marL="8578" marR="8578" marT="8578" marB="0" anchor="b"/>
                </a:tc>
                <a:tc>
                  <a:txBody>
                    <a:bodyPr/>
                    <a:lstStyle/>
                    <a:p>
                      <a:pPr algn="ctr" fontAlgn="b"/>
                      <a:r>
                        <a:rPr lang="it-IT" sz="1000" b="1" u="none" strike="noStrike" dirty="0"/>
                        <a:t>&gt;0.5</a:t>
                      </a:r>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dirty="0">
                        <a:solidFill>
                          <a:srgbClr val="000000"/>
                        </a:solidFill>
                        <a:latin typeface="Calibri"/>
                      </a:endParaRPr>
                    </a:p>
                  </a:txBody>
                  <a:tcPr marL="8578" marR="8578" marT="8578" marB="0" anchor="b"/>
                </a:tc>
                <a:tc>
                  <a:txBody>
                    <a:bodyPr/>
                    <a:lstStyle/>
                    <a:p>
                      <a:pPr algn="ctr" fontAlgn="b"/>
                      <a:r>
                        <a:rPr lang="it-IT" sz="1000" u="none" strike="noStrike"/>
                        <a:t>0.99</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0.01</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b="1" u="none" strike="noStrike" dirty="0"/>
                        <a:t>&gt;0.6</a:t>
                      </a:r>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1" i="0" u="none" strike="noStrike" dirty="0">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0.989</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dirty="0"/>
                        <a:t>0.007</a:t>
                      </a:r>
                      <a:endParaRPr lang="it-IT" sz="1000" b="0" i="0" u="none" strike="noStrike" dirty="0">
                        <a:solidFill>
                          <a:srgbClr val="000000"/>
                        </a:solidFill>
                        <a:latin typeface="Calibri"/>
                      </a:endParaRPr>
                    </a:p>
                  </a:txBody>
                  <a:tcPr marL="8578" marR="8578" marT="8578" marB="0" anchor="b"/>
                </a:tc>
                <a:tc>
                  <a:txBody>
                    <a:bodyPr/>
                    <a:lstStyle/>
                    <a:p>
                      <a:pPr algn="ctr" fontAlgn="b"/>
                      <a:r>
                        <a:rPr lang="it-IT" sz="1000" u="none" strike="noStrike" dirty="0"/>
                        <a:t>0.004</a:t>
                      </a:r>
                      <a:endParaRPr lang="it-IT" sz="1000" b="0" i="0" u="none" strike="noStrike" dirty="0">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b="1" u="none" strike="noStrike" dirty="0"/>
                        <a:t>&gt;0.7</a:t>
                      </a:r>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dirty="0"/>
                        <a:t>0.984</a:t>
                      </a:r>
                      <a:endParaRPr lang="it-IT" sz="1000" b="0" i="0" u="none" strike="noStrike" dirty="0">
                        <a:solidFill>
                          <a:srgbClr val="000000"/>
                        </a:solidFill>
                        <a:latin typeface="Calibri"/>
                      </a:endParaRPr>
                    </a:p>
                  </a:txBody>
                  <a:tcPr marL="8578" marR="8578" marT="8578" marB="0" anchor="b"/>
                </a:tc>
                <a:tc>
                  <a:txBody>
                    <a:bodyPr/>
                    <a:lstStyle/>
                    <a:p>
                      <a:pPr algn="ctr" fontAlgn="b"/>
                      <a:r>
                        <a:rPr lang="it-IT" sz="1000" u="none" strike="noStrike" dirty="0"/>
                        <a:t>0.003</a:t>
                      </a:r>
                      <a:endParaRPr lang="it-IT" sz="1000" b="0" i="0" u="none" strike="noStrike" dirty="0">
                        <a:solidFill>
                          <a:srgbClr val="000000"/>
                        </a:solidFill>
                        <a:latin typeface="Calibri"/>
                      </a:endParaRPr>
                    </a:p>
                  </a:txBody>
                  <a:tcPr marL="8578" marR="8578" marT="8578" marB="0" anchor="b"/>
                </a:tc>
                <a:tc>
                  <a:txBody>
                    <a:bodyPr/>
                    <a:lstStyle/>
                    <a:p>
                      <a:pPr algn="ctr" fontAlgn="b"/>
                      <a:r>
                        <a:rPr lang="it-IT" sz="1000" u="none" strike="noStrike"/>
                        <a:t>0.013</a:t>
                      </a:r>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b="1" u="none" strike="noStrike" dirty="0"/>
                        <a:t>&gt;0.8</a:t>
                      </a:r>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0.983</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0.017</a:t>
                      </a:r>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b="1" u="none" strike="noStrike" dirty="0"/>
                        <a:t>&gt;0.9</a:t>
                      </a:r>
                      <a:endParaRPr lang="it-IT" sz="1000" b="1" i="0" u="none" strike="noStrike" dirty="0">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0.968</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578" marR="8578" marT="8578" marB="0" anchor="b"/>
                </a:tc>
                <a:tc>
                  <a:txBody>
                    <a:bodyPr/>
                    <a:lstStyle/>
                    <a:p>
                      <a:pPr algn="ctr" fontAlgn="b"/>
                      <a:r>
                        <a:rPr lang="it-IT" sz="1000" u="none" strike="noStrike"/>
                        <a:t>0.032</a:t>
                      </a:r>
                      <a:endParaRPr lang="it-IT" sz="1000" b="0" i="0" u="none" strike="noStrike">
                        <a:solidFill>
                          <a:srgbClr val="000000"/>
                        </a:solidFill>
                        <a:latin typeface="Calibri"/>
                      </a:endParaRPr>
                    </a:p>
                  </a:txBody>
                  <a:tcPr marL="8578" marR="8578" marT="8578" marB="0" anchor="b"/>
                </a:tc>
              </a:tr>
              <a:tr h="171557">
                <a:tc>
                  <a:txBody>
                    <a:bodyPr/>
                    <a:lstStyle/>
                    <a:p>
                      <a:pPr algn="l" fontAlgn="b"/>
                      <a:endParaRPr lang="it-IT" sz="1000" b="0" i="0" u="none" strike="noStrike">
                        <a:solidFill>
                          <a:srgbClr val="000000"/>
                        </a:solidFill>
                        <a:latin typeface="Calibri"/>
                      </a:endParaRPr>
                    </a:p>
                  </a:txBody>
                  <a:tcPr marL="8578" marR="8578" marT="8578" marB="0" anchor="b"/>
                </a:tc>
                <a:tc>
                  <a:txBody>
                    <a:bodyPr/>
                    <a:lstStyle/>
                    <a:p>
                      <a:pPr algn="ctr" fontAlgn="b"/>
                      <a:endParaRPr lang="it-IT" sz="1000" b="0" i="0" u="none" strike="noStrike">
                        <a:solidFill>
                          <a:srgbClr val="000000"/>
                        </a:solidFill>
                        <a:latin typeface="Calibri"/>
                      </a:endParaRPr>
                    </a:p>
                  </a:txBody>
                  <a:tcPr marL="8578" marR="8578" marT="8578" marB="0" anchor="b"/>
                </a:tc>
                <a:tc>
                  <a:txBody>
                    <a:bodyPr/>
                    <a:lstStyle/>
                    <a:p>
                      <a:pPr algn="ctr" fontAlgn="b"/>
                      <a:r>
                        <a:rPr lang="it-IT" sz="1000" b="1" u="none" strike="noStrike" dirty="0" err="1"/>
                        <a:t>true</a:t>
                      </a:r>
                      <a:r>
                        <a:rPr lang="it-IT" sz="1000" b="1" u="none" strike="noStrike" dirty="0"/>
                        <a:t> </a:t>
                      </a:r>
                      <a:r>
                        <a:rPr lang="it-IT" sz="1000" b="1" u="none" strike="noStrike" dirty="0" err="1"/>
                        <a:t>positives</a:t>
                      </a:r>
                      <a:endParaRPr lang="it-IT" sz="1000" b="1" i="0" u="none" strike="noStrike" dirty="0">
                        <a:solidFill>
                          <a:srgbClr val="000000"/>
                        </a:solidFill>
                        <a:latin typeface="Calibri"/>
                      </a:endParaRPr>
                    </a:p>
                  </a:txBody>
                  <a:tcPr marL="8578" marR="8578" marT="8578" marB="0" anchor="b"/>
                </a:tc>
                <a:tc>
                  <a:txBody>
                    <a:bodyPr/>
                    <a:lstStyle/>
                    <a:p>
                      <a:pPr algn="ctr" fontAlgn="b"/>
                      <a:r>
                        <a:rPr lang="it-IT" sz="1000" b="1" u="none" strike="noStrike" dirty="0"/>
                        <a:t>false </a:t>
                      </a:r>
                      <a:r>
                        <a:rPr lang="it-IT" sz="1000" b="1" u="none" strike="noStrike" dirty="0" err="1"/>
                        <a:t>positives</a:t>
                      </a:r>
                      <a:endParaRPr lang="it-IT" sz="1000" b="1" i="0" u="none" strike="noStrike" dirty="0">
                        <a:solidFill>
                          <a:srgbClr val="000000"/>
                        </a:solidFill>
                        <a:latin typeface="Calibri"/>
                      </a:endParaRPr>
                    </a:p>
                  </a:txBody>
                  <a:tcPr marL="8578" marR="8578" marT="8578" marB="0" anchor="b"/>
                </a:tc>
                <a:tc>
                  <a:txBody>
                    <a:bodyPr/>
                    <a:lstStyle/>
                    <a:p>
                      <a:pPr algn="ctr" fontAlgn="b"/>
                      <a:r>
                        <a:rPr lang="it-IT" sz="1000" b="1" u="none" strike="noStrike" dirty="0" err="1"/>
                        <a:t>not</a:t>
                      </a:r>
                      <a:r>
                        <a:rPr lang="it-IT" sz="1000" b="1" u="none" strike="noStrike" dirty="0"/>
                        <a:t> </a:t>
                      </a:r>
                      <a:r>
                        <a:rPr lang="it-IT" sz="1000" b="1" u="none" strike="noStrike" dirty="0" err="1"/>
                        <a:t>assigned</a:t>
                      </a:r>
                      <a:endParaRPr lang="it-IT" sz="1000" b="1" i="0" u="none" strike="noStrike" dirty="0">
                        <a:solidFill>
                          <a:srgbClr val="000000"/>
                        </a:solidFill>
                        <a:latin typeface="Calibri"/>
                      </a:endParaRPr>
                    </a:p>
                  </a:txBody>
                  <a:tcPr marL="8578" marR="8578" marT="8578" marB="0" anchor="b"/>
                </a:tc>
              </a:tr>
            </a:tbl>
          </a:graphicData>
        </a:graphic>
      </p:graphicFrame>
    </p:spTree>
    <p:extLst>
      <p:ext uri="{BB962C8B-B14F-4D97-AF65-F5344CB8AC3E}">
        <p14:creationId xmlns:p14="http://schemas.microsoft.com/office/powerpoint/2010/main" val="4011722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24"/>
            <a:ext cx="3714776" cy="369332"/>
          </a:xfrm>
          <a:prstGeom prst="rect">
            <a:avLst/>
          </a:prstGeom>
          <a:noFill/>
        </p:spPr>
        <p:txBody>
          <a:bodyPr wrap="square" rtlCol="0">
            <a:spAutoFit/>
          </a:bodyPr>
          <a:lstStyle/>
          <a:p>
            <a:r>
              <a:rPr lang="en-GB" dirty="0" smtClean="0">
                <a:solidFill>
                  <a:srgbClr val="0070C0"/>
                </a:solidFill>
              </a:rPr>
              <a:t>Model 2 true</a:t>
            </a:r>
            <a:endParaRPr lang="en-GB" dirty="0">
              <a:solidFill>
                <a:srgbClr val="0070C0"/>
              </a:solidFill>
            </a:endParaRPr>
          </a:p>
        </p:txBody>
      </p:sp>
      <p:graphicFrame>
        <p:nvGraphicFramePr>
          <p:cNvPr id="3" name="Tabella 2"/>
          <p:cNvGraphicFramePr>
            <a:graphicFrameLocks noGrp="1"/>
          </p:cNvGraphicFramePr>
          <p:nvPr/>
        </p:nvGraphicFramePr>
        <p:xfrm>
          <a:off x="1714480" y="428604"/>
          <a:ext cx="6095998" cy="2957415"/>
        </p:xfrm>
        <a:graphic>
          <a:graphicData uri="http://schemas.openxmlformats.org/drawingml/2006/table">
            <a:tbl>
              <a:tblPr>
                <a:tableStyleId>{3B4B98B0-60AC-42C2-AFA5-B58CD77FA1E5}</a:tableStyleId>
              </a:tblPr>
              <a:tblGrid>
                <a:gridCol w="2143140"/>
                <a:gridCol w="864716"/>
                <a:gridCol w="929023"/>
                <a:gridCol w="920421"/>
                <a:gridCol w="1238698"/>
              </a:tblGrid>
              <a:tr h="172203">
                <a:tc>
                  <a:txBody>
                    <a:bodyPr/>
                    <a:lstStyle/>
                    <a:p>
                      <a:pPr algn="l" fontAlgn="b"/>
                      <a:endParaRPr lang="it-IT" sz="1000" b="0" i="0" u="none" strike="noStrike" dirty="0">
                        <a:solidFill>
                          <a:srgbClr val="000000"/>
                        </a:solidFill>
                        <a:latin typeface="Calibri"/>
                      </a:endParaRPr>
                    </a:p>
                  </a:txBody>
                  <a:tcPr marL="8610" marR="8610" marT="8610" marB="0" anchor="b"/>
                </a:tc>
                <a:tc>
                  <a:txBody>
                    <a:bodyPr/>
                    <a:lstStyle/>
                    <a:p>
                      <a:pPr algn="l"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MODEL1</a:t>
                      </a:r>
                      <a:endParaRPr lang="it-IT" sz="1000" b="1" i="0" u="none" strike="noStrike" dirty="0">
                        <a:solidFill>
                          <a:srgbClr val="000000"/>
                        </a:solidFill>
                        <a:latin typeface="Calibri"/>
                      </a:endParaRPr>
                    </a:p>
                  </a:txBody>
                  <a:tcPr marL="8610" marR="8610" marT="8610" marB="0" anchor="b"/>
                </a:tc>
                <a:tc>
                  <a:txBody>
                    <a:bodyPr/>
                    <a:lstStyle/>
                    <a:p>
                      <a:pPr algn="ctr" fontAlgn="b"/>
                      <a:r>
                        <a:rPr lang="it-IT" sz="1000" b="1" u="none" strike="noStrike" dirty="0">
                          <a:solidFill>
                            <a:srgbClr val="FF0000"/>
                          </a:solidFill>
                        </a:rPr>
                        <a:t>MODEL2</a:t>
                      </a:r>
                      <a:endParaRPr lang="it-IT" sz="1000" b="1" i="0" u="none" strike="noStrike" dirty="0">
                        <a:solidFill>
                          <a:srgbClr val="FF0000"/>
                        </a:solidFill>
                        <a:latin typeface="Calibri"/>
                      </a:endParaRPr>
                    </a:p>
                  </a:txBody>
                  <a:tcPr marL="8610" marR="8610" marT="8610" marB="0" anchor="b"/>
                </a:tc>
                <a:tc>
                  <a:txBody>
                    <a:bodyPr/>
                    <a:lstStyle/>
                    <a:p>
                      <a:pPr algn="l" fontAlgn="b"/>
                      <a:endParaRPr lang="it-IT" sz="1000" b="0" i="0" u="none" strike="noStrike" dirty="0">
                        <a:solidFill>
                          <a:srgbClr val="FF0000"/>
                        </a:solidFill>
                        <a:latin typeface="Calibri"/>
                      </a:endParaRPr>
                    </a:p>
                  </a:txBody>
                  <a:tcPr marL="8610" marR="8610" marT="8610" marB="0" anchor="b"/>
                </a:tc>
              </a:tr>
              <a:tr h="172203">
                <a:tc>
                  <a:txBody>
                    <a:bodyPr/>
                    <a:lstStyle/>
                    <a:p>
                      <a:pPr algn="ctr" fontAlgn="b"/>
                      <a:r>
                        <a:rPr lang="it-IT" sz="1200" b="1" u="none" strike="noStrike" dirty="0"/>
                        <a:t>REJECTION (n </a:t>
                      </a:r>
                      <a:r>
                        <a:rPr lang="it-IT" sz="1200" b="1" u="none" strike="noStrike" dirty="0" err="1"/>
                        <a:t>retained</a:t>
                      </a:r>
                      <a:r>
                        <a:rPr lang="it-IT" sz="1200" b="1" u="none" strike="noStrike" dirty="0"/>
                        <a:t> sims=100)</a:t>
                      </a:r>
                      <a:endParaRPr lang="it-IT" sz="1200" b="1" i="0" u="none" strike="noStrike" dirty="0">
                        <a:solidFill>
                          <a:srgbClr val="000000"/>
                        </a:solidFill>
                        <a:latin typeface="Calibri"/>
                      </a:endParaRPr>
                    </a:p>
                  </a:txBody>
                  <a:tcPr marL="8610" marR="8610" marT="8610" marB="0" anchor="b"/>
                </a:tc>
                <a:tc>
                  <a:txBody>
                    <a:bodyPr/>
                    <a:lstStyle/>
                    <a:p>
                      <a:pPr algn="ctr" fontAlgn="b"/>
                      <a:r>
                        <a:rPr lang="it-IT" sz="1000" b="1" u="none" strike="noStrike" dirty="0" err="1"/>
                        <a:t>threshold</a:t>
                      </a:r>
                      <a:endParaRPr lang="it-IT" sz="1000" b="1" i="0" u="none" strike="noStrike" dirty="0">
                        <a:solidFill>
                          <a:srgbClr val="000000"/>
                        </a:solidFill>
                        <a:latin typeface="Calibri"/>
                      </a:endParaRPr>
                    </a:p>
                  </a:txBody>
                  <a:tcPr marL="8610" marR="8610" marT="8610" marB="0" anchor="b"/>
                </a:tc>
                <a:tc>
                  <a:txBody>
                    <a:bodyPr/>
                    <a:lstStyle/>
                    <a:p>
                      <a:pPr algn="ctr" fontAlgn="b"/>
                      <a:r>
                        <a:rPr lang="it-IT" sz="1000" b="1" u="none" strike="noStrike" dirty="0"/>
                        <a:t>&gt;0.5</a:t>
                      </a:r>
                      <a:endParaRPr lang="it-IT" sz="1000" b="1"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dirty="0">
                        <a:solidFill>
                          <a:srgbClr val="000000"/>
                        </a:solidFill>
                        <a:latin typeface="Calibri"/>
                      </a:endParaRPr>
                    </a:p>
                  </a:txBody>
                  <a:tcPr marL="8610" marR="8610" marT="8610" marB="0" anchor="b"/>
                </a:tc>
                <a:tc>
                  <a:txBody>
                    <a:bodyPr/>
                    <a:lstStyle/>
                    <a:p>
                      <a:pPr algn="ctr" fontAlgn="b"/>
                      <a:r>
                        <a:rPr lang="it-IT" sz="1000" u="none" strike="noStrike" dirty="0"/>
                        <a:t>0.013</a:t>
                      </a:r>
                      <a:endParaRPr lang="it-IT" sz="1000" b="0" i="0" u="none" strike="noStrike" dirty="0">
                        <a:solidFill>
                          <a:srgbClr val="000000"/>
                        </a:solidFill>
                        <a:latin typeface="Calibri"/>
                      </a:endParaRPr>
                    </a:p>
                  </a:txBody>
                  <a:tcPr marL="8610" marR="8610" marT="8610" marB="0" anchor="b"/>
                </a:tc>
                <a:tc>
                  <a:txBody>
                    <a:bodyPr/>
                    <a:lstStyle/>
                    <a:p>
                      <a:pPr algn="ctr" fontAlgn="b"/>
                      <a:r>
                        <a:rPr lang="it-IT" sz="1000" u="none" strike="noStrike"/>
                        <a:t>0.987</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&gt;0.6</a:t>
                      </a:r>
                      <a:endParaRPr lang="it-IT" sz="1000" b="1"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0.01</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0.983</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0.007</a:t>
                      </a:r>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&gt;0.7</a:t>
                      </a:r>
                      <a:endParaRPr lang="it-IT" sz="1000" b="1"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0.007</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0.978</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0.015</a:t>
                      </a:r>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&gt;0.8</a:t>
                      </a:r>
                      <a:endParaRPr lang="it-IT" sz="1000" b="1"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0.006</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0.966</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0.028</a:t>
                      </a:r>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&gt;0.9</a:t>
                      </a:r>
                      <a:endParaRPr lang="it-IT" sz="1000" b="1" i="0" u="none" strike="noStrike" dirty="0">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0.003</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0.962</a:t>
                      </a:r>
                      <a:endParaRPr lang="it-IT" sz="1000" b="0" i="0" u="none" strike="noStrike">
                        <a:solidFill>
                          <a:srgbClr val="000000"/>
                        </a:solidFill>
                        <a:latin typeface="Calibri"/>
                      </a:endParaRPr>
                    </a:p>
                  </a:txBody>
                  <a:tcPr marL="8610" marR="8610" marT="8610" marB="0" anchor="b"/>
                </a:tc>
                <a:tc>
                  <a:txBody>
                    <a:bodyPr/>
                    <a:lstStyle/>
                    <a:p>
                      <a:pPr algn="ctr" fontAlgn="b"/>
                      <a:r>
                        <a:rPr lang="it-IT" sz="1000" u="none" strike="noStrike"/>
                        <a:t>0.035</a:t>
                      </a:r>
                      <a:endParaRPr lang="it-IT" sz="1000" b="0" i="0" u="none" strike="noStrike">
                        <a:solidFill>
                          <a:srgbClr val="000000"/>
                        </a:solidFill>
                        <a:latin typeface="Calibri"/>
                      </a:endParaRPr>
                    </a:p>
                  </a:txBody>
                  <a:tcPr marL="8610" marR="8610" marT="8610" marB="0" anchor="b"/>
                </a:tc>
              </a:tr>
              <a:tr h="172203">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endParaRPr lang="it-IT" sz="1000" b="0" i="0" u="none" strike="noStrike">
                        <a:solidFill>
                          <a:srgbClr val="000000"/>
                        </a:solidFill>
                        <a:latin typeface="Calibri"/>
                      </a:endParaRPr>
                    </a:p>
                  </a:txBody>
                  <a:tcPr marL="8610" marR="8610" marT="8610" marB="0" anchor="b"/>
                </a:tc>
                <a:tc>
                  <a:txBody>
                    <a:bodyPr/>
                    <a:lstStyle/>
                    <a:p>
                      <a:pPr algn="ctr" fontAlgn="b"/>
                      <a:r>
                        <a:rPr lang="it-IT" sz="1000" b="1" u="none" strike="noStrike" dirty="0"/>
                        <a:t>false </a:t>
                      </a:r>
                      <a:r>
                        <a:rPr lang="it-IT" sz="1000" b="1" u="none" strike="noStrike" dirty="0" err="1"/>
                        <a:t>positives</a:t>
                      </a:r>
                      <a:endParaRPr lang="it-IT" sz="1000" b="1" i="0" u="none" strike="noStrike" dirty="0">
                        <a:solidFill>
                          <a:srgbClr val="000000"/>
                        </a:solidFill>
                        <a:latin typeface="Calibri"/>
                      </a:endParaRPr>
                    </a:p>
                  </a:txBody>
                  <a:tcPr marL="8610" marR="8610" marT="8610" marB="0" anchor="b"/>
                </a:tc>
                <a:tc>
                  <a:txBody>
                    <a:bodyPr/>
                    <a:lstStyle/>
                    <a:p>
                      <a:pPr algn="ctr" fontAlgn="b"/>
                      <a:r>
                        <a:rPr lang="it-IT" sz="1000" b="1" u="none" strike="noStrike" dirty="0" err="1"/>
                        <a:t>true</a:t>
                      </a:r>
                      <a:r>
                        <a:rPr lang="it-IT" sz="1000" b="1" u="none" strike="noStrike" dirty="0"/>
                        <a:t> </a:t>
                      </a:r>
                      <a:r>
                        <a:rPr lang="it-IT" sz="1000" b="1" u="none" strike="noStrike" dirty="0" err="1"/>
                        <a:t>positives</a:t>
                      </a:r>
                      <a:endParaRPr lang="it-IT" sz="1000" b="1" i="0" u="none" strike="noStrike" dirty="0">
                        <a:solidFill>
                          <a:srgbClr val="000000"/>
                        </a:solidFill>
                        <a:latin typeface="Calibri"/>
                      </a:endParaRPr>
                    </a:p>
                  </a:txBody>
                  <a:tcPr marL="8610" marR="8610" marT="8610" marB="0" anchor="b"/>
                </a:tc>
                <a:tc>
                  <a:txBody>
                    <a:bodyPr/>
                    <a:lstStyle/>
                    <a:p>
                      <a:pPr algn="ctr" fontAlgn="b"/>
                      <a:r>
                        <a:rPr lang="it-IT" sz="1000" b="1" u="none" strike="noStrike" dirty="0" err="1"/>
                        <a:t>not</a:t>
                      </a:r>
                      <a:r>
                        <a:rPr lang="it-IT" sz="1000" b="1" u="none" strike="noStrike" dirty="0"/>
                        <a:t> </a:t>
                      </a:r>
                      <a:r>
                        <a:rPr lang="it-IT" sz="1000" b="1" u="none" strike="noStrike" dirty="0" err="1"/>
                        <a:t>assigned</a:t>
                      </a:r>
                      <a:endParaRPr lang="it-IT" sz="1000" b="1" i="0" u="none" strike="noStrike" dirty="0">
                        <a:solidFill>
                          <a:srgbClr val="000000"/>
                        </a:solidFill>
                        <a:latin typeface="Calibri"/>
                      </a:endParaRPr>
                    </a:p>
                  </a:txBody>
                  <a:tcPr marL="8610" marR="8610" marT="8610" marB="0" anchor="b"/>
                </a:tc>
              </a:tr>
            </a:tbl>
          </a:graphicData>
        </a:graphic>
      </p:graphicFrame>
      <p:graphicFrame>
        <p:nvGraphicFramePr>
          <p:cNvPr id="4" name="Tabella 3"/>
          <p:cNvGraphicFramePr>
            <a:graphicFrameLocks noGrp="1"/>
          </p:cNvGraphicFramePr>
          <p:nvPr/>
        </p:nvGraphicFramePr>
        <p:xfrm>
          <a:off x="1714480" y="3500438"/>
          <a:ext cx="6096000" cy="3122102"/>
        </p:xfrm>
        <a:graphic>
          <a:graphicData uri="http://schemas.openxmlformats.org/drawingml/2006/table">
            <a:tbl>
              <a:tblPr>
                <a:tableStyleId>{3B4B98B0-60AC-42C2-AFA5-B58CD77FA1E5}</a:tableStyleId>
              </a:tblPr>
              <a:tblGrid>
                <a:gridCol w="2428892"/>
                <a:gridCol w="647991"/>
                <a:gridCol w="948605"/>
                <a:gridCol w="1021574"/>
                <a:gridCol w="1048938"/>
              </a:tblGrid>
              <a:tr h="120568">
                <a:tc>
                  <a:txBody>
                    <a:bodyPr/>
                    <a:lstStyle/>
                    <a:p>
                      <a:pPr algn="l" fontAlgn="b"/>
                      <a:endParaRPr lang="it-IT" sz="1200" b="1" i="0" u="none" strike="noStrike" dirty="0">
                        <a:solidFill>
                          <a:srgbClr val="000000"/>
                        </a:solidFill>
                        <a:latin typeface="Calibri"/>
                      </a:endParaRPr>
                    </a:p>
                  </a:txBody>
                  <a:tcPr marL="9126" marR="9126" marT="9126" marB="0" anchor="b"/>
                </a:tc>
                <a:tc>
                  <a:txBody>
                    <a:bodyPr/>
                    <a:lstStyle/>
                    <a:p>
                      <a:pPr algn="l" fontAlgn="b"/>
                      <a:endParaRPr lang="it-IT" sz="1000" b="0"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a:t>MODEL1</a:t>
                      </a:r>
                      <a:endParaRPr lang="it-IT" sz="1000" b="1"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a:solidFill>
                            <a:srgbClr val="FF0000"/>
                          </a:solidFill>
                        </a:rPr>
                        <a:t>MODEL2</a:t>
                      </a:r>
                      <a:endParaRPr lang="it-IT" sz="1000" b="1" i="0" u="none" strike="noStrike" dirty="0">
                        <a:solidFill>
                          <a:srgbClr val="FF0000"/>
                        </a:solidFill>
                        <a:latin typeface="Calibri"/>
                      </a:endParaRPr>
                    </a:p>
                  </a:txBody>
                  <a:tcPr marL="9126" marR="9126" marT="9126" marB="0" anchor="b"/>
                </a:tc>
                <a:tc>
                  <a:txBody>
                    <a:bodyPr/>
                    <a:lstStyle/>
                    <a:p>
                      <a:pPr algn="l"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r>
                        <a:rPr lang="it-IT" sz="1200" b="1" u="none" strike="noStrike" dirty="0"/>
                        <a:t>REGRESSION (n </a:t>
                      </a:r>
                      <a:r>
                        <a:rPr lang="it-IT" sz="1200" b="1" u="none" strike="noStrike" dirty="0" err="1"/>
                        <a:t>retained</a:t>
                      </a:r>
                      <a:r>
                        <a:rPr lang="it-IT" sz="1200" b="1" u="none" strike="noStrike" dirty="0"/>
                        <a:t> sims=50,000)</a:t>
                      </a:r>
                      <a:endParaRPr lang="it-IT" sz="1200" b="1"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err="1"/>
                        <a:t>threshold</a:t>
                      </a:r>
                      <a:endParaRPr lang="it-IT" sz="1000" b="1"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a:t>&gt;0.5</a:t>
                      </a:r>
                      <a:endParaRPr lang="it-IT" sz="1000" b="1"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dirty="0"/>
                        <a:t>0.011</a:t>
                      </a:r>
                      <a:endParaRPr lang="it-IT" sz="1000" b="0" i="0" u="none" strike="noStrike" dirty="0">
                        <a:solidFill>
                          <a:srgbClr val="000000"/>
                        </a:solidFill>
                        <a:latin typeface="Calibri"/>
                      </a:endParaRPr>
                    </a:p>
                  </a:txBody>
                  <a:tcPr marL="9126" marR="9126" marT="9126" marB="0" anchor="b"/>
                </a:tc>
                <a:tc>
                  <a:txBody>
                    <a:bodyPr/>
                    <a:lstStyle/>
                    <a:p>
                      <a:pPr algn="ctr" fontAlgn="b"/>
                      <a:r>
                        <a:rPr lang="it-IT" sz="1000" u="none" strike="noStrike"/>
                        <a:t>0.989</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a:t>
                      </a:r>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a:t>&gt;0.6</a:t>
                      </a:r>
                      <a:endParaRPr lang="it-IT" sz="1000" b="1"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0.008</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dirty="0"/>
                        <a:t>0.987</a:t>
                      </a:r>
                      <a:endParaRPr lang="it-IT" sz="1000" b="0" i="0" u="none" strike="noStrike" dirty="0">
                        <a:solidFill>
                          <a:srgbClr val="000000"/>
                        </a:solidFill>
                        <a:latin typeface="Calibri"/>
                      </a:endParaRPr>
                    </a:p>
                  </a:txBody>
                  <a:tcPr marL="9126" marR="9126" marT="9126" marB="0" anchor="b"/>
                </a:tc>
                <a:tc>
                  <a:txBody>
                    <a:bodyPr/>
                    <a:lstStyle/>
                    <a:p>
                      <a:pPr algn="ctr" fontAlgn="b"/>
                      <a:r>
                        <a:rPr lang="it-IT" sz="1000" u="none" strike="noStrike"/>
                        <a:t>0.005</a:t>
                      </a:r>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b="1" u="none" strike="noStrike" dirty="0"/>
                        <a:t>&gt;0.7</a:t>
                      </a:r>
                      <a:endParaRPr lang="it-IT" sz="1000" b="1"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0.006</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0.985</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dirty="0"/>
                        <a:t>0.009</a:t>
                      </a:r>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b="1" u="none" strike="noStrike" dirty="0"/>
                        <a:t>&gt;0.8</a:t>
                      </a:r>
                      <a:endParaRPr lang="it-IT" sz="1000" b="1"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0.006</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0.981</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dirty="0"/>
                        <a:t>0.013</a:t>
                      </a:r>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b="1" u="none" strike="noStrike" dirty="0"/>
                        <a:t>&gt;0.9</a:t>
                      </a:r>
                      <a:endParaRPr lang="it-IT" sz="1000" b="1" i="0" u="none" strike="noStrike" dirty="0">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0.003</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a:t>0.971</a:t>
                      </a:r>
                      <a:endParaRPr lang="it-IT" sz="1000" b="0" i="0" u="none" strike="noStrike">
                        <a:solidFill>
                          <a:srgbClr val="000000"/>
                        </a:solidFill>
                        <a:latin typeface="Calibri"/>
                      </a:endParaRPr>
                    </a:p>
                  </a:txBody>
                  <a:tcPr marL="9126" marR="9126" marT="9126" marB="0" anchor="b"/>
                </a:tc>
                <a:tc>
                  <a:txBody>
                    <a:bodyPr/>
                    <a:lstStyle/>
                    <a:p>
                      <a:pPr algn="ctr" fontAlgn="b"/>
                      <a:r>
                        <a:rPr lang="it-IT" sz="1000" u="none" strike="noStrike" dirty="0"/>
                        <a:t>0.026</a:t>
                      </a:r>
                      <a:endParaRPr lang="it-IT" sz="1000" b="0" i="0" u="none" strike="noStrike" dirty="0">
                        <a:solidFill>
                          <a:srgbClr val="000000"/>
                        </a:solidFill>
                        <a:latin typeface="Calibri"/>
                      </a:endParaRPr>
                    </a:p>
                  </a:txBody>
                  <a:tcPr marL="9126" marR="9126" marT="9126" marB="0" anchor="b"/>
                </a:tc>
              </a:tr>
              <a:tr h="182515">
                <a:tc>
                  <a:txBody>
                    <a:bodyPr/>
                    <a:lstStyle/>
                    <a:p>
                      <a:pPr algn="ctr" fontAlgn="b"/>
                      <a:endParaRPr lang="it-IT" sz="1100" b="0" i="0" u="none" strike="noStrike">
                        <a:solidFill>
                          <a:srgbClr val="000000"/>
                        </a:solidFill>
                        <a:latin typeface="Calibri"/>
                      </a:endParaRPr>
                    </a:p>
                  </a:txBody>
                  <a:tcPr marL="9126" marR="9126" marT="9126" marB="0" anchor="b"/>
                </a:tc>
                <a:tc>
                  <a:txBody>
                    <a:bodyPr/>
                    <a:lstStyle/>
                    <a:p>
                      <a:pPr algn="ctr" fontAlgn="b"/>
                      <a:endParaRPr lang="it-IT" sz="1000" b="0" i="0" u="none" strike="noStrike">
                        <a:solidFill>
                          <a:srgbClr val="000000"/>
                        </a:solidFill>
                        <a:latin typeface="Calibri"/>
                      </a:endParaRPr>
                    </a:p>
                  </a:txBody>
                  <a:tcPr marL="9126" marR="9126" marT="9126" marB="0" anchor="b"/>
                </a:tc>
                <a:tc>
                  <a:txBody>
                    <a:bodyPr/>
                    <a:lstStyle/>
                    <a:p>
                      <a:pPr algn="ctr" fontAlgn="b"/>
                      <a:r>
                        <a:rPr lang="it-IT" sz="1000" b="1" u="none" strike="noStrike" dirty="0"/>
                        <a:t>false </a:t>
                      </a:r>
                      <a:r>
                        <a:rPr lang="it-IT" sz="1000" b="1" u="none" strike="noStrike" dirty="0" err="1"/>
                        <a:t>positives</a:t>
                      </a:r>
                      <a:endParaRPr lang="it-IT" sz="1000" b="1"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err="1"/>
                        <a:t>true</a:t>
                      </a:r>
                      <a:r>
                        <a:rPr lang="it-IT" sz="1000" b="1" u="none" strike="noStrike" dirty="0"/>
                        <a:t> </a:t>
                      </a:r>
                      <a:r>
                        <a:rPr lang="it-IT" sz="1000" b="1" u="none" strike="noStrike" dirty="0" err="1"/>
                        <a:t>positives</a:t>
                      </a:r>
                      <a:endParaRPr lang="it-IT" sz="1000" b="1" i="0" u="none" strike="noStrike" dirty="0">
                        <a:solidFill>
                          <a:srgbClr val="000000"/>
                        </a:solidFill>
                        <a:latin typeface="Calibri"/>
                      </a:endParaRPr>
                    </a:p>
                  </a:txBody>
                  <a:tcPr marL="9126" marR="9126" marT="9126" marB="0" anchor="b"/>
                </a:tc>
                <a:tc>
                  <a:txBody>
                    <a:bodyPr/>
                    <a:lstStyle/>
                    <a:p>
                      <a:pPr algn="ctr" fontAlgn="b"/>
                      <a:r>
                        <a:rPr lang="it-IT" sz="1000" b="1" u="none" strike="noStrike" dirty="0" err="1"/>
                        <a:t>not</a:t>
                      </a:r>
                      <a:r>
                        <a:rPr lang="it-IT" sz="1000" b="1" u="none" strike="noStrike" dirty="0"/>
                        <a:t> </a:t>
                      </a:r>
                      <a:r>
                        <a:rPr lang="it-IT" sz="1000" b="1" u="none" strike="noStrike" dirty="0" err="1"/>
                        <a:t>assigned</a:t>
                      </a:r>
                      <a:endParaRPr lang="it-IT" sz="1000" b="1" i="0" u="none" strike="noStrike" dirty="0">
                        <a:solidFill>
                          <a:srgbClr val="000000"/>
                        </a:solidFill>
                        <a:latin typeface="Calibri"/>
                      </a:endParaRPr>
                    </a:p>
                  </a:txBody>
                  <a:tcPr marL="9126" marR="9126" marT="9126" marB="0" anchor="b"/>
                </a:tc>
              </a:tr>
            </a:tbl>
          </a:graphicData>
        </a:graphic>
      </p:graphicFrame>
    </p:spTree>
    <p:extLst>
      <p:ext uri="{BB962C8B-B14F-4D97-AF65-F5344CB8AC3E}">
        <p14:creationId xmlns:p14="http://schemas.microsoft.com/office/powerpoint/2010/main" val="899778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142852"/>
            <a:ext cx="9001156" cy="461665"/>
          </a:xfrm>
          <a:prstGeom prst="rect">
            <a:avLst/>
          </a:prstGeom>
          <a:noFill/>
        </p:spPr>
        <p:txBody>
          <a:bodyPr wrap="square" rtlCol="0">
            <a:spAutoFit/>
          </a:bodyPr>
          <a:lstStyle/>
          <a:p>
            <a:r>
              <a:rPr lang="en-US" sz="2400" b="1" dirty="0"/>
              <a:t>Receiver operating </a:t>
            </a:r>
            <a:r>
              <a:rPr lang="en-US" sz="2400" b="1" dirty="0" smtClean="0"/>
              <a:t>characteristic (</a:t>
            </a:r>
            <a:r>
              <a:rPr lang="en-GB" sz="2400" b="1" dirty="0" smtClean="0"/>
              <a:t>ROC)  </a:t>
            </a:r>
            <a:r>
              <a:rPr lang="en-GB" sz="2400" b="1" dirty="0" smtClean="0"/>
              <a:t>curve analysis</a:t>
            </a:r>
            <a:endParaRPr lang="en-GB" sz="2400" b="1" dirty="0"/>
          </a:p>
        </p:txBody>
      </p:sp>
      <p:sp>
        <p:nvSpPr>
          <p:cNvPr id="3" name="Rettangolo 2"/>
          <p:cNvSpPr/>
          <p:nvPr/>
        </p:nvSpPr>
        <p:spPr>
          <a:xfrm>
            <a:off x="0" y="571480"/>
            <a:ext cx="9144000" cy="2062103"/>
          </a:xfrm>
          <a:prstGeom prst="rect">
            <a:avLst/>
          </a:prstGeom>
        </p:spPr>
        <p:txBody>
          <a:bodyPr wrap="square">
            <a:spAutoFit/>
          </a:bodyPr>
          <a:lstStyle/>
          <a:p>
            <a:r>
              <a:rPr lang="en-US" sz="1600" dirty="0" smtClean="0"/>
              <a:t>The method ranks the posterior probabilities for one model, say </a:t>
            </a:r>
            <a:r>
              <a:rPr lang="en-US" sz="1600" dirty="0" err="1" smtClean="0"/>
              <a:t>e.g</a:t>
            </a:r>
            <a:r>
              <a:rPr lang="en-US" sz="1600" dirty="0" smtClean="0"/>
              <a:t> Model 1, from highest to lowest. For each of these posterior probabilities we know whether or not the data actually came from the true model. The ROC curve is constructed by successively taking the posterior probabilities in the list from highest to lowest and plotting the proportion of true positives (PODS that are correctly classified) and the proportion of false positives (PODS that are  </a:t>
            </a:r>
            <a:r>
              <a:rPr lang="en-US" sz="1600" dirty="0" err="1" smtClean="0"/>
              <a:t>uncorrectly</a:t>
            </a:r>
            <a:r>
              <a:rPr lang="en-US" sz="1600" dirty="0" smtClean="0"/>
              <a:t> classified). The ideal case occurs when all the probabilities assigned to the true model occur first in the list, in which case the area under the ROC curve (AUC) would be equal to 1.</a:t>
            </a:r>
          </a:p>
          <a:p>
            <a:endParaRPr lang="en-US" sz="1600" dirty="0"/>
          </a:p>
        </p:txBody>
      </p:sp>
      <p:pic>
        <p:nvPicPr>
          <p:cNvPr id="17410" name="Picture 2"/>
          <p:cNvPicPr>
            <a:picLocks noChangeAspect="1" noChangeArrowheads="1"/>
          </p:cNvPicPr>
          <p:nvPr/>
        </p:nvPicPr>
        <p:blipFill>
          <a:blip r:embed="rId2" cstate="print"/>
          <a:srcRect/>
          <a:stretch>
            <a:fillRect/>
          </a:stretch>
        </p:blipFill>
        <p:spPr bwMode="auto">
          <a:xfrm>
            <a:off x="500034" y="2643182"/>
            <a:ext cx="3905254" cy="3905254"/>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4500562" y="2690784"/>
            <a:ext cx="3857652" cy="3857652"/>
          </a:xfrm>
          <a:prstGeom prst="rect">
            <a:avLst/>
          </a:prstGeom>
          <a:noFill/>
          <a:ln w="9525">
            <a:noFill/>
            <a:miter lim="800000"/>
            <a:headEnd/>
            <a:tailEnd/>
          </a:ln>
          <a:effectLst/>
        </p:spPr>
      </p:pic>
    </p:spTree>
    <p:extLst>
      <p:ext uri="{BB962C8B-B14F-4D97-AF65-F5344CB8AC3E}">
        <p14:creationId xmlns:p14="http://schemas.microsoft.com/office/powerpoint/2010/main" val="116078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214290"/>
            <a:ext cx="7929618" cy="369332"/>
          </a:xfrm>
          <a:prstGeom prst="rect">
            <a:avLst/>
          </a:prstGeom>
          <a:noFill/>
        </p:spPr>
        <p:txBody>
          <a:bodyPr wrap="square" rtlCol="0">
            <a:spAutoFit/>
          </a:bodyPr>
          <a:lstStyle/>
          <a:p>
            <a:pPr algn="ctr"/>
            <a:r>
              <a:rPr lang="en-GB" b="1" dirty="0" smtClean="0"/>
              <a:t> Principal Component Analysis all statistics</a:t>
            </a:r>
            <a:endParaRPr lang="en-GB" b="1" dirty="0"/>
          </a:p>
        </p:txBody>
      </p:sp>
      <p:pic>
        <p:nvPicPr>
          <p:cNvPr id="18434" name="Picture 2"/>
          <p:cNvPicPr>
            <a:picLocks noChangeAspect="1" noChangeArrowheads="1"/>
          </p:cNvPicPr>
          <p:nvPr/>
        </p:nvPicPr>
        <p:blipFill>
          <a:blip r:embed="rId2" cstate="print"/>
          <a:srcRect/>
          <a:stretch>
            <a:fillRect/>
          </a:stretch>
        </p:blipFill>
        <p:spPr bwMode="auto">
          <a:xfrm>
            <a:off x="1428728" y="714356"/>
            <a:ext cx="5976956" cy="5976956"/>
          </a:xfrm>
          <a:prstGeom prst="rect">
            <a:avLst/>
          </a:prstGeom>
          <a:noFill/>
          <a:ln w="9525">
            <a:noFill/>
            <a:miter lim="800000"/>
            <a:headEnd/>
            <a:tailEnd/>
          </a:ln>
          <a:effectLst/>
        </p:spPr>
      </p:pic>
    </p:spTree>
    <p:extLst>
      <p:ext uri="{BB962C8B-B14F-4D97-AF65-F5344CB8AC3E}">
        <p14:creationId xmlns:p14="http://schemas.microsoft.com/office/powerpoint/2010/main" val="1752633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85720" y="285728"/>
          <a:ext cx="2997200" cy="4185285"/>
        </p:xfrm>
        <a:graphic>
          <a:graphicData uri="http://schemas.openxmlformats.org/drawingml/2006/table">
            <a:tbl>
              <a:tblPr/>
              <a:tblGrid>
                <a:gridCol w="750091"/>
                <a:gridCol w="977967"/>
                <a:gridCol w="560195"/>
                <a:gridCol w="708947"/>
              </a:tblGrid>
              <a:tr h="190500">
                <a:tc>
                  <a:txBody>
                    <a:bodyPr/>
                    <a:lstStyle/>
                    <a:p>
                      <a:pPr algn="l" fontAlgn="b"/>
                      <a:endParaRPr lang="it-IT"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it-IT" sz="1200" b="1" i="0" u="none" strike="noStrike">
                          <a:solidFill>
                            <a:srgbClr val="000000"/>
                          </a:solidFill>
                          <a:latin typeface="Calibri"/>
                        </a:rPr>
                        <a:t>KW-chisquared</a:t>
                      </a:r>
                    </a:p>
                  </a:txBody>
                  <a:tcPr marL="9525" marR="9525" marT="9525" marB="0" anchor="b">
                    <a:lnL>
                      <a:noFill/>
                    </a:lnL>
                    <a:lnR>
                      <a:noFill/>
                    </a:lnR>
                    <a:lnT>
                      <a:noFill/>
                    </a:lnT>
                    <a:lnB>
                      <a:noFill/>
                    </a:lnB>
                  </a:tcPr>
                </a:tc>
                <a:tc>
                  <a:txBody>
                    <a:bodyPr/>
                    <a:lstStyle/>
                    <a:p>
                      <a:pPr algn="ctr" fontAlgn="b"/>
                      <a:r>
                        <a:rPr lang="it-IT" sz="1200" b="1" i="0" u="none" strike="noStrike">
                          <a:solidFill>
                            <a:srgbClr val="000000"/>
                          </a:solidFill>
                          <a:latin typeface="Calibri"/>
                        </a:rPr>
                        <a:t>df</a:t>
                      </a:r>
                    </a:p>
                  </a:txBody>
                  <a:tcPr marL="9525" marR="9525" marT="9525" marB="0" anchor="b">
                    <a:lnL>
                      <a:noFill/>
                    </a:lnL>
                    <a:lnR>
                      <a:noFill/>
                    </a:lnR>
                    <a:lnT>
                      <a:noFill/>
                    </a:lnT>
                    <a:lnB>
                      <a:noFill/>
                    </a:lnB>
                  </a:tcPr>
                </a:tc>
                <a:tc>
                  <a:txBody>
                    <a:bodyPr/>
                    <a:lstStyle/>
                    <a:p>
                      <a:pPr algn="ctr" fontAlgn="b"/>
                      <a:r>
                        <a:rPr lang="it-IT" sz="1200" b="1" i="0" u="none" strike="noStrike" dirty="0" err="1">
                          <a:solidFill>
                            <a:srgbClr val="000000"/>
                          </a:solidFill>
                          <a:latin typeface="Calibri"/>
                        </a:rPr>
                        <a:t>pvalue</a:t>
                      </a:r>
                      <a:endParaRPr lang="it-IT" sz="1200" b="1"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AS0vs1_1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130.363</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105</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FF0000"/>
                          </a:solidFill>
                          <a:latin typeface="Calibri"/>
                        </a:rPr>
                        <a:t>0.047</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dirty="0">
                        <a:solidFill>
                          <a:srgbClr val="FF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Haptypes_0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59.726</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49</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FF0000"/>
                          </a:solidFill>
                          <a:latin typeface="Calibri"/>
                        </a:rPr>
                        <a:t>0.140</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dirty="0">
                        <a:solidFill>
                          <a:srgbClr val="FF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PairDiff_1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5658.352</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5587</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FF0000"/>
                          </a:solidFill>
                          <a:latin typeface="Calibri"/>
                        </a:rPr>
                        <a:t>0.249</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dirty="0">
                        <a:solidFill>
                          <a:srgbClr val="FF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HapDiver_0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721.656</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720</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FF0000"/>
                          </a:solidFill>
                          <a:latin typeface="Calibri"/>
                        </a:rPr>
                        <a:t>0.476</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dirty="0">
                        <a:solidFill>
                          <a:srgbClr val="FF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HapDiver_1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234.558</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234</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FF0000"/>
                          </a:solidFill>
                          <a:latin typeface="Calibri"/>
                        </a:rPr>
                        <a:t>0.477</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PairDiff_0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8333.530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8327</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0.478</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Fst_01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9842.925</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9836</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0.478</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SegSites_1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123.840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125</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0.513</a:t>
                      </a:r>
                    </a:p>
                  </a:txBody>
                  <a:tcPr marL="9525" marR="9525" marT="9525" marB="0" anchor="b">
                    <a:lnL>
                      <a:noFill/>
                    </a:lnL>
                    <a:lnR>
                      <a:noFill/>
                    </a:lnR>
                    <a:lnT>
                      <a:noFill/>
                    </a:lnT>
                    <a:lnB>
                      <a:noFill/>
                    </a:lnB>
                  </a:tcPr>
                </a:tc>
              </a:tr>
              <a:tr h="190500">
                <a:tc>
                  <a:txBody>
                    <a:bodyPr/>
                    <a:lstStyle/>
                    <a:p>
                      <a:pPr algn="ctr" fontAlgn="b"/>
                      <a:endParaRPr lang="it-IT" sz="11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SegSites_0</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157.101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176</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0.844</a:t>
                      </a:r>
                    </a:p>
                  </a:txBody>
                  <a:tcPr marL="9525" marR="9525" marT="9525" marB="0" anchor="b">
                    <a:lnL>
                      <a:noFill/>
                    </a:lnL>
                    <a:lnR>
                      <a:noFill/>
                    </a:lnR>
                    <a:lnT>
                      <a:noFill/>
                    </a:lnT>
                    <a:lnB>
                      <a:noFill/>
                    </a:lnB>
                  </a:tcPr>
                </a:tc>
              </a:tr>
              <a:tr h="190500">
                <a:tc>
                  <a:txBody>
                    <a:bodyPr/>
                    <a:lstStyle/>
                    <a:p>
                      <a:pPr algn="ctr" fontAlgn="b"/>
                      <a:endParaRPr lang="it-IT" sz="11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ctr" fontAlgn="b"/>
                      <a:r>
                        <a:rPr lang="it-IT" sz="1100" b="1" i="0" u="none" strike="noStrike" dirty="0">
                          <a:solidFill>
                            <a:srgbClr val="000000"/>
                          </a:solidFill>
                          <a:latin typeface="Calibri"/>
                        </a:rPr>
                        <a:t>Haptypes_1</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10.645</a:t>
                      </a:r>
                    </a:p>
                  </a:txBody>
                  <a:tcPr marL="9525" marR="9525" marT="9525" marB="0" anchor="b">
                    <a:lnL>
                      <a:noFill/>
                    </a:lnL>
                    <a:lnR>
                      <a:noFill/>
                    </a:lnR>
                    <a:lnT>
                      <a:noFill/>
                    </a:lnT>
                    <a:lnB>
                      <a:noFill/>
                    </a:lnB>
                  </a:tcPr>
                </a:tc>
                <a:tc>
                  <a:txBody>
                    <a:bodyPr/>
                    <a:lstStyle/>
                    <a:p>
                      <a:pPr algn="ctr" fontAlgn="b"/>
                      <a:r>
                        <a:rPr lang="it-IT" sz="1100" b="0" i="0" u="none" strike="noStrike">
                          <a:solidFill>
                            <a:srgbClr val="000000"/>
                          </a:solidFill>
                          <a:latin typeface="Calibri"/>
                        </a:rPr>
                        <a:t>27</a:t>
                      </a:r>
                    </a:p>
                  </a:txBody>
                  <a:tcPr marL="9525" marR="9525" marT="9525"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0.998</a:t>
                      </a:r>
                    </a:p>
                  </a:txBody>
                  <a:tcPr marL="9525" marR="9525" marT="9525" marB="0" anchor="b">
                    <a:lnL>
                      <a:noFill/>
                    </a:lnL>
                    <a:lnR>
                      <a:noFill/>
                    </a:lnR>
                    <a:lnT>
                      <a:noFill/>
                    </a:lnT>
                    <a:lnB>
                      <a:noFill/>
                    </a:lnB>
                  </a:tcPr>
                </a:tc>
              </a:tr>
            </a:tbl>
          </a:graphicData>
        </a:graphic>
      </p:graphicFrame>
      <p:pic>
        <p:nvPicPr>
          <p:cNvPr id="19457" name="Picture 1"/>
          <p:cNvPicPr>
            <a:picLocks noChangeAspect="1" noChangeArrowheads="1"/>
          </p:cNvPicPr>
          <p:nvPr/>
        </p:nvPicPr>
        <p:blipFill>
          <a:blip r:embed="rId2" cstate="print"/>
          <a:srcRect/>
          <a:stretch>
            <a:fillRect/>
          </a:stretch>
        </p:blipFill>
        <p:spPr bwMode="auto">
          <a:xfrm>
            <a:off x="4572000" y="285728"/>
            <a:ext cx="3286148" cy="3286148"/>
          </a:xfrm>
          <a:prstGeom prst="rect">
            <a:avLst/>
          </a:prstGeom>
          <a:noFill/>
          <a:ln w="9525">
            <a:noFill/>
            <a:miter lim="800000"/>
            <a:headEnd/>
            <a:tailEnd/>
          </a:ln>
          <a:effectLst/>
        </p:spPr>
      </p:pic>
      <p:sp>
        <p:nvSpPr>
          <p:cNvPr id="5" name="CasellaDiTesto 4"/>
          <p:cNvSpPr txBox="1"/>
          <p:nvPr/>
        </p:nvSpPr>
        <p:spPr>
          <a:xfrm>
            <a:off x="4714876" y="71414"/>
            <a:ext cx="2928958" cy="369332"/>
          </a:xfrm>
          <a:prstGeom prst="rect">
            <a:avLst/>
          </a:prstGeom>
          <a:noFill/>
        </p:spPr>
        <p:txBody>
          <a:bodyPr wrap="square" rtlCol="0">
            <a:spAutoFit/>
          </a:bodyPr>
          <a:lstStyle/>
          <a:p>
            <a:pPr algn="ctr"/>
            <a:r>
              <a:rPr lang="en-GB" b="1" dirty="0" smtClean="0"/>
              <a:t>PCA first five statistics</a:t>
            </a:r>
            <a:endParaRPr lang="en-GB" b="1" dirty="0"/>
          </a:p>
        </p:txBody>
      </p:sp>
      <p:sp>
        <p:nvSpPr>
          <p:cNvPr id="6" name="CasellaDiTesto 5"/>
          <p:cNvSpPr txBox="1"/>
          <p:nvPr/>
        </p:nvSpPr>
        <p:spPr>
          <a:xfrm>
            <a:off x="4929190" y="3571876"/>
            <a:ext cx="2928958" cy="369332"/>
          </a:xfrm>
          <a:prstGeom prst="rect">
            <a:avLst/>
          </a:prstGeom>
          <a:noFill/>
        </p:spPr>
        <p:txBody>
          <a:bodyPr wrap="square" rtlCol="0">
            <a:spAutoFit/>
          </a:bodyPr>
          <a:lstStyle/>
          <a:p>
            <a:pPr algn="ctr"/>
            <a:r>
              <a:rPr lang="en-GB" b="1" dirty="0" smtClean="0"/>
              <a:t>PCA last five statistics</a:t>
            </a:r>
            <a:endParaRPr lang="en-GB" b="1" dirty="0"/>
          </a:p>
        </p:txBody>
      </p:sp>
      <p:pic>
        <p:nvPicPr>
          <p:cNvPr id="19458" name="Picture 2"/>
          <p:cNvPicPr>
            <a:picLocks noChangeAspect="1" noChangeArrowheads="1"/>
          </p:cNvPicPr>
          <p:nvPr/>
        </p:nvPicPr>
        <p:blipFill>
          <a:blip r:embed="rId3" cstate="print"/>
          <a:srcRect/>
          <a:stretch>
            <a:fillRect/>
          </a:stretch>
        </p:blipFill>
        <p:spPr bwMode="auto">
          <a:xfrm>
            <a:off x="4901758" y="3857628"/>
            <a:ext cx="3000396" cy="3000396"/>
          </a:xfrm>
          <a:prstGeom prst="rect">
            <a:avLst/>
          </a:prstGeom>
          <a:noFill/>
          <a:ln w="9525">
            <a:noFill/>
            <a:miter lim="800000"/>
            <a:headEnd/>
            <a:tailEnd/>
          </a:ln>
          <a:effectLst/>
        </p:spPr>
      </p:pic>
    </p:spTree>
    <p:extLst>
      <p:ext uri="{BB962C8B-B14F-4D97-AF65-F5344CB8AC3E}">
        <p14:creationId xmlns:p14="http://schemas.microsoft.com/office/powerpoint/2010/main" val="1300980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14778" y="214290"/>
            <a:ext cx="4929222" cy="461665"/>
          </a:xfrm>
          <a:prstGeom prst="rect">
            <a:avLst/>
          </a:prstGeom>
          <a:noFill/>
        </p:spPr>
        <p:txBody>
          <a:bodyPr wrap="square" rtlCol="0">
            <a:spAutoFit/>
          </a:bodyPr>
          <a:lstStyle/>
          <a:p>
            <a:pPr algn="r"/>
            <a:r>
              <a:rPr lang="en-GB" sz="2400" b="1" dirty="0" smtClean="0"/>
              <a:t>ABC analysis: TORINO</a:t>
            </a:r>
            <a:endParaRPr lang="en-GB" sz="2400" b="1" dirty="0"/>
          </a:p>
        </p:txBody>
      </p:sp>
      <p:grpSp>
        <p:nvGrpSpPr>
          <p:cNvPr id="3" name="Gruppo 2"/>
          <p:cNvGrpSpPr/>
          <p:nvPr/>
        </p:nvGrpSpPr>
        <p:grpSpPr>
          <a:xfrm>
            <a:off x="-1189780" y="-357214"/>
            <a:ext cx="10048060" cy="2179460"/>
            <a:chOff x="-1332656" y="-180692"/>
            <a:chExt cx="11791087" cy="3607256"/>
          </a:xfrm>
        </p:grpSpPr>
        <p:grpSp>
          <p:nvGrpSpPr>
            <p:cNvPr id="4" name="Gruppo 80"/>
            <p:cNvGrpSpPr/>
            <p:nvPr/>
          </p:nvGrpSpPr>
          <p:grpSpPr>
            <a:xfrm>
              <a:off x="-1332656" y="-180692"/>
              <a:ext cx="11791087" cy="3607256"/>
              <a:chOff x="-1242423" y="-171400"/>
              <a:chExt cx="11791087" cy="3607256"/>
            </a:xfrm>
          </p:grpSpPr>
          <p:grpSp>
            <p:nvGrpSpPr>
              <p:cNvPr id="8" name="Gruppo 21"/>
              <p:cNvGrpSpPr/>
              <p:nvPr/>
            </p:nvGrpSpPr>
            <p:grpSpPr>
              <a:xfrm>
                <a:off x="-1242423" y="-167972"/>
                <a:ext cx="6557363" cy="3603828"/>
                <a:chOff x="-1242423" y="44624"/>
                <a:chExt cx="6557363" cy="3603828"/>
              </a:xfrm>
            </p:grpSpPr>
            <p:cxnSp>
              <p:nvCxnSpPr>
                <p:cNvPr id="26" name="Connettore 1 25"/>
                <p:cNvCxnSpPr/>
                <p:nvPr/>
              </p:nvCxnSpPr>
              <p:spPr>
                <a:xfrm>
                  <a:off x="1642465" y="1124744"/>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6"/>
                <p:cNvCxnSpPr/>
                <p:nvPr/>
              </p:nvCxnSpPr>
              <p:spPr>
                <a:xfrm>
                  <a:off x="2434553" y="1146512"/>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1642465" y="1841396"/>
                  <a:ext cx="792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Arco 28"/>
                <p:cNvSpPr/>
                <p:nvPr/>
              </p:nvSpPr>
              <p:spPr>
                <a:xfrm rot="5400000">
                  <a:off x="-1602463" y="408092"/>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o 29"/>
                <p:cNvSpPr/>
                <p:nvPr/>
              </p:nvSpPr>
              <p:spPr>
                <a:xfrm rot="16200000" flipH="1">
                  <a:off x="2074580" y="404664"/>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Connettore 1 30"/>
                <p:cNvCxnSpPr>
                  <a:stCxn id="29" idx="2"/>
                  <a:endCxn id="30" idx="2"/>
                </p:cNvCxnSpPr>
                <p:nvPr/>
              </p:nvCxnSpPr>
              <p:spPr>
                <a:xfrm flipV="1">
                  <a:off x="186312" y="3644967"/>
                  <a:ext cx="3699893" cy="342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9" name="Gruppo 63"/>
              <p:cNvGrpSpPr/>
              <p:nvPr/>
            </p:nvGrpSpPr>
            <p:grpSpPr>
              <a:xfrm>
                <a:off x="3991301" y="-171400"/>
                <a:ext cx="6557363" cy="3603828"/>
                <a:chOff x="3991301" y="41196"/>
                <a:chExt cx="6557363" cy="3603828"/>
              </a:xfrm>
            </p:grpSpPr>
            <p:sp>
              <p:nvSpPr>
                <p:cNvPr id="16" name="Arco 15"/>
                <p:cNvSpPr/>
                <p:nvPr/>
              </p:nvSpPr>
              <p:spPr>
                <a:xfrm rot="16200000" flipH="1">
                  <a:off x="7308304" y="401236"/>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uppo 62"/>
                <p:cNvGrpSpPr/>
                <p:nvPr/>
              </p:nvGrpSpPr>
              <p:grpSpPr>
                <a:xfrm>
                  <a:off x="3991301" y="44624"/>
                  <a:ext cx="5128628" cy="3600400"/>
                  <a:chOff x="3991301" y="44624"/>
                  <a:chExt cx="5128628" cy="3600400"/>
                </a:xfrm>
              </p:grpSpPr>
              <p:sp>
                <p:nvSpPr>
                  <p:cNvPr id="18" name="Arco 17"/>
                  <p:cNvSpPr/>
                  <p:nvPr/>
                </p:nvSpPr>
                <p:spPr>
                  <a:xfrm rot="5400000">
                    <a:off x="3631261" y="404664"/>
                    <a:ext cx="3600400" cy="2880320"/>
                  </a:xfrm>
                  <a:prstGeom prst="arc">
                    <a:avLst>
                      <a:gd name="adj1" fmla="val 16200000"/>
                      <a:gd name="adj2" fmla="val 2181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uppo 61"/>
                  <p:cNvGrpSpPr/>
                  <p:nvPr/>
                </p:nvGrpSpPr>
                <p:grpSpPr>
                  <a:xfrm>
                    <a:off x="5238297" y="1052736"/>
                    <a:ext cx="3881632" cy="2592231"/>
                    <a:chOff x="5238297" y="1052736"/>
                    <a:chExt cx="3881632" cy="2592231"/>
                  </a:xfrm>
                </p:grpSpPr>
                <p:cxnSp>
                  <p:nvCxnSpPr>
                    <p:cNvPr id="20" name="Connettore 1 19"/>
                    <p:cNvCxnSpPr/>
                    <p:nvPr/>
                  </p:nvCxnSpPr>
                  <p:spPr>
                    <a:xfrm>
                      <a:off x="6228184" y="1052736"/>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732240" y="1052736"/>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5238297" y="1847258"/>
                      <a:ext cx="79208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18" idx="2"/>
                      <a:endCxn id="16" idx="2"/>
                    </p:cNvCxnSpPr>
                    <p:nvPr/>
                  </p:nvCxnSpPr>
                  <p:spPr>
                    <a:xfrm flipV="1">
                      <a:off x="5420036" y="3641539"/>
                      <a:ext cx="3699893" cy="342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a:endCxn id="16" idx="0"/>
                    </p:cNvCxnSpPr>
                    <p:nvPr/>
                  </p:nvCxnSpPr>
                  <p:spPr>
                    <a:xfrm>
                      <a:off x="6732240" y="1484784"/>
                      <a:ext cx="936104" cy="356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a:endCxn id="18" idx="0"/>
                    </p:cNvCxnSpPr>
                    <p:nvPr/>
                  </p:nvCxnSpPr>
                  <p:spPr>
                    <a:xfrm>
                      <a:off x="6444208" y="1484784"/>
                      <a:ext cx="427413" cy="36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cxnSp>
          <p:nvCxnSpPr>
            <p:cNvPr id="6" name="Connettore 1 5"/>
            <p:cNvCxnSpPr/>
            <p:nvPr/>
          </p:nvCxnSpPr>
          <p:spPr>
            <a:xfrm flipH="1">
              <a:off x="5148064" y="1268760"/>
              <a:ext cx="1008112"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H="1">
              <a:off x="5932532" y="1276380"/>
              <a:ext cx="43204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CasellaDiTesto 31"/>
          <p:cNvSpPr txBox="1"/>
          <p:nvPr/>
        </p:nvSpPr>
        <p:spPr>
          <a:xfrm>
            <a:off x="642910" y="2000240"/>
            <a:ext cx="2071702" cy="369332"/>
          </a:xfrm>
          <a:prstGeom prst="rect">
            <a:avLst/>
          </a:prstGeom>
          <a:noFill/>
        </p:spPr>
        <p:txBody>
          <a:bodyPr wrap="square" rtlCol="0">
            <a:spAutoFit/>
          </a:bodyPr>
          <a:lstStyle/>
          <a:p>
            <a:pPr algn="ctr"/>
            <a:r>
              <a:rPr lang="en-GB" dirty="0" smtClean="0">
                <a:solidFill>
                  <a:srgbClr val="FF0000"/>
                </a:solidFill>
              </a:rPr>
              <a:t>Model 1</a:t>
            </a:r>
            <a:endParaRPr lang="en-GB" dirty="0">
              <a:solidFill>
                <a:srgbClr val="FF0000"/>
              </a:solidFill>
            </a:endParaRPr>
          </a:p>
        </p:txBody>
      </p:sp>
      <p:sp>
        <p:nvSpPr>
          <p:cNvPr id="33" name="CasellaDiTesto 32"/>
          <p:cNvSpPr txBox="1"/>
          <p:nvPr/>
        </p:nvSpPr>
        <p:spPr>
          <a:xfrm>
            <a:off x="4929190" y="2071678"/>
            <a:ext cx="2071702" cy="369332"/>
          </a:xfrm>
          <a:prstGeom prst="rect">
            <a:avLst/>
          </a:prstGeom>
          <a:noFill/>
        </p:spPr>
        <p:txBody>
          <a:bodyPr wrap="square" rtlCol="0">
            <a:spAutoFit/>
          </a:bodyPr>
          <a:lstStyle/>
          <a:p>
            <a:pPr algn="ctr"/>
            <a:r>
              <a:rPr lang="en-GB" dirty="0" smtClean="0">
                <a:solidFill>
                  <a:schemeClr val="tx2">
                    <a:lumMod val="75000"/>
                  </a:schemeClr>
                </a:solidFill>
              </a:rPr>
              <a:t>Model 2</a:t>
            </a:r>
            <a:endParaRPr lang="en-GB" dirty="0">
              <a:solidFill>
                <a:schemeClr val="tx2">
                  <a:lumMod val="75000"/>
                </a:schemeClr>
              </a:solidFill>
            </a:endParaRPr>
          </a:p>
        </p:txBody>
      </p:sp>
      <p:pic>
        <p:nvPicPr>
          <p:cNvPr id="20482" name="Picture 2"/>
          <p:cNvPicPr>
            <a:picLocks noChangeAspect="1" noChangeArrowheads="1"/>
          </p:cNvPicPr>
          <p:nvPr/>
        </p:nvPicPr>
        <p:blipFill>
          <a:blip r:embed="rId2" cstate="print"/>
          <a:srcRect/>
          <a:stretch>
            <a:fillRect/>
          </a:stretch>
        </p:blipFill>
        <p:spPr bwMode="auto">
          <a:xfrm>
            <a:off x="2143108" y="2500306"/>
            <a:ext cx="4143404" cy="4143404"/>
          </a:xfrm>
          <a:prstGeom prst="rect">
            <a:avLst/>
          </a:prstGeom>
          <a:noFill/>
          <a:ln w="9525">
            <a:noFill/>
            <a:miter lim="800000"/>
            <a:headEnd/>
            <a:tailEnd/>
          </a:ln>
          <a:effectLst/>
        </p:spPr>
      </p:pic>
    </p:spTree>
    <p:extLst>
      <p:ext uri="{BB962C8B-B14F-4D97-AF65-F5344CB8AC3E}">
        <p14:creationId xmlns:p14="http://schemas.microsoft.com/office/powerpoint/2010/main" val="3022725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844" y="214290"/>
            <a:ext cx="4214842" cy="954107"/>
          </a:xfrm>
          <a:prstGeom prst="rect">
            <a:avLst/>
          </a:prstGeom>
          <a:noFill/>
        </p:spPr>
        <p:txBody>
          <a:bodyPr wrap="square" rtlCol="0">
            <a:spAutoFit/>
          </a:bodyPr>
          <a:lstStyle/>
          <a:p>
            <a:r>
              <a:rPr lang="en-GB" sz="2400" b="1" dirty="0" smtClean="0"/>
              <a:t>Model Selection</a:t>
            </a:r>
          </a:p>
          <a:p>
            <a:r>
              <a:rPr lang="en-GB" sz="1600" dirty="0" smtClean="0"/>
              <a:t>All the summary statistics</a:t>
            </a:r>
          </a:p>
          <a:p>
            <a:r>
              <a:rPr lang="en-GB" sz="1600" dirty="0" smtClean="0"/>
              <a:t>1,000,000 simulations each model</a:t>
            </a:r>
            <a:endParaRPr lang="en-GB" sz="1600" dirty="0"/>
          </a:p>
        </p:txBody>
      </p:sp>
      <p:pic>
        <p:nvPicPr>
          <p:cNvPr id="21506" name="Picture 2"/>
          <p:cNvPicPr>
            <a:picLocks noChangeAspect="1" noChangeArrowheads="1"/>
          </p:cNvPicPr>
          <p:nvPr/>
        </p:nvPicPr>
        <p:blipFill>
          <a:blip r:embed="rId2" cstate="print"/>
          <a:srcRect/>
          <a:stretch>
            <a:fillRect/>
          </a:stretch>
        </p:blipFill>
        <p:spPr bwMode="auto">
          <a:xfrm>
            <a:off x="71406" y="1571612"/>
            <a:ext cx="4333882" cy="4333882"/>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4357686" y="1549728"/>
            <a:ext cx="4405320" cy="4405320"/>
          </a:xfrm>
          <a:prstGeom prst="rect">
            <a:avLst/>
          </a:prstGeom>
          <a:noFill/>
          <a:ln w="9525">
            <a:noFill/>
            <a:miter lim="800000"/>
            <a:headEnd/>
            <a:tailEnd/>
          </a:ln>
          <a:effectLst/>
        </p:spPr>
      </p:pic>
    </p:spTree>
    <p:extLst>
      <p:ext uri="{BB962C8B-B14F-4D97-AF65-F5344CB8AC3E}">
        <p14:creationId xmlns:p14="http://schemas.microsoft.com/office/powerpoint/2010/main" val="298701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400"/>
            <a:ext cx="18288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744" y="152400"/>
            <a:ext cx="1810512"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533400"/>
            <a:ext cx="2527765"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544" y="3625832"/>
            <a:ext cx="1941576" cy="2588768"/>
          </a:xfrm>
          <a:prstGeom prst="rect">
            <a:avLst/>
          </a:prstGeom>
        </p:spPr>
      </p:pic>
      <p:sp>
        <p:nvSpPr>
          <p:cNvPr id="8" name="TextBox 7"/>
          <p:cNvSpPr txBox="1"/>
          <p:nvPr/>
        </p:nvSpPr>
        <p:spPr>
          <a:xfrm>
            <a:off x="571500" y="3043535"/>
            <a:ext cx="1524000" cy="646331"/>
          </a:xfrm>
          <a:prstGeom prst="rect">
            <a:avLst/>
          </a:prstGeom>
          <a:noFill/>
        </p:spPr>
        <p:txBody>
          <a:bodyPr wrap="square" rtlCol="0">
            <a:spAutoFit/>
          </a:bodyPr>
          <a:lstStyle/>
          <a:p>
            <a:pPr algn="ctr"/>
            <a:r>
              <a:rPr lang="en-US" dirty="0" smtClean="0"/>
              <a:t>Guy Halsall</a:t>
            </a:r>
          </a:p>
          <a:p>
            <a:pPr algn="ctr"/>
            <a:r>
              <a:rPr lang="en-US" dirty="0" smtClean="0"/>
              <a:t>Civil Wars</a:t>
            </a:r>
          </a:p>
        </p:txBody>
      </p:sp>
      <p:sp>
        <p:nvSpPr>
          <p:cNvPr id="9" name="TextBox 8"/>
          <p:cNvSpPr txBox="1"/>
          <p:nvPr/>
        </p:nvSpPr>
        <p:spPr>
          <a:xfrm>
            <a:off x="3162300" y="2914302"/>
            <a:ext cx="2362200" cy="646331"/>
          </a:xfrm>
          <a:prstGeom prst="rect">
            <a:avLst/>
          </a:prstGeom>
          <a:noFill/>
        </p:spPr>
        <p:txBody>
          <a:bodyPr wrap="square" rtlCol="0">
            <a:spAutoFit/>
          </a:bodyPr>
          <a:lstStyle/>
          <a:p>
            <a:pPr algn="ctr"/>
            <a:r>
              <a:rPr lang="en-US" dirty="0"/>
              <a:t>Michael </a:t>
            </a:r>
            <a:r>
              <a:rPr lang="en-US" dirty="0" err="1" smtClean="0"/>
              <a:t>Kulikowsky</a:t>
            </a:r>
            <a:endParaRPr lang="en-US" dirty="0" smtClean="0"/>
          </a:p>
          <a:p>
            <a:pPr algn="ctr"/>
            <a:r>
              <a:rPr lang="en-US" dirty="0" smtClean="0"/>
              <a:t>Constant Migration </a:t>
            </a:r>
            <a:endParaRPr lang="en-US" dirty="0"/>
          </a:p>
        </p:txBody>
      </p:sp>
      <p:sp>
        <p:nvSpPr>
          <p:cNvPr id="10" name="TextBox 9"/>
          <p:cNvSpPr txBox="1"/>
          <p:nvPr/>
        </p:nvSpPr>
        <p:spPr>
          <a:xfrm>
            <a:off x="6248400" y="3505200"/>
            <a:ext cx="2209800" cy="646331"/>
          </a:xfrm>
          <a:prstGeom prst="rect">
            <a:avLst/>
          </a:prstGeom>
          <a:noFill/>
        </p:spPr>
        <p:txBody>
          <a:bodyPr wrap="square" rtlCol="0">
            <a:spAutoFit/>
          </a:bodyPr>
          <a:lstStyle/>
          <a:p>
            <a:pPr algn="ctr"/>
            <a:r>
              <a:rPr lang="en-US" dirty="0" smtClean="0"/>
              <a:t>Brian Ward-Perkins</a:t>
            </a:r>
          </a:p>
          <a:p>
            <a:pPr algn="ctr"/>
            <a:r>
              <a:rPr lang="en-US" dirty="0" smtClean="0"/>
              <a:t>Barbarian Invasions</a:t>
            </a:r>
            <a:endParaRPr lang="en-US" dirty="0"/>
          </a:p>
        </p:txBody>
      </p:sp>
      <p:sp>
        <p:nvSpPr>
          <p:cNvPr id="11" name="TextBox 10"/>
          <p:cNvSpPr txBox="1"/>
          <p:nvPr/>
        </p:nvSpPr>
        <p:spPr>
          <a:xfrm>
            <a:off x="4172595" y="6211668"/>
            <a:ext cx="2133600" cy="646331"/>
          </a:xfrm>
          <a:prstGeom prst="rect">
            <a:avLst/>
          </a:prstGeom>
          <a:noFill/>
        </p:spPr>
        <p:txBody>
          <a:bodyPr wrap="square" rtlCol="0">
            <a:spAutoFit/>
          </a:bodyPr>
          <a:lstStyle/>
          <a:p>
            <a:pPr algn="ctr"/>
            <a:r>
              <a:rPr lang="en-US" dirty="0" smtClean="0"/>
              <a:t>Michael Borgolte</a:t>
            </a:r>
          </a:p>
          <a:p>
            <a:pPr algn="ctr"/>
            <a:r>
              <a:rPr lang="en-US" dirty="0" smtClean="0"/>
              <a:t>Diffusion</a:t>
            </a:r>
            <a:endParaRPr lang="en-US" dirty="0"/>
          </a:p>
        </p:txBody>
      </p:sp>
      <p:pic>
        <p:nvPicPr>
          <p:cNvPr id="1026" name="Picture 2" descr="http://blog.oup.com/wp-content/uploads/2007/07/heatherpe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792" y="3689866"/>
            <a:ext cx="177862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792" y="5791200"/>
            <a:ext cx="1896208" cy="1200329"/>
          </a:xfrm>
          <a:prstGeom prst="rect">
            <a:avLst/>
          </a:prstGeom>
          <a:noFill/>
        </p:spPr>
        <p:txBody>
          <a:bodyPr wrap="square" rtlCol="0">
            <a:spAutoFit/>
          </a:bodyPr>
          <a:lstStyle/>
          <a:p>
            <a:r>
              <a:rPr lang="en-US" dirty="0" smtClean="0"/>
              <a:t>Peter Heather</a:t>
            </a:r>
          </a:p>
          <a:p>
            <a:r>
              <a:rPr lang="en-US" dirty="0" smtClean="0"/>
              <a:t>Barbarian Incursions</a:t>
            </a:r>
          </a:p>
          <a:p>
            <a:endParaRPr lang="en-US" dirty="0"/>
          </a:p>
        </p:txBody>
      </p:sp>
    </p:spTree>
    <p:extLst>
      <p:ext uri="{BB962C8B-B14F-4D97-AF65-F5344CB8AC3E}">
        <p14:creationId xmlns:p14="http://schemas.microsoft.com/office/powerpoint/2010/main" val="178447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20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3500462" cy="369332"/>
          </a:xfrm>
          <a:prstGeom prst="rect">
            <a:avLst/>
          </a:prstGeom>
          <a:noFill/>
        </p:spPr>
        <p:txBody>
          <a:bodyPr wrap="square" rtlCol="0">
            <a:spAutoFit/>
          </a:bodyPr>
          <a:lstStyle/>
          <a:p>
            <a:r>
              <a:rPr lang="en-GB" b="1" dirty="0" smtClean="0"/>
              <a:t>PCA 50,000 retained simulations</a:t>
            </a:r>
            <a:endParaRPr lang="en-GB" b="1" dirty="0"/>
          </a:p>
        </p:txBody>
      </p:sp>
      <p:pic>
        <p:nvPicPr>
          <p:cNvPr id="22530" name="Picture 2"/>
          <p:cNvPicPr>
            <a:picLocks noChangeAspect="1" noChangeArrowheads="1"/>
          </p:cNvPicPr>
          <p:nvPr/>
        </p:nvPicPr>
        <p:blipFill>
          <a:blip r:embed="rId2" cstate="print"/>
          <a:srcRect/>
          <a:stretch>
            <a:fillRect/>
          </a:stretch>
        </p:blipFill>
        <p:spPr bwMode="auto">
          <a:xfrm>
            <a:off x="1785918" y="642918"/>
            <a:ext cx="5857916" cy="5857916"/>
          </a:xfrm>
          <a:prstGeom prst="rect">
            <a:avLst/>
          </a:prstGeom>
          <a:noFill/>
          <a:ln w="9525">
            <a:noFill/>
            <a:miter lim="800000"/>
            <a:headEnd/>
            <a:tailEnd/>
          </a:ln>
          <a:effectLst/>
        </p:spPr>
      </p:pic>
    </p:spTree>
    <p:extLst>
      <p:ext uri="{BB962C8B-B14F-4D97-AF65-F5344CB8AC3E}">
        <p14:creationId xmlns:p14="http://schemas.microsoft.com/office/powerpoint/2010/main" val="2482787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14290"/>
            <a:ext cx="4429156" cy="369332"/>
          </a:xfrm>
          <a:prstGeom prst="rect">
            <a:avLst/>
          </a:prstGeom>
          <a:noFill/>
        </p:spPr>
        <p:txBody>
          <a:bodyPr wrap="square" rtlCol="0">
            <a:spAutoFit/>
          </a:bodyPr>
          <a:lstStyle/>
          <a:p>
            <a:r>
              <a:rPr lang="en-GB" b="1" dirty="0" smtClean="0"/>
              <a:t>PCA best 10,000 simulations for each model</a:t>
            </a:r>
            <a:endParaRPr lang="en-GB" b="1" dirty="0"/>
          </a:p>
        </p:txBody>
      </p:sp>
      <p:pic>
        <p:nvPicPr>
          <p:cNvPr id="23554" name="Picture 2"/>
          <p:cNvPicPr>
            <a:picLocks noChangeAspect="1" noChangeArrowheads="1"/>
          </p:cNvPicPr>
          <p:nvPr/>
        </p:nvPicPr>
        <p:blipFill>
          <a:blip r:embed="rId2" cstate="print"/>
          <a:srcRect/>
          <a:stretch>
            <a:fillRect/>
          </a:stretch>
        </p:blipFill>
        <p:spPr bwMode="auto">
          <a:xfrm>
            <a:off x="1571604" y="714356"/>
            <a:ext cx="6143668" cy="6143668"/>
          </a:xfrm>
          <a:prstGeom prst="rect">
            <a:avLst/>
          </a:prstGeom>
          <a:noFill/>
          <a:ln w="9525">
            <a:noFill/>
            <a:miter lim="800000"/>
            <a:headEnd/>
            <a:tailEnd/>
          </a:ln>
          <a:effectLst/>
        </p:spPr>
      </p:pic>
    </p:spTree>
    <p:extLst>
      <p:ext uri="{BB962C8B-B14F-4D97-AF65-F5344CB8AC3E}">
        <p14:creationId xmlns:p14="http://schemas.microsoft.com/office/powerpoint/2010/main" val="4138516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Simple Model</a:t>
            </a:r>
            <a:endParaRPr lang="en-US" dirty="0"/>
          </a:p>
        </p:txBody>
      </p:sp>
      <p:sp>
        <p:nvSpPr>
          <p:cNvPr id="3" name="Content Placeholder 2"/>
          <p:cNvSpPr>
            <a:spLocks noGrp="1"/>
          </p:cNvSpPr>
          <p:nvPr>
            <p:ph idx="1"/>
          </p:nvPr>
        </p:nvSpPr>
        <p:spPr/>
        <p:txBody>
          <a:bodyPr/>
          <a:lstStyle/>
          <a:p>
            <a:r>
              <a:rPr lang="en-US" dirty="0" smtClean="0"/>
              <a:t>Two Populations (we might suppose 6 or more that would require models that could not be displayed in a three dimensional space)</a:t>
            </a:r>
          </a:p>
          <a:p>
            <a:r>
              <a:rPr lang="en-US" dirty="0" smtClean="0"/>
              <a:t>Non-recombinant mtDNA allows relatively simple explorations of models using the Wright Fisher model plus the coalescent</a:t>
            </a:r>
            <a:endParaRPr lang="en-US" dirty="0"/>
          </a:p>
        </p:txBody>
      </p:sp>
    </p:spTree>
    <p:extLst>
      <p:ext uri="{BB962C8B-B14F-4D97-AF65-F5344CB8AC3E}">
        <p14:creationId xmlns:p14="http://schemas.microsoft.com/office/powerpoint/2010/main" val="13498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Wright Fisher model </a:t>
            </a:r>
            <a:r>
              <a:rPr lang="en-US" dirty="0" smtClean="0"/>
              <a:t>plus the Coalescent</a:t>
            </a:r>
            <a:endParaRPr lang="en-US" dirty="0"/>
          </a:p>
        </p:txBody>
      </p:sp>
    </p:spTree>
    <p:extLst>
      <p:ext uri="{BB962C8B-B14F-4D97-AF65-F5344CB8AC3E}">
        <p14:creationId xmlns:p14="http://schemas.microsoft.com/office/powerpoint/2010/main" val="3037585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 the Coalescent</a:t>
            </a:r>
            <a:endParaRPr lang="en-US" dirty="0"/>
          </a:p>
        </p:txBody>
      </p:sp>
      <p:pic>
        <p:nvPicPr>
          <p:cNvPr id="3" name="Picture 2" descr="KVeeramah 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63625" y="1646238"/>
            <a:ext cx="7015163" cy="4754562"/>
          </a:xfrm>
          <a:prstGeom prst="rect">
            <a:avLst/>
          </a:prstGeom>
          <a:noFill/>
          <a:ln>
            <a:noFill/>
          </a:ln>
        </p:spPr>
      </p:pic>
    </p:spTree>
    <p:extLst>
      <p:ext uri="{BB962C8B-B14F-4D97-AF65-F5344CB8AC3E}">
        <p14:creationId xmlns:p14="http://schemas.microsoft.com/office/powerpoint/2010/main" val="2435457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the Coalescent</a:t>
            </a:r>
          </a:p>
        </p:txBody>
      </p:sp>
      <p:pic>
        <p:nvPicPr>
          <p:cNvPr id="3" name="Picture 2" descr="KVeeramah 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63625" y="1646238"/>
            <a:ext cx="7015163" cy="4754562"/>
          </a:xfrm>
          <a:prstGeom prst="rect">
            <a:avLst/>
          </a:prstGeom>
          <a:noFill/>
          <a:ln>
            <a:noFill/>
          </a:ln>
        </p:spPr>
      </p:pic>
    </p:spTree>
    <p:extLst>
      <p:ext uri="{BB962C8B-B14F-4D97-AF65-F5344CB8AC3E}">
        <p14:creationId xmlns:p14="http://schemas.microsoft.com/office/powerpoint/2010/main" val="3241824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 the Coalescent</a:t>
            </a:r>
          </a:p>
        </p:txBody>
      </p:sp>
      <p:pic>
        <p:nvPicPr>
          <p:cNvPr id="3" name="Picture 2" descr="KVeeramah 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63625" y="1646238"/>
            <a:ext cx="7015163" cy="4754562"/>
          </a:xfrm>
          <a:prstGeom prst="rect">
            <a:avLst/>
          </a:prstGeom>
          <a:noFill/>
          <a:ln>
            <a:noFill/>
          </a:ln>
        </p:spPr>
      </p:pic>
    </p:spTree>
    <p:extLst>
      <p:ext uri="{BB962C8B-B14F-4D97-AF65-F5344CB8AC3E}">
        <p14:creationId xmlns:p14="http://schemas.microsoft.com/office/powerpoint/2010/main" val="1515881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Finding the Coalescent</a:t>
            </a:r>
          </a:p>
        </p:txBody>
      </p:sp>
      <p:pic>
        <p:nvPicPr>
          <p:cNvPr id="3" name="Picture 2" descr="KVeeramah 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63625" y="1646238"/>
            <a:ext cx="7015163" cy="4754562"/>
          </a:xfrm>
          <a:prstGeom prst="rect">
            <a:avLst/>
          </a:prstGeom>
          <a:noFill/>
          <a:ln>
            <a:noFill/>
          </a:ln>
        </p:spPr>
      </p:pic>
    </p:spTree>
    <p:extLst>
      <p:ext uri="{BB962C8B-B14F-4D97-AF65-F5344CB8AC3E}">
        <p14:creationId xmlns:p14="http://schemas.microsoft.com/office/powerpoint/2010/main" val="3518614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Coalescent</a:t>
            </a:r>
          </a:p>
        </p:txBody>
      </p:sp>
      <p:pic>
        <p:nvPicPr>
          <p:cNvPr id="3" name="Picture 2" descr="KVeeramah 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63625" y="1646238"/>
            <a:ext cx="7015163" cy="4754562"/>
          </a:xfrm>
          <a:prstGeom prst="rect">
            <a:avLst/>
          </a:prstGeom>
          <a:noFill/>
          <a:ln>
            <a:noFill/>
          </a:ln>
        </p:spPr>
      </p:pic>
    </p:spTree>
    <p:extLst>
      <p:ext uri="{BB962C8B-B14F-4D97-AF65-F5344CB8AC3E}">
        <p14:creationId xmlns:p14="http://schemas.microsoft.com/office/powerpoint/2010/main" val="1969524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Four genealogies produced from the same population history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237" y="2978150"/>
            <a:ext cx="6867525" cy="1952625"/>
          </a:xfrm>
        </p:spPr>
      </p:pic>
    </p:spTree>
    <p:extLst>
      <p:ext uri="{BB962C8B-B14F-4D97-AF65-F5344CB8AC3E}">
        <p14:creationId xmlns:p14="http://schemas.microsoft.com/office/powerpoint/2010/main" val="181416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marL="64008" indent="0">
              <a:buNone/>
            </a:pPr>
            <a:r>
              <a:rPr lang="en-US" dirty="0" smtClean="0"/>
              <a:t>Focus on </a:t>
            </a:r>
            <a:r>
              <a:rPr lang="en-US" dirty="0" smtClean="0"/>
              <a:t>one of these barbarian “peoples,” the Longobards, about whom there is considerable written and archaeological evidence during the sixth century</a:t>
            </a:r>
            <a:endParaRPr lang="en-US" dirty="0" smtClean="0"/>
          </a:p>
        </p:txBody>
      </p:sp>
    </p:spTree>
    <p:extLst>
      <p:ext uri="{BB962C8B-B14F-4D97-AF65-F5344CB8AC3E}">
        <p14:creationId xmlns:p14="http://schemas.microsoft.com/office/powerpoint/2010/main" val="3356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of Recombination</a:t>
            </a:r>
            <a:br>
              <a:rPr lang="en-US" dirty="0" smtClean="0"/>
            </a:br>
            <a:r>
              <a:rPr lang="en-US" dirty="0" smtClean="0"/>
              <a:t>From </a:t>
            </a:r>
            <a:r>
              <a:rPr lang="en-US" dirty="0" smtClean="0"/>
              <a:t>Tree to ARC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112" y="2254250"/>
            <a:ext cx="6581775" cy="3400425"/>
          </a:xfrm>
        </p:spPr>
      </p:pic>
    </p:spTree>
    <p:extLst>
      <p:ext uri="{BB962C8B-B14F-4D97-AF65-F5344CB8AC3E}">
        <p14:creationId xmlns:p14="http://schemas.microsoft.com/office/powerpoint/2010/main" val="2819208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Challenges </a:t>
            </a:r>
            <a:r>
              <a:rPr lang="en-US" dirty="0" err="1" smtClean="0"/>
              <a:t>Challenges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Obtaining international cross-disciplinary cooperation</a:t>
            </a:r>
          </a:p>
          <a:p>
            <a:r>
              <a:rPr lang="en-US" dirty="0" smtClean="0"/>
              <a:t>Educating geneticists, historians, and archaeologists on the possibilities and limitations of each other’s disciplines</a:t>
            </a:r>
          </a:p>
          <a:p>
            <a:r>
              <a:rPr lang="en-US" dirty="0" smtClean="0"/>
              <a:t>Obtaining valid sequence data from very old specimens</a:t>
            </a:r>
          </a:p>
          <a:p>
            <a:r>
              <a:rPr lang="en-US" dirty="0" smtClean="0"/>
              <a:t>Finding the 300,000 euro that I need to finance this project.</a:t>
            </a:r>
          </a:p>
          <a:p>
            <a:r>
              <a:rPr lang="en-US" dirty="0"/>
              <a:t>Developing appropriate population genetics models to recover probable histories from </a:t>
            </a:r>
            <a:r>
              <a:rPr lang="en-US" dirty="0" smtClean="0"/>
              <a:t>our </a:t>
            </a:r>
            <a:r>
              <a:rPr lang="en-US" dirty="0"/>
              <a:t>data</a:t>
            </a:r>
          </a:p>
          <a:p>
            <a:endParaRPr lang="en-US" dirty="0"/>
          </a:p>
        </p:txBody>
      </p:sp>
    </p:spTree>
    <p:extLst>
      <p:ext uri="{BB962C8B-B14F-4D97-AF65-F5344CB8AC3E}">
        <p14:creationId xmlns:p14="http://schemas.microsoft.com/office/powerpoint/2010/main" val="210490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Bibliography</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Heng</a:t>
            </a:r>
            <a:r>
              <a:rPr lang="en-US" dirty="0"/>
              <a:t> </a:t>
            </a:r>
            <a:r>
              <a:rPr lang="en-US" dirty="0" smtClean="0"/>
              <a:t>Li1 and </a:t>
            </a:r>
            <a:r>
              <a:rPr lang="en-US" dirty="0"/>
              <a:t>Richard Durbin, “Inference of human population history </a:t>
            </a:r>
            <a:r>
              <a:rPr lang="en-US" dirty="0" smtClean="0"/>
              <a:t>from individual </a:t>
            </a:r>
            <a:r>
              <a:rPr lang="en-US" dirty="0"/>
              <a:t>whole-genome </a:t>
            </a:r>
            <a:r>
              <a:rPr lang="en-US" dirty="0" smtClean="0"/>
              <a:t>sequences</a:t>
            </a:r>
            <a:r>
              <a:rPr lang="en-US" dirty="0"/>
              <a:t>, “</a:t>
            </a:r>
            <a:r>
              <a:rPr lang="en-US" i="1" dirty="0" smtClean="0"/>
              <a:t>Nature</a:t>
            </a:r>
            <a:r>
              <a:rPr lang="en-US" dirty="0" smtClean="0"/>
              <a:t> 475 </a:t>
            </a:r>
            <a:r>
              <a:rPr lang="en-US" dirty="0"/>
              <a:t>(28 July 2011</a:t>
            </a:r>
            <a:r>
              <a:rPr lang="en-US" dirty="0" smtClean="0"/>
              <a:t>): 493–496.</a:t>
            </a:r>
            <a:endParaRPr lang="en-US" dirty="0"/>
          </a:p>
          <a:p>
            <a:r>
              <a:rPr lang="en-US" dirty="0"/>
              <a:t> Kelley </a:t>
            </a:r>
            <a:r>
              <a:rPr lang="en-US" dirty="0" smtClean="0"/>
              <a:t>Harris and </a:t>
            </a:r>
            <a:r>
              <a:rPr lang="en-US" dirty="0" err="1"/>
              <a:t>Rasmus</a:t>
            </a:r>
            <a:r>
              <a:rPr lang="en-US" dirty="0"/>
              <a:t> Nielsen, “</a:t>
            </a:r>
            <a:r>
              <a:rPr lang="en-US" dirty="0" smtClean="0"/>
              <a:t>Inferring Demographic </a:t>
            </a:r>
            <a:r>
              <a:rPr lang="en-US" dirty="0"/>
              <a:t>History from a Spectrum </a:t>
            </a:r>
            <a:r>
              <a:rPr lang="en-US" dirty="0" smtClean="0"/>
              <a:t>of Shared </a:t>
            </a:r>
            <a:r>
              <a:rPr lang="en-US" dirty="0"/>
              <a:t>Haplotype Lengths,” </a:t>
            </a:r>
            <a:r>
              <a:rPr lang="en-US" i="1" dirty="0" err="1"/>
              <a:t>PLoS</a:t>
            </a:r>
            <a:r>
              <a:rPr lang="en-US" i="1" dirty="0"/>
              <a:t> Genet</a:t>
            </a:r>
            <a:r>
              <a:rPr lang="en-US" dirty="0"/>
              <a:t> 9(6): e1003521. </a:t>
            </a:r>
            <a:r>
              <a:rPr lang="en-US" dirty="0" smtClean="0"/>
              <a:t>doi:10.1371/ journal.pgen.1003521</a:t>
            </a:r>
          </a:p>
          <a:p>
            <a:r>
              <a:rPr lang="en-US" dirty="0" err="1"/>
              <a:t>Vitor</a:t>
            </a:r>
            <a:r>
              <a:rPr lang="en-US" dirty="0"/>
              <a:t> Sousa and Jody Hey, “Understanding the origin </a:t>
            </a:r>
            <a:r>
              <a:rPr lang="en-US" dirty="0" smtClean="0"/>
              <a:t>of species </a:t>
            </a:r>
            <a:r>
              <a:rPr lang="en-US" dirty="0"/>
              <a:t>with genome-scale </a:t>
            </a:r>
            <a:r>
              <a:rPr lang="en-US" dirty="0" smtClean="0"/>
              <a:t>data: </a:t>
            </a:r>
            <a:r>
              <a:rPr lang="en-US" dirty="0" err="1" smtClean="0"/>
              <a:t>modelling</a:t>
            </a:r>
            <a:r>
              <a:rPr lang="en-US" dirty="0" smtClean="0"/>
              <a:t> </a:t>
            </a:r>
            <a:r>
              <a:rPr lang="en-US" dirty="0"/>
              <a:t>gene flow,” </a:t>
            </a:r>
            <a:r>
              <a:rPr lang="en-US" dirty="0" smtClean="0"/>
              <a:t>www.nature.com/ reviews/genetics</a:t>
            </a:r>
          </a:p>
          <a:p>
            <a:r>
              <a:rPr lang="en-US" dirty="0" smtClean="0"/>
              <a:t>Magnus </a:t>
            </a:r>
            <a:r>
              <a:rPr lang="en-US" dirty="0" err="1" smtClean="0"/>
              <a:t>Nordborg</a:t>
            </a:r>
            <a:r>
              <a:rPr lang="en-US" dirty="0" smtClean="0"/>
              <a:t>, </a:t>
            </a:r>
            <a:r>
              <a:rPr lang="en-US" dirty="0"/>
              <a:t>Coalescent Theory” in  	D J Balding; M J Bishop; C </a:t>
            </a:r>
            <a:r>
              <a:rPr lang="en-US" dirty="0" err="1" smtClean="0"/>
              <a:t>Cannings</a:t>
            </a:r>
            <a:r>
              <a:rPr lang="en-US" dirty="0"/>
              <a:t>, </a:t>
            </a:r>
            <a:r>
              <a:rPr lang="en-US" i="1" dirty="0"/>
              <a:t>Handbook of </a:t>
            </a:r>
            <a:r>
              <a:rPr lang="en-US" i="1" dirty="0" smtClean="0"/>
              <a:t>Statistical </a:t>
            </a:r>
            <a:r>
              <a:rPr lang="en-US" i="1" dirty="0"/>
              <a:t>G</a:t>
            </a:r>
            <a:r>
              <a:rPr lang="en-US" i="1" dirty="0" smtClean="0"/>
              <a:t>enetics</a:t>
            </a:r>
            <a:r>
              <a:rPr lang="en-US" dirty="0" smtClean="0"/>
              <a:t> vol. </a:t>
            </a:r>
            <a:r>
              <a:rPr lang="en-US" dirty="0"/>
              <a:t>2 </a:t>
            </a:r>
            <a:r>
              <a:rPr lang="en-US" dirty="0" smtClean="0"/>
              <a:t>(</a:t>
            </a:r>
            <a:r>
              <a:rPr lang="en-US" dirty="0" err="1" smtClean="0"/>
              <a:t>Chichester</a:t>
            </a:r>
            <a:r>
              <a:rPr lang="en-US" dirty="0" smtClean="0"/>
              <a:t>: 2007), 843-877</a:t>
            </a:r>
            <a:r>
              <a:rPr lang="en-US" dirty="0"/>
              <a:t>.</a:t>
            </a:r>
            <a:endParaRPr lang="en-US" dirty="0"/>
          </a:p>
        </p:txBody>
      </p:sp>
    </p:spTree>
    <p:extLst>
      <p:ext uri="{BB962C8B-B14F-4D97-AF65-F5344CB8AC3E}">
        <p14:creationId xmlns:p14="http://schemas.microsoft.com/office/powerpoint/2010/main" val="3221931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470025"/>
          </a:xfrm>
        </p:spPr>
        <p:txBody>
          <a:bodyPr>
            <a:normAutofit/>
          </a:bodyPr>
          <a:lstStyle/>
          <a:p>
            <a:r>
              <a:rPr lang="en-US" sz="3600" dirty="0"/>
              <a:t>Questions/ Suggestions?</a:t>
            </a:r>
            <a:br>
              <a:rPr lang="en-US" sz="3600" dirty="0"/>
            </a:br>
            <a:endParaRPr lang="en-US" sz="3600" dirty="0"/>
          </a:p>
        </p:txBody>
      </p:sp>
    </p:spTree>
    <p:extLst>
      <p:ext uri="{BB962C8B-B14F-4D97-AF65-F5344CB8AC3E}">
        <p14:creationId xmlns:p14="http://schemas.microsoft.com/office/powerpoint/2010/main" val="3869007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934" y="152400"/>
            <a:ext cx="2743200" cy="461665"/>
          </a:xfrm>
          <a:prstGeom prst="rect">
            <a:avLst/>
          </a:prstGeom>
          <a:noFill/>
        </p:spPr>
        <p:txBody>
          <a:bodyPr wrap="square" rtlCol="0">
            <a:spAutoFit/>
          </a:bodyPr>
          <a:lstStyle/>
          <a:p>
            <a:pPr algn="ctr"/>
            <a:r>
              <a:rPr lang="en-US" sz="2400" dirty="0" smtClean="0">
                <a:solidFill>
                  <a:srgbClr val="FFFFFF"/>
                </a:solidFill>
              </a:rPr>
              <a:t>Some of our Team</a:t>
            </a:r>
            <a:endParaRPr lang="en-US" sz="2400" dirty="0">
              <a:solidFill>
                <a:srgbClr val="FFFFFF"/>
              </a:solidFill>
            </a:endParaRPr>
          </a:p>
        </p:txBody>
      </p:sp>
      <p:pic>
        <p:nvPicPr>
          <p:cNvPr id="6146" name="Picture 2" descr="C:\Users\geary\Pictures\Bal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1524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eary\Pictures\caramel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8580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eary\Pictures\conselvan.JPG"/>
          <p:cNvPicPr>
            <a:picLocks noChangeAspect="1" noChangeArrowheads="1"/>
          </p:cNvPicPr>
          <p:nvPr/>
        </p:nvPicPr>
        <p:blipFill rotWithShape="1">
          <a:blip r:embed="rId5">
            <a:extLst>
              <a:ext uri="{28A0092B-C50C-407E-A947-70E740481C1C}">
                <a14:useLocalDpi xmlns:a14="http://schemas.microsoft.com/office/drawing/2010/main" val="0"/>
              </a:ext>
            </a:extLst>
          </a:blip>
          <a:srcRect l="1936"/>
          <a:stretch/>
        </p:blipFill>
        <p:spPr bwMode="auto">
          <a:xfrm>
            <a:off x="4114800" y="857250"/>
            <a:ext cx="1447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geary\Pictures\Giost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0040" y="2472266"/>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geary\Pictures\guido barbujan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6858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geary\Pictures\NOVEMBRE_J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8815" y="4064270"/>
            <a:ext cx="119788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geary\Pictures\Robert_Wayne_phot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2322731"/>
            <a:ext cx="130628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geary\Pictures\Saur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42900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geary\Pictures\Vid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1123" y="643466"/>
            <a:ext cx="138223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geary\Pictures\Falko_Dai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67095" y="2553384"/>
            <a:ext cx="9525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geary\Pictures\krishna.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4691" t="12500" r="6302" b="4458"/>
          <a:stretch/>
        </p:blipFill>
        <p:spPr bwMode="auto">
          <a:xfrm>
            <a:off x="6096000" y="3609974"/>
            <a:ext cx="1385254" cy="1419226"/>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cmrp.oeaw.ac.at/image/walter%20pohl%200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4419600"/>
            <a:ext cx="118872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http://www.geschkult.fu-berlin.de/e/praehist/mitarbeiter/wimi/Peters/Peters1.png?13476946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4953000"/>
            <a:ext cx="11658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http://www.zabern.de/media/26/thumbnails/Alt.jpg.12333.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91573" y="5181600"/>
            <a:ext cx="1066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5761" y="2775466"/>
            <a:ext cx="1591150" cy="461665"/>
          </a:xfrm>
          <a:prstGeom prst="rect">
            <a:avLst/>
          </a:prstGeom>
          <a:noFill/>
        </p:spPr>
        <p:txBody>
          <a:bodyPr wrap="square" rtlCol="0">
            <a:spAutoFit/>
          </a:bodyPr>
          <a:lstStyle/>
          <a:p>
            <a:r>
              <a:rPr lang="en-US" sz="1200" b="1" dirty="0" smtClean="0">
                <a:solidFill>
                  <a:srgbClr val="FFFFFF"/>
                </a:solidFill>
              </a:rPr>
              <a:t>David </a:t>
            </a:r>
            <a:r>
              <a:rPr lang="en-US" sz="1200" b="1" dirty="0" err="1" smtClean="0">
                <a:solidFill>
                  <a:srgbClr val="FFFFFF"/>
                </a:solidFill>
              </a:rPr>
              <a:t>Caramelli</a:t>
            </a:r>
            <a:r>
              <a:rPr lang="en-US" sz="1200" b="1" dirty="0" smtClean="0">
                <a:solidFill>
                  <a:srgbClr val="FFFFFF"/>
                </a:solidFill>
              </a:rPr>
              <a:t>,</a:t>
            </a:r>
          </a:p>
          <a:p>
            <a:r>
              <a:rPr lang="en-US" sz="1200" b="1" dirty="0" smtClean="0">
                <a:solidFill>
                  <a:srgbClr val="FFFFFF"/>
                </a:solidFill>
              </a:rPr>
              <a:t>Florence</a:t>
            </a:r>
            <a:endParaRPr lang="en-US" sz="1200" b="1" dirty="0">
              <a:solidFill>
                <a:srgbClr val="FFFFFF"/>
              </a:solidFill>
            </a:endParaRPr>
          </a:p>
        </p:txBody>
      </p:sp>
      <p:sp>
        <p:nvSpPr>
          <p:cNvPr id="3" name="TextBox 2"/>
          <p:cNvSpPr txBox="1"/>
          <p:nvPr/>
        </p:nvSpPr>
        <p:spPr>
          <a:xfrm>
            <a:off x="310243" y="3657600"/>
            <a:ext cx="1143000" cy="461665"/>
          </a:xfrm>
          <a:prstGeom prst="rect">
            <a:avLst/>
          </a:prstGeom>
          <a:noFill/>
        </p:spPr>
        <p:txBody>
          <a:bodyPr wrap="square" rtlCol="0">
            <a:spAutoFit/>
          </a:bodyPr>
          <a:lstStyle/>
          <a:p>
            <a:r>
              <a:rPr lang="en-US" sz="1200" b="1" dirty="0" smtClean="0">
                <a:solidFill>
                  <a:srgbClr val="FFFFFF"/>
                </a:solidFill>
              </a:rPr>
              <a:t>Bob Wayne, UCLA</a:t>
            </a:r>
            <a:endParaRPr lang="en-US" sz="1200" b="1" dirty="0">
              <a:solidFill>
                <a:srgbClr val="FFFFFF"/>
              </a:solidFill>
            </a:endParaRPr>
          </a:p>
        </p:txBody>
      </p:sp>
      <p:sp>
        <p:nvSpPr>
          <p:cNvPr id="6" name="TextBox 5"/>
          <p:cNvSpPr txBox="1"/>
          <p:nvPr/>
        </p:nvSpPr>
        <p:spPr>
          <a:xfrm>
            <a:off x="7871882" y="5029702"/>
            <a:ext cx="1197881" cy="646331"/>
          </a:xfrm>
          <a:prstGeom prst="rect">
            <a:avLst/>
          </a:prstGeom>
          <a:noFill/>
        </p:spPr>
        <p:txBody>
          <a:bodyPr wrap="square" rtlCol="0">
            <a:spAutoFit/>
          </a:bodyPr>
          <a:lstStyle/>
          <a:p>
            <a:r>
              <a:rPr lang="en-US" sz="1200" b="1" dirty="0">
                <a:solidFill>
                  <a:srgbClr val="FFFFFF"/>
                </a:solidFill>
              </a:rPr>
              <a:t>John </a:t>
            </a:r>
            <a:r>
              <a:rPr lang="en-US" sz="1200" b="1" dirty="0" err="1" smtClean="0">
                <a:solidFill>
                  <a:srgbClr val="FFFFFF"/>
                </a:solidFill>
              </a:rPr>
              <a:t>Novembre</a:t>
            </a:r>
            <a:r>
              <a:rPr lang="en-US" sz="1200" b="1" dirty="0" smtClean="0">
                <a:solidFill>
                  <a:srgbClr val="FFFFFF"/>
                </a:solidFill>
              </a:rPr>
              <a:t>, UCLA </a:t>
            </a:r>
            <a:endParaRPr lang="en-US" sz="1200" b="1" dirty="0">
              <a:solidFill>
                <a:srgbClr val="FFFFFF"/>
              </a:solidFill>
            </a:endParaRPr>
          </a:p>
        </p:txBody>
      </p:sp>
      <p:sp>
        <p:nvSpPr>
          <p:cNvPr id="7" name="TextBox 6"/>
          <p:cNvSpPr txBox="1"/>
          <p:nvPr/>
        </p:nvSpPr>
        <p:spPr>
          <a:xfrm>
            <a:off x="6102827" y="4382869"/>
            <a:ext cx="1371600" cy="646331"/>
          </a:xfrm>
          <a:prstGeom prst="rect">
            <a:avLst/>
          </a:prstGeom>
          <a:noFill/>
        </p:spPr>
        <p:txBody>
          <a:bodyPr wrap="square" rtlCol="0">
            <a:spAutoFit/>
          </a:bodyPr>
          <a:lstStyle/>
          <a:p>
            <a:r>
              <a:rPr lang="en-US" sz="1200" b="1" dirty="0" smtClean="0">
                <a:solidFill>
                  <a:srgbClr val="FFFFFF"/>
                </a:solidFill>
              </a:rPr>
              <a:t>Krishna </a:t>
            </a:r>
            <a:r>
              <a:rPr lang="en-US" sz="1200" b="1" dirty="0" err="1" smtClean="0">
                <a:solidFill>
                  <a:srgbClr val="FFFFFF"/>
                </a:solidFill>
              </a:rPr>
              <a:t>Veeramah</a:t>
            </a:r>
            <a:r>
              <a:rPr lang="en-US" sz="1200" b="1" dirty="0" smtClean="0">
                <a:solidFill>
                  <a:srgbClr val="FFFFFF"/>
                </a:solidFill>
              </a:rPr>
              <a:t>, Arizona</a:t>
            </a:r>
            <a:endParaRPr lang="en-US" sz="1200" b="1" dirty="0">
              <a:solidFill>
                <a:srgbClr val="FFFFFF"/>
              </a:solidFill>
            </a:endParaRPr>
          </a:p>
        </p:txBody>
      </p:sp>
      <p:sp>
        <p:nvSpPr>
          <p:cNvPr id="8" name="TextBox 7"/>
          <p:cNvSpPr txBox="1"/>
          <p:nvPr/>
        </p:nvSpPr>
        <p:spPr>
          <a:xfrm>
            <a:off x="7886700" y="3575836"/>
            <a:ext cx="1104900" cy="461665"/>
          </a:xfrm>
          <a:prstGeom prst="rect">
            <a:avLst/>
          </a:prstGeom>
          <a:noFill/>
        </p:spPr>
        <p:txBody>
          <a:bodyPr wrap="square" rtlCol="0">
            <a:spAutoFit/>
          </a:bodyPr>
          <a:lstStyle/>
          <a:p>
            <a:r>
              <a:rPr lang="en-US" sz="1200" b="1" dirty="0" smtClean="0">
                <a:solidFill>
                  <a:srgbClr val="FFFFFF"/>
                </a:solidFill>
              </a:rPr>
              <a:t>Falko </a:t>
            </a:r>
            <a:r>
              <a:rPr lang="en-US" sz="1200" b="1" dirty="0" err="1" smtClean="0">
                <a:solidFill>
                  <a:srgbClr val="FFFFFF"/>
                </a:solidFill>
              </a:rPr>
              <a:t>Daim</a:t>
            </a:r>
            <a:r>
              <a:rPr lang="en-US" sz="1200" b="1" dirty="0" smtClean="0">
                <a:solidFill>
                  <a:srgbClr val="FFFFFF"/>
                </a:solidFill>
              </a:rPr>
              <a:t>, Mainz</a:t>
            </a:r>
            <a:endParaRPr lang="en-US" sz="1200" b="1" dirty="0">
              <a:solidFill>
                <a:srgbClr val="FFFFFF"/>
              </a:solidFill>
            </a:endParaRPr>
          </a:p>
        </p:txBody>
      </p:sp>
      <p:sp>
        <p:nvSpPr>
          <p:cNvPr id="9" name="TextBox 8"/>
          <p:cNvSpPr txBox="1"/>
          <p:nvPr/>
        </p:nvSpPr>
        <p:spPr>
          <a:xfrm>
            <a:off x="228600" y="1803372"/>
            <a:ext cx="1524000" cy="461665"/>
          </a:xfrm>
          <a:prstGeom prst="rect">
            <a:avLst/>
          </a:prstGeom>
          <a:noFill/>
        </p:spPr>
        <p:txBody>
          <a:bodyPr wrap="square" rtlCol="0">
            <a:spAutoFit/>
          </a:bodyPr>
          <a:lstStyle/>
          <a:p>
            <a:r>
              <a:rPr lang="en-US" sz="1200" b="1" dirty="0" err="1">
                <a:solidFill>
                  <a:srgbClr val="000000"/>
                </a:solidFill>
              </a:rPr>
              <a:t>Csanád</a:t>
            </a:r>
            <a:r>
              <a:rPr lang="en-US" sz="1200" b="1" dirty="0">
                <a:solidFill>
                  <a:srgbClr val="000000"/>
                </a:solidFill>
              </a:rPr>
              <a:t> </a:t>
            </a:r>
            <a:r>
              <a:rPr lang="en-US" sz="1200" b="1" dirty="0" err="1" smtClean="0">
                <a:solidFill>
                  <a:srgbClr val="000000"/>
                </a:solidFill>
              </a:rPr>
              <a:t>Bálint</a:t>
            </a:r>
            <a:r>
              <a:rPr lang="en-US" sz="1200" b="1" dirty="0" smtClean="0">
                <a:solidFill>
                  <a:srgbClr val="000000"/>
                </a:solidFill>
              </a:rPr>
              <a:t>, Budapest</a:t>
            </a:r>
            <a:endParaRPr lang="en-US" sz="1200" b="1" dirty="0">
              <a:solidFill>
                <a:srgbClr val="000000"/>
              </a:solidFill>
            </a:endParaRPr>
          </a:p>
        </p:txBody>
      </p:sp>
      <p:sp>
        <p:nvSpPr>
          <p:cNvPr id="10" name="TextBox 9"/>
          <p:cNvSpPr txBox="1"/>
          <p:nvPr/>
        </p:nvSpPr>
        <p:spPr>
          <a:xfrm>
            <a:off x="5703255" y="1671935"/>
            <a:ext cx="1486368" cy="461665"/>
          </a:xfrm>
          <a:prstGeom prst="rect">
            <a:avLst/>
          </a:prstGeom>
          <a:noFill/>
        </p:spPr>
        <p:txBody>
          <a:bodyPr wrap="square" rtlCol="0">
            <a:spAutoFit/>
          </a:bodyPr>
          <a:lstStyle/>
          <a:p>
            <a:r>
              <a:rPr lang="en-US" sz="1200" b="1" dirty="0">
                <a:solidFill>
                  <a:srgbClr val="FFFFFF"/>
                </a:solidFill>
              </a:rPr>
              <a:t>Guido </a:t>
            </a:r>
            <a:r>
              <a:rPr lang="en-US" sz="1200" b="1" dirty="0" err="1" smtClean="0">
                <a:solidFill>
                  <a:srgbClr val="FFFFFF"/>
                </a:solidFill>
              </a:rPr>
              <a:t>Barbujani</a:t>
            </a:r>
            <a:r>
              <a:rPr lang="en-US" sz="1200" b="1" dirty="0" smtClean="0">
                <a:solidFill>
                  <a:srgbClr val="FFFFFF"/>
                </a:solidFill>
              </a:rPr>
              <a:t>, Ferrara</a:t>
            </a:r>
            <a:endParaRPr lang="en-US" sz="1200" b="1" dirty="0">
              <a:solidFill>
                <a:srgbClr val="FFFFFF"/>
              </a:solidFill>
            </a:endParaRPr>
          </a:p>
        </p:txBody>
      </p:sp>
      <p:sp>
        <p:nvSpPr>
          <p:cNvPr id="11" name="TextBox 10"/>
          <p:cNvSpPr txBox="1"/>
          <p:nvPr/>
        </p:nvSpPr>
        <p:spPr>
          <a:xfrm>
            <a:off x="7290834" y="2017636"/>
            <a:ext cx="1352522" cy="461665"/>
          </a:xfrm>
          <a:prstGeom prst="rect">
            <a:avLst/>
          </a:prstGeom>
          <a:noFill/>
        </p:spPr>
        <p:txBody>
          <a:bodyPr wrap="square" rtlCol="0">
            <a:spAutoFit/>
          </a:bodyPr>
          <a:lstStyle/>
          <a:p>
            <a:r>
              <a:rPr lang="en-US" sz="1200" b="1" dirty="0">
                <a:solidFill>
                  <a:srgbClr val="000000"/>
                </a:solidFill>
              </a:rPr>
              <a:t>Tivadar </a:t>
            </a:r>
            <a:r>
              <a:rPr lang="en-US" sz="1200" b="1" dirty="0" smtClean="0">
                <a:solidFill>
                  <a:srgbClr val="000000"/>
                </a:solidFill>
              </a:rPr>
              <a:t>Vida, Budapest</a:t>
            </a:r>
            <a:endParaRPr lang="en-US" sz="1200" b="1" dirty="0">
              <a:solidFill>
                <a:srgbClr val="000000"/>
              </a:solidFill>
            </a:endParaRPr>
          </a:p>
        </p:txBody>
      </p:sp>
      <p:sp>
        <p:nvSpPr>
          <p:cNvPr id="13" name="TextBox 12"/>
          <p:cNvSpPr txBox="1"/>
          <p:nvPr/>
        </p:nvSpPr>
        <p:spPr>
          <a:xfrm>
            <a:off x="2350770" y="6091535"/>
            <a:ext cx="1253490" cy="461665"/>
          </a:xfrm>
          <a:prstGeom prst="rect">
            <a:avLst/>
          </a:prstGeom>
          <a:noFill/>
        </p:spPr>
        <p:txBody>
          <a:bodyPr wrap="square" rtlCol="0">
            <a:spAutoFit/>
          </a:bodyPr>
          <a:lstStyle/>
          <a:p>
            <a:r>
              <a:rPr lang="en-US" sz="1200" b="1" dirty="0" smtClean="0">
                <a:solidFill>
                  <a:srgbClr val="FFFFFF"/>
                </a:solidFill>
              </a:rPr>
              <a:t>Daniel Peters, Berlin</a:t>
            </a:r>
            <a:endParaRPr lang="en-US" sz="1200" b="1" dirty="0">
              <a:solidFill>
                <a:srgbClr val="FFFFFF"/>
              </a:solidFill>
            </a:endParaRPr>
          </a:p>
        </p:txBody>
      </p:sp>
      <p:sp>
        <p:nvSpPr>
          <p:cNvPr id="14" name="TextBox 13"/>
          <p:cNvSpPr txBox="1"/>
          <p:nvPr/>
        </p:nvSpPr>
        <p:spPr>
          <a:xfrm>
            <a:off x="2165033" y="4419600"/>
            <a:ext cx="1340167" cy="461665"/>
          </a:xfrm>
          <a:prstGeom prst="rect">
            <a:avLst/>
          </a:prstGeom>
          <a:noFill/>
        </p:spPr>
        <p:txBody>
          <a:bodyPr wrap="square" rtlCol="0">
            <a:spAutoFit/>
          </a:bodyPr>
          <a:lstStyle/>
          <a:p>
            <a:r>
              <a:rPr lang="en-US" sz="1200" b="1" dirty="0" err="1" smtClean="0">
                <a:solidFill>
                  <a:srgbClr val="FFFFFF"/>
                </a:solidFill>
              </a:rPr>
              <a:t>Sauro</a:t>
            </a:r>
            <a:r>
              <a:rPr lang="en-US" sz="1200" b="1" dirty="0" smtClean="0">
                <a:solidFill>
                  <a:srgbClr val="FFFFFF"/>
                </a:solidFill>
              </a:rPr>
              <a:t> </a:t>
            </a:r>
            <a:r>
              <a:rPr lang="en-US" sz="1200" b="1" dirty="0" err="1" smtClean="0">
                <a:solidFill>
                  <a:srgbClr val="FFFFFF"/>
                </a:solidFill>
              </a:rPr>
              <a:t>Gelichi</a:t>
            </a:r>
            <a:r>
              <a:rPr lang="en-US" sz="1200" b="1" dirty="0" smtClean="0">
                <a:solidFill>
                  <a:srgbClr val="FFFFFF"/>
                </a:solidFill>
              </a:rPr>
              <a:t>,     Venice</a:t>
            </a:r>
            <a:endParaRPr lang="en-US" sz="1200" b="1" dirty="0">
              <a:solidFill>
                <a:srgbClr val="FFFFFF"/>
              </a:solidFill>
            </a:endParaRPr>
          </a:p>
        </p:txBody>
      </p:sp>
      <p:sp>
        <p:nvSpPr>
          <p:cNvPr id="15" name="TextBox 14"/>
          <p:cNvSpPr txBox="1"/>
          <p:nvPr/>
        </p:nvSpPr>
        <p:spPr>
          <a:xfrm>
            <a:off x="4114800" y="1676400"/>
            <a:ext cx="1447800" cy="646331"/>
          </a:xfrm>
          <a:prstGeom prst="rect">
            <a:avLst/>
          </a:prstGeom>
          <a:noFill/>
        </p:spPr>
        <p:txBody>
          <a:bodyPr wrap="square" rtlCol="0">
            <a:spAutoFit/>
          </a:bodyPr>
          <a:lstStyle/>
          <a:p>
            <a:r>
              <a:rPr lang="en-US" sz="1200" b="1" dirty="0">
                <a:solidFill>
                  <a:srgbClr val="FFFFFF"/>
                </a:solidFill>
              </a:rPr>
              <a:t>Francesca </a:t>
            </a:r>
            <a:r>
              <a:rPr lang="en-US" sz="1200" b="1" dirty="0" err="1" smtClean="0">
                <a:solidFill>
                  <a:srgbClr val="FFFFFF"/>
                </a:solidFill>
              </a:rPr>
              <a:t>Consolvan</a:t>
            </a:r>
            <a:r>
              <a:rPr lang="en-US" sz="1200" b="1" dirty="0">
                <a:solidFill>
                  <a:srgbClr val="FFFFFF"/>
                </a:solidFill>
              </a:rPr>
              <a:t>,</a:t>
            </a:r>
            <a:r>
              <a:rPr lang="en-US" sz="1200" b="1" dirty="0" smtClean="0">
                <a:solidFill>
                  <a:srgbClr val="FFFFFF"/>
                </a:solidFill>
              </a:rPr>
              <a:t> Vienna</a:t>
            </a:r>
            <a:endParaRPr lang="en-US" sz="1200" b="1" dirty="0">
              <a:solidFill>
                <a:srgbClr val="FFFFFF"/>
              </a:solidFill>
            </a:endParaRPr>
          </a:p>
        </p:txBody>
      </p:sp>
      <p:sp>
        <p:nvSpPr>
          <p:cNvPr id="16" name="TextBox 15"/>
          <p:cNvSpPr txBox="1"/>
          <p:nvPr/>
        </p:nvSpPr>
        <p:spPr>
          <a:xfrm>
            <a:off x="4221480" y="3805534"/>
            <a:ext cx="1280160" cy="461665"/>
          </a:xfrm>
          <a:prstGeom prst="rect">
            <a:avLst/>
          </a:prstGeom>
          <a:noFill/>
        </p:spPr>
        <p:txBody>
          <a:bodyPr wrap="square" rtlCol="0">
            <a:spAutoFit/>
          </a:bodyPr>
          <a:lstStyle/>
          <a:p>
            <a:r>
              <a:rPr lang="en-US" sz="1200" b="1" dirty="0" err="1">
                <a:solidFill>
                  <a:srgbClr val="FFFFFF"/>
                </a:solidFill>
              </a:rPr>
              <a:t>Caterina</a:t>
            </a:r>
            <a:r>
              <a:rPr lang="en-US" sz="1200" b="1" dirty="0">
                <a:solidFill>
                  <a:srgbClr val="FFFFFF"/>
                </a:solidFill>
              </a:rPr>
              <a:t> </a:t>
            </a:r>
            <a:r>
              <a:rPr lang="en-US" sz="1200" b="1" dirty="0" err="1" smtClean="0">
                <a:solidFill>
                  <a:srgbClr val="FFFFFF"/>
                </a:solidFill>
              </a:rPr>
              <a:t>Giostra</a:t>
            </a:r>
            <a:r>
              <a:rPr lang="en-US" sz="1200" b="1" dirty="0" smtClean="0">
                <a:solidFill>
                  <a:srgbClr val="FFFFFF"/>
                </a:solidFill>
              </a:rPr>
              <a:t>, Milan</a:t>
            </a:r>
            <a:endParaRPr lang="en-US" sz="1200" b="1" dirty="0">
              <a:solidFill>
                <a:srgbClr val="FFFFFF"/>
              </a:solidFill>
            </a:endParaRPr>
          </a:p>
        </p:txBody>
      </p:sp>
      <p:sp>
        <p:nvSpPr>
          <p:cNvPr id="17" name="TextBox 16"/>
          <p:cNvSpPr txBox="1"/>
          <p:nvPr/>
        </p:nvSpPr>
        <p:spPr>
          <a:xfrm>
            <a:off x="4172373" y="5783004"/>
            <a:ext cx="1066800" cy="461665"/>
          </a:xfrm>
          <a:prstGeom prst="rect">
            <a:avLst/>
          </a:prstGeom>
          <a:noFill/>
        </p:spPr>
        <p:txBody>
          <a:bodyPr wrap="square" rtlCol="0">
            <a:spAutoFit/>
          </a:bodyPr>
          <a:lstStyle/>
          <a:p>
            <a:r>
              <a:rPr lang="en-US" sz="1200" b="1" dirty="0" smtClean="0"/>
              <a:t>Walter Pohl, Vienna</a:t>
            </a:r>
            <a:endParaRPr lang="en-US" sz="1200" b="1" dirty="0"/>
          </a:p>
        </p:txBody>
      </p:sp>
      <p:sp>
        <p:nvSpPr>
          <p:cNvPr id="19" name="TextBox 18"/>
          <p:cNvSpPr txBox="1"/>
          <p:nvPr/>
        </p:nvSpPr>
        <p:spPr>
          <a:xfrm>
            <a:off x="5415019" y="6318764"/>
            <a:ext cx="1066800" cy="461665"/>
          </a:xfrm>
          <a:prstGeom prst="rect">
            <a:avLst/>
          </a:prstGeom>
          <a:noFill/>
        </p:spPr>
        <p:txBody>
          <a:bodyPr wrap="square" rtlCol="0">
            <a:spAutoFit/>
          </a:bodyPr>
          <a:lstStyle/>
          <a:p>
            <a:r>
              <a:rPr lang="en-US" sz="1200" b="1" dirty="0">
                <a:solidFill>
                  <a:srgbClr val="FFFFFF"/>
                </a:solidFill>
              </a:rPr>
              <a:t>Kurt </a:t>
            </a:r>
            <a:r>
              <a:rPr lang="en-US" sz="1200" b="1" dirty="0" smtClean="0">
                <a:solidFill>
                  <a:srgbClr val="FFFFFF"/>
                </a:solidFill>
              </a:rPr>
              <a:t>Alt, Mainz</a:t>
            </a:r>
            <a:endParaRPr lang="en-US" sz="1200" b="1" dirty="0">
              <a:solidFill>
                <a:srgbClr val="FFFFFF"/>
              </a:solidFill>
            </a:endParaRPr>
          </a:p>
        </p:txBody>
      </p:sp>
      <p:pic>
        <p:nvPicPr>
          <p:cNvPr id="1026" name="Picture 2" descr="http://www.storia.unipd.it/PROFILI/MATERIALE/FOTOGRAFIE/mariacristina.larocc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1343" y="5410200"/>
            <a:ext cx="1118760" cy="1371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73913" y="6150232"/>
            <a:ext cx="1288287" cy="646331"/>
          </a:xfrm>
          <a:prstGeom prst="rect">
            <a:avLst/>
          </a:prstGeom>
          <a:noFill/>
        </p:spPr>
        <p:txBody>
          <a:bodyPr wrap="square" rtlCol="0">
            <a:spAutoFit/>
          </a:bodyPr>
          <a:lstStyle/>
          <a:p>
            <a:r>
              <a:rPr lang="en-US" sz="1200" b="1" dirty="0" smtClean="0"/>
              <a:t>Maria Cristina La </a:t>
            </a:r>
            <a:r>
              <a:rPr lang="en-US" sz="1200" b="1" dirty="0" err="1" smtClean="0"/>
              <a:t>Rocca</a:t>
            </a:r>
            <a:r>
              <a:rPr lang="en-US" sz="1200" b="1" dirty="0" smtClean="0"/>
              <a:t>, </a:t>
            </a:r>
            <a:r>
              <a:rPr lang="en-US" sz="1200" b="1" dirty="0" err="1" smtClean="0"/>
              <a:t>Padova</a:t>
            </a:r>
            <a:endParaRPr lang="en-US" sz="1200" b="1" dirty="0"/>
          </a:p>
        </p:txBody>
      </p:sp>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0193" y="4219575"/>
            <a:ext cx="1097817" cy="1371600"/>
          </a:xfrm>
          <a:prstGeom prst="rect">
            <a:avLst/>
          </a:prstGeom>
        </p:spPr>
      </p:pic>
      <p:pic>
        <p:nvPicPr>
          <p:cNvPr id="1027"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80745" y="2133600"/>
            <a:ext cx="121661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715000" y="3119735"/>
            <a:ext cx="1216617" cy="461665"/>
          </a:xfrm>
          <a:prstGeom prst="rect">
            <a:avLst/>
          </a:prstGeom>
          <a:noFill/>
        </p:spPr>
        <p:txBody>
          <a:bodyPr wrap="square" rtlCol="0">
            <a:spAutoFit/>
          </a:bodyPr>
          <a:lstStyle/>
          <a:p>
            <a:r>
              <a:rPr lang="en-US" sz="1200" b="1" dirty="0">
                <a:solidFill>
                  <a:srgbClr val="FFFFFF"/>
                </a:solidFill>
              </a:rPr>
              <a:t>Irene </a:t>
            </a:r>
            <a:r>
              <a:rPr lang="en-US" sz="1200" b="1" dirty="0" err="1" smtClean="0">
                <a:solidFill>
                  <a:srgbClr val="FFFFFF"/>
                </a:solidFill>
              </a:rPr>
              <a:t>Barbieri</a:t>
            </a:r>
            <a:r>
              <a:rPr lang="en-US" sz="1200" b="1" dirty="0" smtClean="0">
                <a:solidFill>
                  <a:srgbClr val="FFFFFF"/>
                </a:solidFill>
              </a:rPr>
              <a:t>, Budapest</a:t>
            </a:r>
            <a:endParaRPr lang="en-US" sz="1200" b="1" dirty="0">
              <a:solidFill>
                <a:srgbClr val="FFFFFF"/>
              </a:solidFill>
            </a:endParaRPr>
          </a:p>
        </p:txBody>
      </p:sp>
      <p:sp>
        <p:nvSpPr>
          <p:cNvPr id="12" name="TextBox 11"/>
          <p:cNvSpPr txBox="1"/>
          <p:nvPr/>
        </p:nvSpPr>
        <p:spPr>
          <a:xfrm>
            <a:off x="228600" y="5207913"/>
            <a:ext cx="1031627" cy="430887"/>
          </a:xfrm>
          <a:prstGeom prst="rect">
            <a:avLst/>
          </a:prstGeom>
          <a:noFill/>
        </p:spPr>
        <p:txBody>
          <a:bodyPr wrap="square" rtlCol="0">
            <a:spAutoFit/>
          </a:bodyPr>
          <a:lstStyle/>
          <a:p>
            <a:r>
              <a:rPr lang="en-US" sz="1100" b="1" dirty="0" err="1" smtClean="0"/>
              <a:t>Stefania</a:t>
            </a:r>
            <a:r>
              <a:rPr lang="en-US" sz="1100" b="1" dirty="0" smtClean="0"/>
              <a:t> </a:t>
            </a:r>
            <a:r>
              <a:rPr lang="en-US" sz="1100" b="1" dirty="0" err="1" smtClean="0"/>
              <a:t>Vai</a:t>
            </a:r>
            <a:r>
              <a:rPr lang="en-US" sz="1100" b="1" dirty="0" smtClean="0"/>
              <a:t>,</a:t>
            </a:r>
          </a:p>
          <a:p>
            <a:r>
              <a:rPr lang="en-US" sz="1100" b="1" dirty="0" smtClean="0"/>
              <a:t>Florence</a:t>
            </a:r>
            <a:endParaRPr lang="en-US" sz="1100" b="1" dirty="0"/>
          </a:p>
        </p:txBody>
      </p:sp>
      <p:sp>
        <p:nvSpPr>
          <p:cNvPr id="18" name="TextBox 17"/>
          <p:cNvSpPr txBox="1"/>
          <p:nvPr/>
        </p:nvSpPr>
        <p:spPr>
          <a:xfrm>
            <a:off x="1905000" y="228600"/>
            <a:ext cx="1524000" cy="338554"/>
          </a:xfrm>
          <a:prstGeom prst="rect">
            <a:avLst/>
          </a:prstGeom>
          <a:noFill/>
        </p:spPr>
        <p:txBody>
          <a:bodyPr wrap="square" rtlCol="0">
            <a:spAutoFit/>
          </a:bodyPr>
          <a:lstStyle/>
          <a:p>
            <a:r>
              <a:rPr lang="en-US" sz="1600" dirty="0" smtClean="0">
                <a:solidFill>
                  <a:srgbClr val="FF0000"/>
                </a:solidFill>
              </a:rPr>
              <a:t>Archeologists</a:t>
            </a:r>
            <a:endParaRPr lang="en-US" sz="1600" dirty="0">
              <a:solidFill>
                <a:srgbClr val="FF0000"/>
              </a:solidFill>
            </a:endParaRPr>
          </a:p>
        </p:txBody>
      </p:sp>
      <p:sp>
        <p:nvSpPr>
          <p:cNvPr id="22" name="TextBox 21"/>
          <p:cNvSpPr txBox="1"/>
          <p:nvPr/>
        </p:nvSpPr>
        <p:spPr>
          <a:xfrm>
            <a:off x="6828914" y="228600"/>
            <a:ext cx="1400686" cy="338554"/>
          </a:xfrm>
          <a:prstGeom prst="rect">
            <a:avLst/>
          </a:prstGeom>
          <a:noFill/>
        </p:spPr>
        <p:txBody>
          <a:bodyPr wrap="square" rtlCol="0">
            <a:spAutoFit/>
          </a:bodyPr>
          <a:lstStyle/>
          <a:p>
            <a:r>
              <a:rPr lang="en-US" sz="1600" dirty="0" smtClean="0">
                <a:solidFill>
                  <a:srgbClr val="FF0000"/>
                </a:solidFill>
              </a:rPr>
              <a:t>Geneticists</a:t>
            </a:r>
            <a:endParaRPr lang="en-US" sz="1600" dirty="0">
              <a:solidFill>
                <a:srgbClr val="FF0000"/>
              </a:solidFill>
            </a:endParaRPr>
          </a:p>
        </p:txBody>
      </p:sp>
      <p:sp>
        <p:nvSpPr>
          <p:cNvPr id="23" name="TextBox 22"/>
          <p:cNvSpPr txBox="1"/>
          <p:nvPr/>
        </p:nvSpPr>
        <p:spPr>
          <a:xfrm>
            <a:off x="2743200" y="6443246"/>
            <a:ext cx="2414058" cy="338554"/>
          </a:xfrm>
          <a:prstGeom prst="rect">
            <a:avLst/>
          </a:prstGeom>
          <a:noFill/>
        </p:spPr>
        <p:txBody>
          <a:bodyPr wrap="square" rtlCol="0">
            <a:spAutoFit/>
          </a:bodyPr>
          <a:lstStyle/>
          <a:p>
            <a:r>
              <a:rPr lang="en-US" sz="1600" dirty="0" smtClean="0">
                <a:solidFill>
                  <a:srgbClr val="FF0000"/>
                </a:solidFill>
              </a:rPr>
              <a:t>Physical Anthropologists</a:t>
            </a:r>
          </a:p>
        </p:txBody>
      </p:sp>
      <p:sp>
        <p:nvSpPr>
          <p:cNvPr id="24" name="TextBox 23"/>
          <p:cNvSpPr txBox="1"/>
          <p:nvPr/>
        </p:nvSpPr>
        <p:spPr>
          <a:xfrm>
            <a:off x="7888816" y="6025540"/>
            <a:ext cx="1180948" cy="338554"/>
          </a:xfrm>
          <a:prstGeom prst="rect">
            <a:avLst/>
          </a:prstGeom>
          <a:noFill/>
        </p:spPr>
        <p:txBody>
          <a:bodyPr wrap="square" rtlCol="0">
            <a:spAutoFit/>
          </a:bodyPr>
          <a:lstStyle/>
          <a:p>
            <a:r>
              <a:rPr lang="en-US" sz="1600" dirty="0" smtClean="0">
                <a:solidFill>
                  <a:srgbClr val="FF0000"/>
                </a:solidFill>
              </a:rPr>
              <a:t>Historians</a:t>
            </a:r>
            <a:endParaRPr lang="en-US" sz="1600" dirty="0">
              <a:solidFill>
                <a:srgbClr val="FF0000"/>
              </a:solidFill>
            </a:endParaRPr>
          </a:p>
        </p:txBody>
      </p:sp>
      <p:pic>
        <p:nvPicPr>
          <p:cNvPr id="2050" name="Picture 2" descr="C:\Users\geary\Pictures\Loskotovaphoto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89508" y="5105400"/>
            <a:ext cx="1200231" cy="1600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553200" y="6106285"/>
            <a:ext cx="1148372" cy="646331"/>
          </a:xfrm>
          <a:prstGeom prst="rect">
            <a:avLst/>
          </a:prstGeom>
          <a:noFill/>
        </p:spPr>
        <p:txBody>
          <a:bodyPr wrap="square" rtlCol="0">
            <a:spAutoFit/>
          </a:bodyPr>
          <a:lstStyle/>
          <a:p>
            <a:r>
              <a:rPr lang="en-US" sz="1200" b="1" dirty="0" err="1" smtClean="0"/>
              <a:t>Zuzana</a:t>
            </a:r>
            <a:r>
              <a:rPr lang="en-US" sz="1200" b="1" dirty="0" smtClean="0"/>
              <a:t> </a:t>
            </a:r>
            <a:r>
              <a:rPr lang="en-US" sz="1200" b="1" dirty="0" err="1" smtClean="0"/>
              <a:t>Loskotova</a:t>
            </a:r>
            <a:r>
              <a:rPr lang="en-US" sz="1200" b="1" dirty="0" smtClean="0"/>
              <a:t>, Brno</a:t>
            </a:r>
            <a:endParaRPr lang="en-US" sz="1200" b="1" dirty="0"/>
          </a:p>
        </p:txBody>
      </p:sp>
    </p:spTree>
    <p:extLst>
      <p:ext uri="{BB962C8B-B14F-4D97-AF65-F5344CB8AC3E}">
        <p14:creationId xmlns:p14="http://schemas.microsoft.com/office/powerpoint/2010/main" val="29183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1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2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3" grpId="0"/>
      <p:bldP spid="14" grpId="0"/>
      <p:bldP spid="15" grpId="0"/>
      <p:bldP spid="16" grpId="0"/>
      <p:bldP spid="17" grpId="0"/>
      <p:bldP spid="19" grpId="0"/>
      <p:bldP spid="20" grpId="0"/>
      <p:bldP spid="21" grpId="0"/>
      <p:bldP spid="12" grpId="0"/>
      <p:bldP spid="18"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Langobarden_p 3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206875" y="381000"/>
            <a:ext cx="3946525" cy="5486400"/>
          </a:xfrm>
          <a:prstGeom prst="rect">
            <a:avLst/>
          </a:prstGeom>
          <a:noFill/>
          <a:ln>
            <a:noFill/>
          </a:ln>
        </p:spPr>
      </p:pic>
      <p:sp>
        <p:nvSpPr>
          <p:cNvPr id="3" name="TextBox 2"/>
          <p:cNvSpPr txBox="1"/>
          <p:nvPr/>
        </p:nvSpPr>
        <p:spPr>
          <a:xfrm>
            <a:off x="265043" y="698259"/>
            <a:ext cx="3581400" cy="1200329"/>
          </a:xfrm>
          <a:prstGeom prst="rect">
            <a:avLst/>
          </a:prstGeom>
          <a:noFill/>
        </p:spPr>
        <p:txBody>
          <a:bodyPr wrap="square" rtlCol="0">
            <a:spAutoFit/>
          </a:bodyPr>
          <a:lstStyle/>
          <a:p>
            <a:pPr algn="ctr"/>
            <a:r>
              <a:rPr lang="en-US" sz="2400" dirty="0" smtClean="0"/>
              <a:t>Presumed Longobard Settlements 1</a:t>
            </a:r>
            <a:r>
              <a:rPr lang="en-US" sz="2400" baseline="30000" dirty="0" smtClean="0"/>
              <a:t>st</a:t>
            </a:r>
            <a:r>
              <a:rPr lang="en-US" sz="2400" dirty="0" smtClean="0"/>
              <a:t> to 6</a:t>
            </a:r>
            <a:r>
              <a:rPr lang="en-US" sz="2400" baseline="30000" dirty="0" smtClean="0"/>
              <a:t>th</a:t>
            </a:r>
            <a:r>
              <a:rPr lang="en-US" sz="2400" dirty="0" smtClean="0"/>
              <a:t> Centuries</a:t>
            </a:r>
            <a:endParaRPr lang="en-US" sz="2400" dirty="0"/>
          </a:p>
        </p:txBody>
      </p:sp>
    </p:spTree>
    <p:extLst>
      <p:ext uri="{BB962C8B-B14F-4D97-AF65-F5344CB8AC3E}">
        <p14:creationId xmlns:p14="http://schemas.microsoft.com/office/powerpoint/2010/main" val="1104686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obarden_p 1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17619" y="381000"/>
            <a:ext cx="4343400" cy="5928432"/>
          </a:xfrm>
          <a:prstGeom prst="rect">
            <a:avLst/>
          </a:prstGeom>
          <a:noFill/>
          <a:ln>
            <a:noFill/>
          </a:ln>
        </p:spPr>
      </p:pic>
      <p:sp>
        <p:nvSpPr>
          <p:cNvPr id="3" name="TextBox 2"/>
          <p:cNvSpPr txBox="1"/>
          <p:nvPr/>
        </p:nvSpPr>
        <p:spPr>
          <a:xfrm>
            <a:off x="152400" y="4983540"/>
            <a:ext cx="1896533" cy="1200329"/>
          </a:xfrm>
          <a:prstGeom prst="rect">
            <a:avLst/>
          </a:prstGeom>
          <a:noFill/>
        </p:spPr>
        <p:txBody>
          <a:bodyPr wrap="square" rtlCol="0">
            <a:spAutoFit/>
          </a:bodyPr>
          <a:lstStyle/>
          <a:p>
            <a:pPr algn="ctr"/>
            <a:r>
              <a:rPr lang="en-US" sz="2400" dirty="0" smtClean="0"/>
              <a:t>Presumed Longobard Cemeteries</a:t>
            </a:r>
            <a:endParaRPr lang="en-US" sz="2400" dirty="0"/>
          </a:p>
        </p:txBody>
      </p:sp>
      <p:sp>
        <p:nvSpPr>
          <p:cNvPr id="4" name="Oval 3"/>
          <p:cNvSpPr/>
          <p:nvPr/>
        </p:nvSpPr>
        <p:spPr>
          <a:xfrm>
            <a:off x="3703519" y="762000"/>
            <a:ext cx="13716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38052" y="2209800"/>
            <a:ext cx="7620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95252" y="29972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85452" y="2760133"/>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4685652" y="1333500"/>
            <a:ext cx="2743200" cy="9144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P:\HS\Professor Geary\Langobarden Scans\Langobarden_kat 15_p 22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76452" y="609600"/>
            <a:ext cx="1554281" cy="13716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H="1" flipV="1">
            <a:off x="1744133" y="1828800"/>
            <a:ext cx="3551119"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447652" y="3185160"/>
            <a:ext cx="1828800" cy="7874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P:\HS\Professor Geary\Langobarden Scans\Langobarden_kat 125-2_p 3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71" t="3883" b="2535"/>
          <a:stretch/>
        </p:blipFill>
        <p:spPr bwMode="auto">
          <a:xfrm>
            <a:off x="7047852" y="2133600"/>
            <a:ext cx="1536635" cy="1918582"/>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P:\HS\Professor Geary\Langobarden Scans\Langobarden_kat 172_p 3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5" t="2222" r="71909" b="77161"/>
          <a:stretch/>
        </p:blipFill>
        <p:spPr bwMode="auto">
          <a:xfrm>
            <a:off x="694266" y="3200400"/>
            <a:ext cx="1126067" cy="141393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flipH="1">
            <a:off x="1820333" y="3421416"/>
            <a:ext cx="2560320" cy="312384"/>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106333" y="4038600"/>
            <a:ext cx="762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304652" y="4236720"/>
            <a:ext cx="2971800" cy="1249680"/>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Picture 7" descr="P:\HS\Professor Geary\Langobarden Scans\Langobarden_kat 188-2_p3 7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0" t="23599" r="6325" b="15565"/>
          <a:stretch/>
        </p:blipFill>
        <p:spPr bwMode="auto">
          <a:xfrm>
            <a:off x="6743052" y="4861560"/>
            <a:ext cx="2049581" cy="12274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533" y="533400"/>
            <a:ext cx="987136" cy="2286000"/>
          </a:xfrm>
          <a:prstGeom prst="rect">
            <a:avLst/>
          </a:prstGeom>
        </p:spPr>
      </p:pic>
    </p:spTree>
    <p:extLst>
      <p:ext uri="{BB962C8B-B14F-4D97-AF65-F5344CB8AC3E}">
        <p14:creationId xmlns:p14="http://schemas.microsoft.com/office/powerpoint/2010/main" val="53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de-DE" dirty="0">
                <a:effectLst/>
              </a:rPr>
              <a:t>The </a:t>
            </a:r>
            <a:r>
              <a:rPr lang="de-DE" dirty="0" err="1">
                <a:effectLst/>
              </a:rPr>
              <a:t>circular</a:t>
            </a:r>
            <a:r>
              <a:rPr lang="de-DE" dirty="0">
                <a:effectLst/>
              </a:rPr>
              <a:t> </a:t>
            </a:r>
            <a:r>
              <a:rPr lang="de-DE" dirty="0" err="1">
                <a:effectLst/>
              </a:rPr>
              <a:t>argument</a:t>
            </a:r>
            <a:r>
              <a:rPr lang="de-DE" dirty="0">
                <a:effectLst/>
              </a:rPr>
              <a:t> of </a:t>
            </a:r>
            <a:r>
              <a:rPr lang="de-DE" dirty="0" err="1">
                <a:effectLst/>
              </a:rPr>
              <a:t>the</a:t>
            </a:r>
            <a:r>
              <a:rPr lang="de-DE" dirty="0">
                <a:effectLst/>
              </a:rPr>
              <a:t> </a:t>
            </a:r>
            <a:r>
              <a:rPr lang="de-DE" dirty="0" err="1">
                <a:effectLst/>
              </a:rPr>
              <a:t>ethnic</a:t>
            </a:r>
            <a:r>
              <a:rPr lang="de-DE" dirty="0">
                <a:effectLst/>
              </a:rPr>
              <a:t> </a:t>
            </a:r>
            <a:r>
              <a:rPr lang="de-DE" dirty="0" err="1" smtClean="0">
                <a:effectLst/>
              </a:rPr>
              <a:t>paradigm</a:t>
            </a:r>
            <a:r>
              <a:rPr lang="de-DE" dirty="0" smtClean="0">
                <a:effectLst/>
              </a:rPr>
              <a:t>*</a:t>
            </a:r>
            <a:r>
              <a:rPr lang="en-US" dirty="0">
                <a:effectLst/>
              </a:rPr>
              <a:t/>
            </a:r>
            <a:br>
              <a:rPr lang="en-US" dirty="0">
                <a:effectLst/>
              </a:rPr>
            </a:br>
            <a:endParaRPr lang="en-US" dirty="0"/>
          </a:p>
        </p:txBody>
      </p:sp>
      <p:pic>
        <p:nvPicPr>
          <p:cNvPr id="1028" name="Picture 4" descr="http://www.italialangobardorum.it/image/cultura_2.jpg"/>
          <p:cNvPicPr>
            <a:picLocks noChangeAspect="1" noChangeArrowheads="1"/>
          </p:cNvPicPr>
          <p:nvPr/>
        </p:nvPicPr>
        <p:blipFill rotWithShape="1">
          <a:blip r:embed="rId2">
            <a:extLst>
              <a:ext uri="{28A0092B-C50C-407E-A947-70E740481C1C}">
                <a14:useLocalDpi xmlns:a14="http://schemas.microsoft.com/office/drawing/2010/main" val="0"/>
              </a:ext>
            </a:extLst>
          </a:blip>
          <a:srcRect l="6461" t="7568" r="49989" b="6090"/>
          <a:stretch/>
        </p:blipFill>
        <p:spPr bwMode="auto">
          <a:xfrm>
            <a:off x="7103408" y="940776"/>
            <a:ext cx="1223683"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65" y="5022612"/>
            <a:ext cx="131709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P:\HS\Professor Geary\Langobarden Scans\Langobarden_kat 125-2_p 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724400"/>
            <a:ext cx="1409774"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048000" y="2201007"/>
            <a:ext cx="3124200" cy="2769578"/>
          </a:xfrm>
          <a:prstGeom prst="ellipse">
            <a:avLst/>
          </a:prstGeom>
          <a:noFill/>
          <a:ln w="28575"/>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16060" y="1307775"/>
            <a:ext cx="2394340" cy="1077218"/>
          </a:xfrm>
          <a:prstGeom prst="rect">
            <a:avLst/>
          </a:prstGeom>
          <a:noFill/>
        </p:spPr>
        <p:txBody>
          <a:bodyPr wrap="square" rtlCol="0">
            <a:spAutoFit/>
          </a:bodyPr>
          <a:lstStyle/>
          <a:p>
            <a:r>
              <a:rPr lang="en-US" sz="1600" dirty="0" smtClean="0"/>
              <a:t>Literal reading of texts including Paulus </a:t>
            </a:r>
            <a:r>
              <a:rPr lang="en-US" sz="1600" dirty="0" err="1" smtClean="0"/>
              <a:t>Diaconus</a:t>
            </a:r>
            <a:r>
              <a:rPr lang="en-US" sz="1600" dirty="0" smtClean="0"/>
              <a:t> </a:t>
            </a:r>
            <a:r>
              <a:rPr lang="en-US" sz="1600" i="1" dirty="0" err="1" smtClean="0"/>
              <a:t>Historia</a:t>
            </a:r>
            <a:r>
              <a:rPr lang="en-US" sz="1600" i="1" dirty="0" smtClean="0"/>
              <a:t> </a:t>
            </a:r>
            <a:r>
              <a:rPr lang="en-US" sz="1600" i="1" dirty="0" err="1" smtClean="0"/>
              <a:t>Longobardorum</a:t>
            </a:r>
            <a:endParaRPr lang="en-US" sz="1600" i="1" dirty="0"/>
          </a:p>
        </p:txBody>
      </p:sp>
      <p:sp>
        <p:nvSpPr>
          <p:cNvPr id="10" name="TextBox 9"/>
          <p:cNvSpPr txBox="1"/>
          <p:nvPr/>
        </p:nvSpPr>
        <p:spPr>
          <a:xfrm>
            <a:off x="5791200" y="3429000"/>
            <a:ext cx="1924049" cy="1754326"/>
          </a:xfrm>
          <a:prstGeom prst="rect">
            <a:avLst/>
          </a:prstGeom>
          <a:noFill/>
        </p:spPr>
        <p:txBody>
          <a:bodyPr wrap="square" rtlCol="0">
            <a:spAutoFit/>
          </a:bodyPr>
          <a:lstStyle/>
          <a:p>
            <a:r>
              <a:rPr lang="en-US" sz="1600" dirty="0" smtClean="0"/>
              <a:t>Extrapolation from these sources to migration routes and historical territories </a:t>
            </a:r>
          </a:p>
          <a:p>
            <a:endParaRPr lang="en-US" sz="1200" dirty="0"/>
          </a:p>
        </p:txBody>
      </p:sp>
      <p:sp>
        <p:nvSpPr>
          <p:cNvPr id="11" name="TextBox 10"/>
          <p:cNvSpPr txBox="1"/>
          <p:nvPr/>
        </p:nvSpPr>
        <p:spPr>
          <a:xfrm>
            <a:off x="1752600" y="2278797"/>
            <a:ext cx="1676400" cy="1323439"/>
          </a:xfrm>
          <a:prstGeom prst="rect">
            <a:avLst/>
          </a:prstGeom>
          <a:noFill/>
        </p:spPr>
        <p:txBody>
          <a:bodyPr wrap="square" rtlCol="0">
            <a:spAutoFit/>
          </a:bodyPr>
          <a:lstStyle/>
          <a:p>
            <a:r>
              <a:rPr lang="en-US" sz="1600" dirty="0" smtClean="0"/>
              <a:t>Identification as Longobards of individuals buried with similar </a:t>
            </a:r>
            <a:r>
              <a:rPr lang="en-US" sz="1600" dirty="0" smtClean="0"/>
              <a:t>artifacts</a:t>
            </a:r>
            <a:endParaRPr lang="en-US" sz="1600" dirty="0"/>
          </a:p>
        </p:txBody>
      </p:sp>
      <p:sp>
        <p:nvSpPr>
          <p:cNvPr id="12" name="TextBox 11"/>
          <p:cNvSpPr txBox="1"/>
          <p:nvPr/>
        </p:nvSpPr>
        <p:spPr>
          <a:xfrm>
            <a:off x="1902143" y="4112512"/>
            <a:ext cx="1981200" cy="1323439"/>
          </a:xfrm>
          <a:prstGeom prst="rect">
            <a:avLst/>
          </a:prstGeom>
          <a:noFill/>
        </p:spPr>
        <p:txBody>
          <a:bodyPr wrap="square" rtlCol="0">
            <a:spAutoFit/>
          </a:bodyPr>
          <a:lstStyle/>
          <a:p>
            <a:r>
              <a:rPr lang="en-US" sz="1600" dirty="0" smtClean="0"/>
              <a:t>Identification of artifact types from these territories as ethnic indicators</a:t>
            </a:r>
            <a:endParaRPr lang="en-US" sz="1600" dirty="0"/>
          </a:p>
        </p:txBody>
      </p:sp>
      <p:sp>
        <p:nvSpPr>
          <p:cNvPr id="3" name="TextBox 2"/>
          <p:cNvSpPr txBox="1"/>
          <p:nvPr/>
        </p:nvSpPr>
        <p:spPr>
          <a:xfrm>
            <a:off x="3657600" y="5562600"/>
            <a:ext cx="2514600" cy="830997"/>
          </a:xfrm>
          <a:prstGeom prst="rect">
            <a:avLst/>
          </a:prstGeom>
          <a:noFill/>
        </p:spPr>
        <p:txBody>
          <a:bodyPr wrap="square" rtlCol="0">
            <a:spAutoFit/>
          </a:bodyPr>
          <a:lstStyle/>
          <a:p>
            <a:r>
              <a:rPr lang="en-US" sz="1600" dirty="0" smtClean="0"/>
              <a:t>Interpretation of distribution maps to fit ethnic territories</a:t>
            </a:r>
            <a:endParaRPr lang="en-US" sz="1600" dirty="0"/>
          </a:p>
        </p:txBody>
      </p:sp>
      <p:cxnSp>
        <p:nvCxnSpPr>
          <p:cNvPr id="5" name="Straight Arrow Connector 4"/>
          <p:cNvCxnSpPr/>
          <p:nvPr/>
        </p:nvCxnSpPr>
        <p:spPr>
          <a:xfrm>
            <a:off x="6019800" y="2438400"/>
            <a:ext cx="3048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30460" y="4724400"/>
            <a:ext cx="489340" cy="2813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43200" y="3429000"/>
            <a:ext cx="0" cy="630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429000" y="2057400"/>
            <a:ext cx="454343" cy="221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9857" y="6619110"/>
            <a:ext cx="2885343" cy="261610"/>
          </a:xfrm>
          <a:prstGeom prst="rect">
            <a:avLst/>
          </a:prstGeom>
          <a:noFill/>
        </p:spPr>
        <p:txBody>
          <a:bodyPr wrap="square" rtlCol="0">
            <a:spAutoFit/>
          </a:bodyPr>
          <a:lstStyle/>
          <a:p>
            <a:r>
              <a:rPr lang="en-US" sz="1100" dirty="0" smtClean="0"/>
              <a:t>*With thanks to Susanne Hakenbeck</a:t>
            </a:r>
            <a:endParaRPr lang="en-US" sz="11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523" t="10111" r="27600" b="8236"/>
          <a:stretch/>
        </p:blipFill>
        <p:spPr bwMode="auto">
          <a:xfrm>
            <a:off x="7708583" y="2945431"/>
            <a:ext cx="123701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407" y="931983"/>
            <a:ext cx="975360" cy="1828800"/>
          </a:xfrm>
          <a:prstGeom prst="rect">
            <a:avLst/>
          </a:prstGeom>
        </p:spPr>
      </p:pic>
    </p:spTree>
    <p:extLst>
      <p:ext uri="{BB962C8B-B14F-4D97-AF65-F5344CB8AC3E}">
        <p14:creationId xmlns:p14="http://schemas.microsoft.com/office/powerpoint/2010/main" val="1375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2235</Words>
  <Application>Microsoft Office PowerPoint</Application>
  <PresentationFormat>On-screen Show (4:3)</PresentationFormat>
  <Paragraphs>375</Paragraphs>
  <Slides>53</Slides>
  <Notes>1</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Tracing medieval Migration through Next Generation Sequencing: Finding Meaningful Models in a Sea of Data</vt:lpstr>
      <vt:lpstr>The Challenge of Genomic Scale Data</vt:lpstr>
      <vt:lpstr>Traditional Image of Barbarian Migrations</vt:lpstr>
      <vt:lpstr>PowerPoint Presentation</vt:lpstr>
      <vt:lpstr>Our Project</vt:lpstr>
      <vt:lpstr>PowerPoint Presentation</vt:lpstr>
      <vt:lpstr>PowerPoint Presentation</vt:lpstr>
      <vt:lpstr>PowerPoint Presentation</vt:lpstr>
      <vt:lpstr>The circular argument of the ethnic paradigm* </vt:lpstr>
      <vt:lpstr>Questions</vt:lpstr>
      <vt:lpstr>Our Project</vt:lpstr>
      <vt:lpstr>Actual and Potential Sites</vt:lpstr>
      <vt:lpstr>Our Specific Questions</vt:lpstr>
      <vt:lpstr>Extraction and Sequencing </vt:lpstr>
      <vt:lpstr>Preliminary mtDNA Sites</vt:lpstr>
      <vt:lpstr>Network analysis of Piedmont Samples</vt:lpstr>
      <vt:lpstr>Extraction and Sequencing </vt:lpstr>
      <vt:lpstr>Collegno and Szólád </vt:lpstr>
      <vt:lpstr>Next Generation Sequencing</vt:lpstr>
      <vt:lpstr>PowerPoint Presentation</vt:lpstr>
      <vt:lpstr>Analysis</vt:lpstr>
      <vt:lpstr>Uniparental Markers</vt:lpstr>
      <vt:lpstr>Examining autosomal DNA</vt:lpstr>
      <vt:lpstr>Unsupervised approaches</vt:lpstr>
      <vt:lpstr>PowerPoint Presentation</vt:lpstr>
      <vt:lpstr>PowerPoint Presentation</vt:lpstr>
      <vt:lpstr>Problem with SNP approaches</vt:lpstr>
      <vt:lpstr>Model-Based Approaches</vt:lpstr>
      <vt:lpstr>Performing explicit modeling</vt:lpstr>
      <vt:lpstr>What we will do with our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Simple Model</vt:lpstr>
      <vt:lpstr>Wright Fisher model plus the Coalescent</vt:lpstr>
      <vt:lpstr>Finding the Coalescent</vt:lpstr>
      <vt:lpstr>Finding the Coalescent</vt:lpstr>
      <vt:lpstr>Finding the Coalescent</vt:lpstr>
      <vt:lpstr>Finding the Coalescent</vt:lpstr>
      <vt:lpstr>Finding the Coalescent</vt:lpstr>
      <vt:lpstr>Four genealogies produced from the same population history</vt:lpstr>
      <vt:lpstr>Challenge of Recombination From Tree to ARC</vt:lpstr>
      <vt:lpstr>Additional Challenges Challenges </vt:lpstr>
      <vt:lpstr>Some Bibliography</vt:lpstr>
      <vt:lpstr>Questions/ Suggestions? </vt:lpstr>
    </vt:vector>
  </TitlesOfParts>
  <Company>Institute for Advanced Study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Völkerwanderung, Transculturality, and Gene Flow at the end of Antiquity. The Dangers and Possibilities of Genetic History in Contemporary Medieval Research</dc:title>
  <dc:creator>Institute for Advanced Study</dc:creator>
  <cp:lastModifiedBy>Patrick Geary</cp:lastModifiedBy>
  <cp:revision>75</cp:revision>
  <dcterms:created xsi:type="dcterms:W3CDTF">2012-11-13T15:41:09Z</dcterms:created>
  <dcterms:modified xsi:type="dcterms:W3CDTF">2013-10-02T16:09:08Z</dcterms:modified>
</cp:coreProperties>
</file>